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2"/>
  </p:notesMasterIdLst>
  <p:handoutMasterIdLst>
    <p:handoutMasterId r:id="rId33"/>
  </p:handoutMasterIdLst>
  <p:sldIdLst>
    <p:sldId id="256" r:id="rId2"/>
    <p:sldId id="1120" r:id="rId3"/>
    <p:sldId id="1085" r:id="rId4"/>
    <p:sldId id="1079" r:id="rId5"/>
    <p:sldId id="1110" r:id="rId6"/>
    <p:sldId id="1124" r:id="rId7"/>
    <p:sldId id="1118" r:id="rId8"/>
    <p:sldId id="1119" r:id="rId9"/>
    <p:sldId id="1102" r:id="rId10"/>
    <p:sldId id="1082" r:id="rId11"/>
    <p:sldId id="1086" r:id="rId12"/>
    <p:sldId id="1090" r:id="rId13"/>
    <p:sldId id="1091" r:id="rId14"/>
    <p:sldId id="1092" r:id="rId15"/>
    <p:sldId id="1088" r:id="rId16"/>
    <p:sldId id="1089" r:id="rId17"/>
    <p:sldId id="1093" r:id="rId18"/>
    <p:sldId id="1095" r:id="rId19"/>
    <p:sldId id="1096" r:id="rId20"/>
    <p:sldId id="1097" r:id="rId21"/>
    <p:sldId id="1111" r:id="rId22"/>
    <p:sldId id="1099" r:id="rId23"/>
    <p:sldId id="1125" r:id="rId24"/>
    <p:sldId id="1100" r:id="rId25"/>
    <p:sldId id="1107" r:id="rId26"/>
    <p:sldId id="1123" r:id="rId27"/>
    <p:sldId id="1126" r:id="rId28"/>
    <p:sldId id="1121" r:id="rId29"/>
    <p:sldId id="1122" r:id="rId30"/>
    <p:sldId id="702" r:id="rId31"/>
  </p:sldIdLst>
  <p:sldSz cx="9144000" cy="6858000" type="screen4x3"/>
  <p:notesSz cx="6858000" cy="994568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346BAA05-ECCB-43F9-ACE2-A2C8DA663CC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3974DEE2-45FC-4EBA-BA0E-7EE2AD0C569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4DEE2-45FC-4EBA-BA0E-7EE2AD0C5690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3F153-EBB5-4BFA-A49D-6150F151F397}" type="slidenum">
              <a:rPr lang="zh-CN" altLang="en-US" smtClean="0"/>
              <a:pPr/>
              <a:t>25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2766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5465763"/>
            <a:ext cx="1835150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684213" y="3789363"/>
            <a:ext cx="7775575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C5372D4-307C-481E-A6E9-3D7E56A41A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pic>
        <p:nvPicPr>
          <p:cNvPr id="1030" name="Picture 7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0"/>
            <a:ext cx="183515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95288" y="1412875"/>
            <a:ext cx="8353425" cy="714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395288" y="6308725"/>
            <a:ext cx="22336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395288" y="6237288"/>
            <a:ext cx="8353425" cy="714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5141913" y="6381750"/>
            <a:ext cx="3678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>
                <a:solidFill>
                  <a:schemeClr val="accent2"/>
                </a:solidFill>
              </a:rPr>
              <a:t>全国统一客服电话：</a:t>
            </a:r>
            <a:r>
              <a:rPr lang="en-US" altLang="zh-CN">
                <a:solidFill>
                  <a:schemeClr val="accent2"/>
                </a:solidFill>
              </a:rPr>
              <a:t>400-700-9292</a:t>
            </a:r>
            <a:endParaRPr lang="zh-CN" altLang="en-US" b="0">
              <a:solidFill>
                <a:schemeClr val="accent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楷体_GB2312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楷体_GB2312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楷体_GB2312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楷体_GB2312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楷体_GB2312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楷体_GB2312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楷体_GB2312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 eaLnBrk="1" hangingPunct="1"/>
            <a:r>
              <a:rPr lang="zh-CN" altLang="en-US" dirty="0" smtClean="0"/>
              <a:t>内外供应压力对新季玉米施压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3200" dirty="0" smtClean="0"/>
              <a:t>——</a:t>
            </a:r>
            <a:r>
              <a:rPr lang="zh-CN" altLang="en-US" sz="3200" dirty="0" smtClean="0"/>
              <a:t>春节前玉米行情展望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4429132"/>
            <a:ext cx="6400800" cy="1752600"/>
          </a:xfrm>
        </p:spPr>
        <p:txBody>
          <a:bodyPr/>
          <a:lstStyle/>
          <a:p>
            <a:pPr eaLnBrk="1" hangingPunct="1"/>
            <a:r>
              <a:rPr lang="zh-CN" altLang="en-US" sz="2800" dirty="0" smtClean="0">
                <a:latin typeface="楷体_GB2312" pitchFamily="49" charset="-122"/>
              </a:rPr>
              <a:t>国海良时期货 </a:t>
            </a:r>
            <a:r>
              <a:rPr lang="en-US" altLang="zh-CN" sz="2800" dirty="0" smtClean="0"/>
              <a:t>·</a:t>
            </a:r>
            <a:r>
              <a:rPr lang="en-US" altLang="zh-CN" sz="2800" dirty="0" smtClean="0">
                <a:latin typeface="楷体_GB2312" pitchFamily="49" charset="-122"/>
              </a:rPr>
              <a:t> </a:t>
            </a:r>
            <a:r>
              <a:rPr lang="zh-CN" altLang="en-US" sz="2800" dirty="0" smtClean="0">
                <a:latin typeface="楷体_GB2312" pitchFamily="49" charset="-122"/>
              </a:rPr>
              <a:t>农产品团队</a:t>
            </a:r>
            <a:endParaRPr lang="en-US" altLang="zh-CN" sz="2800" dirty="0" smtClean="0">
              <a:latin typeface="楷体_GB2312" pitchFamily="49" charset="-122"/>
            </a:endParaRPr>
          </a:p>
          <a:p>
            <a:pPr eaLnBrk="1" hangingPunct="1"/>
            <a:r>
              <a:rPr lang="zh-CN" altLang="en-US" sz="2800" dirty="0" smtClean="0">
                <a:latin typeface="楷体_GB2312" pitchFamily="49" charset="-122"/>
              </a:rPr>
              <a:t>许晓燕</a:t>
            </a:r>
          </a:p>
          <a:p>
            <a:pPr eaLnBrk="1" hangingPunct="1"/>
            <a:r>
              <a:rPr lang="en-US" altLang="zh-CN" sz="2800" dirty="0" smtClean="0">
                <a:latin typeface="楷体_GB2312" pitchFamily="49" charset="-122"/>
              </a:rPr>
              <a:t>2013</a:t>
            </a:r>
            <a:r>
              <a:rPr lang="zh-CN" altLang="en-US" sz="2800" dirty="0" smtClean="0">
                <a:latin typeface="楷体_GB2312" pitchFamily="49" charset="-122"/>
              </a:rPr>
              <a:t>年</a:t>
            </a:r>
            <a:r>
              <a:rPr lang="en-US" altLang="zh-CN" sz="2800" dirty="0" smtClean="0">
                <a:latin typeface="楷体_GB2312" pitchFamily="49" charset="-122"/>
              </a:rPr>
              <a:t>10</a:t>
            </a:r>
            <a:r>
              <a:rPr lang="zh-CN" altLang="en-US" sz="2800" dirty="0" smtClean="0">
                <a:latin typeface="楷体_GB2312" pitchFamily="49" charset="-122"/>
              </a:rPr>
              <a:t>月</a:t>
            </a:r>
            <a:r>
              <a:rPr lang="en-US" altLang="zh-CN" sz="2800" dirty="0" smtClean="0">
                <a:latin typeface="楷体_GB2312" pitchFamily="49" charset="-122"/>
              </a:rPr>
              <a:t>26</a:t>
            </a:r>
            <a:r>
              <a:rPr lang="zh-CN" altLang="en-US" sz="2800" dirty="0" smtClean="0">
                <a:latin typeface="楷体_GB2312" pitchFamily="49" charset="-122"/>
              </a:rPr>
              <a:t>日</a:t>
            </a:r>
          </a:p>
        </p:txBody>
      </p:sp>
    </p:spTree>
  </p:cSld>
  <p:clrMapOvr>
    <a:masterClrMapping/>
  </p:clrMapOvr>
  <p:transition advTm="1742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2800" b="1" smtClean="0"/>
              <a:t>贸易商去年亏损面大，入市积极性明显降低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57430"/>
            <a:ext cx="6915438" cy="3429024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2800" b="1" smtClean="0"/>
              <a:t>深加工企业目前亏损严重，普遍压价收购</a:t>
            </a: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143125"/>
            <a:ext cx="75930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 dirty="0" smtClean="0"/>
              <a:t>2.1.2 </a:t>
            </a:r>
            <a:r>
              <a:rPr lang="zh-CN" altLang="en-US" b="1" dirty="0" smtClean="0"/>
              <a:t>进口玉米冲击效应最大化：时间点致命、量大、低价</a:t>
            </a:r>
          </a:p>
          <a:p>
            <a:pPr eaLnBrk="1" hangingPunct="1"/>
            <a:r>
              <a:rPr lang="zh-CN" altLang="en-US" sz="2800" b="1" dirty="0" smtClean="0"/>
              <a:t>时间点致命：</a:t>
            </a:r>
            <a:r>
              <a:rPr lang="en-US" altLang="zh-CN" sz="2800" b="1" dirty="0" smtClean="0"/>
              <a:t>10</a:t>
            </a:r>
            <a:r>
              <a:rPr lang="zh-CN" altLang="en-US" sz="2800" b="1" dirty="0" smtClean="0"/>
              <a:t>月开始到港，</a:t>
            </a:r>
            <a:r>
              <a:rPr lang="en-US" altLang="zh-CN" sz="2800" b="1" dirty="0" smtClean="0"/>
              <a:t>11</a:t>
            </a:r>
            <a:r>
              <a:rPr lang="zh-CN" altLang="en-US" sz="2800" b="1" dirty="0" smtClean="0"/>
              <a:t>月</a:t>
            </a:r>
            <a:r>
              <a:rPr lang="en-US" altLang="zh-CN" sz="2800" b="1" dirty="0" smtClean="0"/>
              <a:t>—1</a:t>
            </a:r>
            <a:r>
              <a:rPr lang="zh-CN" altLang="en-US" sz="2800" b="1" dirty="0" smtClean="0"/>
              <a:t>月是集中到港期，时值东北主产区玉米大量上市之际。</a:t>
            </a:r>
          </a:p>
          <a:p>
            <a:pPr eaLnBrk="1" hangingPunct="1"/>
            <a:endParaRPr lang="zh-CN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2800" b="1" dirty="0" smtClean="0"/>
              <a:t>量大：</a:t>
            </a:r>
            <a:r>
              <a:rPr lang="en-US" altLang="zh-CN" sz="2800" b="1" dirty="0" smtClean="0"/>
              <a:t>76</a:t>
            </a:r>
            <a:r>
              <a:rPr lang="zh-CN" altLang="en-US" sz="2800" b="1" dirty="0" smtClean="0"/>
              <a:t>船，超过</a:t>
            </a:r>
            <a:r>
              <a:rPr lang="en-US" altLang="zh-CN" sz="2800" b="1" dirty="0" smtClean="0"/>
              <a:t>400</a:t>
            </a:r>
            <a:r>
              <a:rPr lang="zh-CN" altLang="en-US" sz="2800" b="1" dirty="0" smtClean="0"/>
              <a:t>多万吨到港</a:t>
            </a:r>
            <a:endParaRPr lang="en-US" altLang="zh-CN" sz="2800" b="1" dirty="0" smtClean="0"/>
          </a:p>
          <a:p>
            <a:pPr eaLnBrk="1" hangingPunct="1">
              <a:buFontTx/>
              <a:buNone/>
            </a:pPr>
            <a:endParaRPr lang="zh-CN" altLang="en-US" sz="2800" b="1" dirty="0" smtClean="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143125"/>
            <a:ext cx="68199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/>
          <p:cNvSpPr/>
          <p:nvPr/>
        </p:nvSpPr>
        <p:spPr bwMode="auto">
          <a:xfrm>
            <a:off x="7000892" y="2643182"/>
            <a:ext cx="1214446" cy="35719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6786578" y="4071942"/>
            <a:ext cx="1143008" cy="35719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1500188"/>
            <a:ext cx="6429375" cy="3862387"/>
          </a:xfrm>
          <a:noFill/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28625" y="5429250"/>
            <a:ext cx="849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chemeClr val="accent2"/>
                </a:solidFill>
                <a:ea typeface="楷体_GB2312" pitchFamily="49" charset="-122"/>
              </a:rPr>
              <a:t>预计将有</a:t>
            </a:r>
            <a:r>
              <a:rPr lang="en-US" altLang="zh-CN" sz="2000">
                <a:solidFill>
                  <a:schemeClr val="accent2"/>
                </a:solidFill>
                <a:ea typeface="楷体_GB2312" pitchFamily="49" charset="-122"/>
              </a:rPr>
              <a:t>42</a:t>
            </a:r>
            <a:r>
              <a:rPr lang="zh-CN" altLang="en-US" sz="2000">
                <a:solidFill>
                  <a:schemeClr val="accent2"/>
                </a:solidFill>
                <a:ea typeface="楷体_GB2312" pitchFamily="49" charset="-122"/>
              </a:rPr>
              <a:t>船，</a:t>
            </a:r>
            <a:r>
              <a:rPr lang="en-US" altLang="zh-CN" sz="2000">
                <a:solidFill>
                  <a:schemeClr val="accent2"/>
                </a:solidFill>
                <a:ea typeface="楷体_GB2312" pitchFamily="49" charset="-122"/>
              </a:rPr>
              <a:t>240</a:t>
            </a:r>
            <a:r>
              <a:rPr lang="zh-CN" altLang="en-US" sz="2000">
                <a:solidFill>
                  <a:schemeClr val="accent2"/>
                </a:solidFill>
                <a:ea typeface="楷体_GB2312" pitchFamily="49" charset="-122"/>
              </a:rPr>
              <a:t>万吨左右进口玉米在</a:t>
            </a:r>
            <a:r>
              <a:rPr lang="en-US" altLang="zh-CN" sz="2000">
                <a:solidFill>
                  <a:schemeClr val="accent2"/>
                </a:solidFill>
                <a:ea typeface="楷体_GB2312" pitchFamily="49" charset="-122"/>
              </a:rPr>
              <a:t>11</a:t>
            </a:r>
            <a:r>
              <a:rPr lang="zh-CN" altLang="en-US" sz="2000">
                <a:solidFill>
                  <a:schemeClr val="accent2"/>
                </a:solidFill>
                <a:ea typeface="楷体_GB2312" pitchFamily="49" charset="-122"/>
              </a:rPr>
              <a:t>月</a:t>
            </a:r>
            <a:r>
              <a:rPr lang="en-US" altLang="zh-CN" sz="2000">
                <a:solidFill>
                  <a:schemeClr val="accent2"/>
                </a:solidFill>
                <a:ea typeface="楷体_GB2312" pitchFamily="49" charset="-122"/>
              </a:rPr>
              <a:t>—1</a:t>
            </a:r>
            <a:r>
              <a:rPr lang="zh-CN" altLang="en-US" sz="2000">
                <a:solidFill>
                  <a:schemeClr val="accent2"/>
                </a:solidFill>
                <a:ea typeface="楷体_GB2312" pitchFamily="49" charset="-122"/>
              </a:rPr>
              <a:t>月期间抵达广东港，以贸易粮仅占一半计算，平均每月到港</a:t>
            </a:r>
            <a:r>
              <a:rPr lang="en-US" altLang="zh-CN" sz="2000">
                <a:solidFill>
                  <a:schemeClr val="accent2"/>
                </a:solidFill>
                <a:ea typeface="楷体_GB2312" pitchFamily="49" charset="-122"/>
              </a:rPr>
              <a:t>40</a:t>
            </a:r>
            <a:r>
              <a:rPr lang="zh-CN" altLang="en-US" sz="2000">
                <a:solidFill>
                  <a:schemeClr val="accent2"/>
                </a:solidFill>
                <a:ea typeface="楷体_GB2312" pitchFamily="49" charset="-122"/>
              </a:rPr>
              <a:t>万吨，</a:t>
            </a:r>
            <a:r>
              <a:rPr lang="zh-CN" altLang="en-US" sz="2000">
                <a:solidFill>
                  <a:srgbClr val="FF0000"/>
                </a:solidFill>
                <a:ea typeface="楷体_GB2312" pitchFamily="49" charset="-122"/>
              </a:rPr>
              <a:t>占广东港平均月走货量的</a:t>
            </a:r>
            <a:r>
              <a:rPr lang="en-US" altLang="zh-CN" sz="2000">
                <a:solidFill>
                  <a:srgbClr val="FF0000"/>
                </a:solidFill>
                <a:ea typeface="楷体_GB2312" pitchFamily="49" charset="-122"/>
              </a:rPr>
              <a:t>30%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500188"/>
            <a:ext cx="8229600" cy="4525962"/>
          </a:xfrm>
        </p:spPr>
        <p:txBody>
          <a:bodyPr/>
          <a:lstStyle/>
          <a:p>
            <a:pPr eaLnBrk="1" hangingPunct="1"/>
            <a:r>
              <a:rPr lang="zh-CN" altLang="en-US" sz="2800" b="1" dirty="0" smtClean="0"/>
              <a:t>低价：广东港口现价</a:t>
            </a:r>
            <a:r>
              <a:rPr lang="en-US" altLang="zh-CN" sz="2800" b="1" dirty="0" smtClean="0"/>
              <a:t>2400</a:t>
            </a:r>
            <a:r>
              <a:rPr lang="zh-CN" altLang="en-US" sz="2800" b="1" dirty="0" smtClean="0"/>
              <a:t>元</a:t>
            </a:r>
            <a:r>
              <a:rPr lang="en-US" altLang="zh-CN" sz="2800" b="1" dirty="0" smtClean="0"/>
              <a:t>/</a:t>
            </a:r>
            <a:r>
              <a:rPr lang="zh-CN" altLang="en-US" sz="2800" b="1" dirty="0" smtClean="0"/>
              <a:t>吨以上</a:t>
            </a:r>
            <a:endParaRPr lang="en-US" altLang="zh-CN" sz="2800" b="1" dirty="0" smtClean="0"/>
          </a:p>
          <a:p>
            <a:pPr eaLnBrk="1" hangingPunct="1">
              <a:buFontTx/>
              <a:buNone/>
            </a:pPr>
            <a:r>
              <a:rPr lang="en-US" altLang="zh-CN" sz="2800" b="1" dirty="0" smtClean="0"/>
              <a:t>               </a:t>
            </a:r>
            <a:r>
              <a:rPr lang="zh-CN" altLang="en-US" sz="2800" b="1" dirty="0" smtClean="0"/>
              <a:t>进口玉米成本仅</a:t>
            </a:r>
            <a:r>
              <a:rPr lang="en-US" altLang="zh-CN" sz="2800" b="1" dirty="0" smtClean="0"/>
              <a:t>2190-2240</a:t>
            </a:r>
            <a:r>
              <a:rPr lang="zh-CN" altLang="en-US" sz="2800" b="1" dirty="0" smtClean="0"/>
              <a:t>元</a:t>
            </a:r>
            <a:r>
              <a:rPr lang="en-US" altLang="zh-CN" sz="2800" b="1" dirty="0" smtClean="0"/>
              <a:t>/</a:t>
            </a:r>
            <a:r>
              <a:rPr lang="zh-CN" altLang="en-US" sz="2800" b="1" dirty="0" smtClean="0"/>
              <a:t>吨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71750"/>
            <a:ext cx="6799263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zh-CN" altLang="en-US" b="1" smtClean="0"/>
              <a:t>进口玉米将使东北玉米价格雪上加霜：</a:t>
            </a:r>
            <a:endParaRPr lang="en-US" altLang="zh-CN" b="1" smtClean="0"/>
          </a:p>
          <a:p>
            <a:pPr eaLnBrk="1" hangingPunct="1"/>
            <a:r>
              <a:rPr lang="zh-CN" altLang="en-US" b="1" smtClean="0"/>
              <a:t>南方饲企对东北玉米需求量明显减少</a:t>
            </a:r>
            <a:endParaRPr lang="en-US" altLang="zh-CN" b="1" smtClean="0"/>
          </a:p>
          <a:p>
            <a:pPr eaLnBrk="1" hangingPunct="1"/>
            <a:r>
              <a:rPr lang="zh-CN" altLang="en-US" b="1" smtClean="0"/>
              <a:t>南方饲企进入东北市场时间或推迟</a:t>
            </a:r>
            <a:endParaRPr lang="en-US" altLang="zh-CN" b="1" smtClean="0"/>
          </a:p>
          <a:p>
            <a:pPr eaLnBrk="1" hangingPunct="1"/>
            <a:r>
              <a:rPr lang="zh-CN" altLang="en-US" b="1" smtClean="0"/>
              <a:t>南北港口基差减小甚至倒挂，贸易商发运积极性降低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dirty="0" smtClean="0"/>
              <a:t>2.2 </a:t>
            </a:r>
            <a:r>
              <a:rPr lang="zh-CN" altLang="en-US" sz="4000" b="1" dirty="0" smtClean="0"/>
              <a:t>需求增长有限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 smtClean="0"/>
              <a:t>2.2.1 </a:t>
            </a:r>
            <a:r>
              <a:rPr lang="zh-CN" altLang="en-US" b="1" smtClean="0"/>
              <a:t>深加工开工率低，直接影响原料需求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500313"/>
            <a:ext cx="442118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500313"/>
            <a:ext cx="44291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连接符 6"/>
          <p:cNvCxnSpPr/>
          <p:nvPr/>
        </p:nvCxnSpPr>
        <p:spPr bwMode="auto">
          <a:xfrm>
            <a:off x="571472" y="4357694"/>
            <a:ext cx="3786214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50018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 smtClean="0"/>
              <a:t>2.2.2 </a:t>
            </a:r>
            <a:r>
              <a:rPr lang="zh-CN" altLang="en-US" b="1" smtClean="0"/>
              <a:t>饲料消费增幅有限</a:t>
            </a:r>
          </a:p>
          <a:p>
            <a:pPr eaLnBrk="1" hangingPunct="1"/>
            <a:r>
              <a:rPr lang="zh-CN" altLang="en-US" sz="2800" b="1" smtClean="0"/>
              <a:t>禽类养殖尚未完全恢复，环比料上升，同比减少</a:t>
            </a:r>
            <a:endParaRPr lang="zh-CN" altLang="en-US" b="1" smtClean="0"/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571750"/>
            <a:ext cx="7724775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21507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571625"/>
            <a:ext cx="4067175" cy="2214563"/>
          </a:xfrm>
          <a:noFill/>
        </p:spPr>
      </p:pic>
      <p:pic>
        <p:nvPicPr>
          <p:cNvPr id="21508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571625"/>
            <a:ext cx="4114800" cy="2214563"/>
          </a:xfrm>
          <a:noFill/>
        </p:spPr>
      </p:pic>
      <p:pic>
        <p:nvPicPr>
          <p:cNvPr id="21509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3929063"/>
            <a:ext cx="4114800" cy="2286000"/>
          </a:xfrm>
          <a:noFill/>
        </p:spPr>
      </p:pic>
      <p:pic>
        <p:nvPicPr>
          <p:cNvPr id="21510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643438" y="3857625"/>
            <a:ext cx="4043362" cy="2357438"/>
          </a:xfrm>
          <a:noFill/>
        </p:spPr>
      </p:pic>
      <p:sp>
        <p:nvSpPr>
          <p:cNvPr id="21511" name="TextBox 16"/>
          <p:cNvSpPr txBox="1">
            <a:spLocks noChangeArrowheads="1"/>
          </p:cNvSpPr>
          <p:nvPr/>
        </p:nvSpPr>
        <p:spPr bwMode="auto">
          <a:xfrm>
            <a:off x="7500938" y="5929313"/>
            <a:ext cx="1643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b="0"/>
              <a:t>来源：东方艾格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/>
              <a:t>前言</a:t>
            </a:r>
          </a:p>
        </p:txBody>
      </p:sp>
      <p:pic>
        <p:nvPicPr>
          <p:cNvPr id="61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728788"/>
            <a:ext cx="8229600" cy="4268787"/>
          </a:xfrm>
          <a:noFill/>
        </p:spPr>
      </p:pic>
      <p:cxnSp>
        <p:nvCxnSpPr>
          <p:cNvPr id="6148" name="直接连接符 9"/>
          <p:cNvCxnSpPr>
            <a:cxnSpLocks noChangeShapeType="1"/>
          </p:cNvCxnSpPr>
          <p:nvPr/>
        </p:nvCxnSpPr>
        <p:spPr bwMode="auto">
          <a:xfrm>
            <a:off x="6143625" y="2571750"/>
            <a:ext cx="2286000" cy="1588"/>
          </a:xfrm>
          <a:prstGeom prst="line">
            <a:avLst/>
          </a:prstGeom>
          <a:noFill/>
          <a:ln w="28575" algn="ctr">
            <a:solidFill>
              <a:srgbClr val="0070C0"/>
            </a:solidFill>
            <a:prstDash val="dash"/>
            <a:round/>
            <a:headEnd/>
            <a:tailEnd/>
          </a:ln>
        </p:spPr>
      </p:cxnSp>
      <p:cxnSp>
        <p:nvCxnSpPr>
          <p:cNvPr id="6149" name="直接连接符 10"/>
          <p:cNvCxnSpPr>
            <a:cxnSpLocks noChangeShapeType="1"/>
          </p:cNvCxnSpPr>
          <p:nvPr/>
        </p:nvCxnSpPr>
        <p:spPr bwMode="auto">
          <a:xfrm>
            <a:off x="6215063" y="2000250"/>
            <a:ext cx="2286000" cy="1588"/>
          </a:xfrm>
          <a:prstGeom prst="line">
            <a:avLst/>
          </a:prstGeom>
          <a:noFill/>
          <a:ln w="28575" algn="ctr">
            <a:solidFill>
              <a:srgbClr val="0070C0"/>
            </a:solidFill>
            <a:prstDash val="dash"/>
            <a:round/>
            <a:headEnd/>
            <a:tailEnd/>
          </a:ln>
        </p:spPr>
      </p:cxnSp>
      <p:sp>
        <p:nvSpPr>
          <p:cNvPr id="6150" name="右箭头 11"/>
          <p:cNvSpPr>
            <a:spLocks noChangeArrowheads="1"/>
          </p:cNvSpPr>
          <p:nvPr/>
        </p:nvSpPr>
        <p:spPr bwMode="auto">
          <a:xfrm rot="-2739182">
            <a:off x="1512094" y="3794919"/>
            <a:ext cx="3663950" cy="576262"/>
          </a:xfrm>
          <a:prstGeom prst="rightArrow">
            <a:avLst>
              <a:gd name="adj1" fmla="val 50000"/>
              <a:gd name="adj2" fmla="val 50011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1" name="右箭头 12"/>
          <p:cNvSpPr>
            <a:spLocks noChangeArrowheads="1"/>
          </p:cNvSpPr>
          <p:nvPr/>
        </p:nvSpPr>
        <p:spPr bwMode="auto">
          <a:xfrm>
            <a:off x="4929188" y="2643188"/>
            <a:ext cx="3429000" cy="571500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00188"/>
            <a:ext cx="8229600" cy="4525962"/>
          </a:xfrm>
        </p:spPr>
        <p:txBody>
          <a:bodyPr/>
          <a:lstStyle/>
          <a:p>
            <a:pPr eaLnBrk="1" hangingPunct="1"/>
            <a:r>
              <a:rPr lang="zh-CN" altLang="en-US" sz="2800" b="1" dirty="0" smtClean="0"/>
              <a:t>猪料需求料继续旺盛，但增长有限</a:t>
            </a:r>
            <a:endParaRPr lang="en-US" altLang="zh-CN" sz="2800" b="1" dirty="0" smtClean="0"/>
          </a:p>
          <a:p>
            <a:pPr eaLnBrk="1" hangingPunct="1">
              <a:buNone/>
            </a:pPr>
            <a:r>
              <a:rPr lang="zh-CN" altLang="en-US" sz="2800" b="1" dirty="0" smtClean="0"/>
              <a:t>    生猪存栏数低于同期水平，且将进入拐头期</a:t>
            </a:r>
            <a:endParaRPr lang="en-US" altLang="zh-CN" sz="2800" b="1" dirty="0" smtClean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00306"/>
            <a:ext cx="6357982" cy="3989826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sz="2800" b="1" dirty="0" smtClean="0"/>
              <a:t>    当前养殖利润可观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3116"/>
            <a:ext cx="720333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 dirty="0" smtClean="0"/>
              <a:t>2.2.3 </a:t>
            </a:r>
            <a:r>
              <a:rPr lang="zh-CN" altLang="en-US" b="1" dirty="0" smtClean="0"/>
              <a:t>年前玉米基本面小结：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zh-CN" altLang="en-US" b="1" dirty="0" smtClean="0"/>
              <a:t>供应面遭遇内外夹击</a:t>
            </a:r>
            <a:endParaRPr lang="en-US" altLang="zh-CN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zh-CN" altLang="en-US" b="1" dirty="0" smtClean="0"/>
              <a:t>需求面预计增长有限</a:t>
            </a:r>
            <a:endParaRPr lang="en-US" altLang="zh-CN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zh-CN" altLang="en-US" b="1" dirty="0" smtClean="0"/>
              <a:t>玉米价格下跌压力大</a:t>
            </a:r>
            <a:endParaRPr lang="en-US" altLang="zh-CN" b="1" dirty="0" smtClean="0"/>
          </a:p>
          <a:p>
            <a:pPr eaLnBrk="1" hangingPunct="1">
              <a:buFontTx/>
              <a:buNone/>
            </a:pPr>
            <a:endParaRPr lang="en-US" altLang="zh-CN" b="1" dirty="0" smtClean="0"/>
          </a:p>
          <a:p>
            <a:pPr eaLnBrk="1" hangingPunct="1">
              <a:buFontTx/>
              <a:buNone/>
            </a:pPr>
            <a:endParaRPr lang="zh-CN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/>
              <a:t>主要内容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zh-CN" altLang="en-US" b="1" dirty="0" smtClean="0"/>
              <a:t>一、中国玉米供需更为宽松</a:t>
            </a:r>
          </a:p>
          <a:p>
            <a:pPr eaLnBrk="1" hangingPunct="1">
              <a:buFontTx/>
              <a:buNone/>
            </a:pPr>
            <a:r>
              <a:rPr lang="zh-CN" altLang="en-US" b="1" dirty="0" smtClean="0"/>
              <a:t>二、短期面临巨大供应压力</a:t>
            </a:r>
          </a:p>
          <a:p>
            <a:pPr eaLnBrk="1" hangingPunct="1">
              <a:buFontTx/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三、政策成价格“救命稻草”</a:t>
            </a:r>
          </a:p>
          <a:p>
            <a:pPr eaLnBrk="1" hangingPunct="1">
              <a:buFontTx/>
              <a:buNone/>
            </a:pPr>
            <a:r>
              <a:rPr lang="zh-CN" altLang="en-US" b="1" dirty="0" smtClean="0"/>
              <a:t>四、投资机会</a:t>
            </a:r>
          </a:p>
          <a:p>
            <a:pPr eaLnBrk="1" hangingPunct="1">
              <a:buFontTx/>
              <a:buNone/>
            </a:pPr>
            <a:r>
              <a:rPr lang="zh-CN" altLang="en-US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b="1" smtClean="0"/>
              <a:t>临时收储政策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 dirty="0" smtClean="0"/>
              <a:t>3.1 </a:t>
            </a:r>
            <a:r>
              <a:rPr lang="zh-CN" altLang="en-US" b="1" dirty="0" smtClean="0"/>
              <a:t>再次提高后的临储价格预计成为市场顶</a:t>
            </a:r>
            <a:endParaRPr lang="en-US" altLang="zh-CN" b="1" dirty="0" smtClean="0"/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214563"/>
            <a:ext cx="6572250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765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 dirty="0" smtClean="0"/>
              <a:t>3.2 </a:t>
            </a:r>
            <a:r>
              <a:rPr lang="zh-CN" altLang="en-US" b="1" dirty="0" smtClean="0"/>
              <a:t>市场底在哪里取决于收储细则</a:t>
            </a:r>
            <a:endParaRPr lang="en-US" altLang="zh-CN" b="1" dirty="0" smtClean="0"/>
          </a:p>
          <a:p>
            <a:pPr eaLnBrk="1" hangingPunct="1">
              <a:buFontTx/>
              <a:buNone/>
            </a:pPr>
            <a:endParaRPr lang="en-US" altLang="zh-CN" b="1" dirty="0" smtClean="0"/>
          </a:p>
          <a:p>
            <a:pPr eaLnBrk="1" hangingPunct="1">
              <a:buFontTx/>
              <a:buNone/>
            </a:pPr>
            <a:endParaRPr lang="en-US" altLang="zh-CN" b="1" dirty="0" smtClean="0"/>
          </a:p>
          <a:p>
            <a:pPr eaLnBrk="1" hangingPunct="1">
              <a:buFontTx/>
              <a:buNone/>
            </a:pPr>
            <a:endParaRPr lang="en-US" altLang="zh-CN" b="1" dirty="0" smtClean="0"/>
          </a:p>
          <a:p>
            <a:pPr eaLnBrk="1" hangingPunct="1">
              <a:buFontTx/>
              <a:buNone/>
            </a:pPr>
            <a:endParaRPr lang="en-US" altLang="zh-CN" b="1" dirty="0" smtClean="0"/>
          </a:p>
          <a:p>
            <a:pPr eaLnBrk="1" hangingPunct="1">
              <a:buFontTx/>
              <a:buNone/>
            </a:pPr>
            <a:endParaRPr lang="zh-CN" altLang="en-US" b="1" dirty="0" smtClean="0"/>
          </a:p>
          <a:p>
            <a:pPr eaLnBrk="1" hangingPunct="1">
              <a:buFontTx/>
              <a:buNone/>
            </a:pPr>
            <a:endParaRPr lang="zh-CN" altLang="en-US" b="1" dirty="0" smtClean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500313"/>
            <a:ext cx="81057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b="1" dirty="0" smtClean="0"/>
              <a:t>春节前</a:t>
            </a:r>
            <a:r>
              <a:rPr lang="zh-CN" altLang="en-US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，政策对市场利多效应有限：</a:t>
            </a:r>
            <a:endParaRPr lang="en-US" altLang="zh-CN" b="1" dirty="0" smtClean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但凡</a:t>
            </a:r>
            <a:r>
              <a:rPr lang="zh-CN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托市政策</a:t>
            </a:r>
            <a:r>
              <a:rPr lang="zh-CN" altLang="en-US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，一般都会</a:t>
            </a:r>
            <a:r>
              <a:rPr lang="zh-CN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利多市场价格</a:t>
            </a:r>
            <a:r>
              <a:rPr lang="zh-CN" altLang="en-US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。</a:t>
            </a:r>
            <a:endParaRPr lang="en-US" altLang="zh-CN" b="1" dirty="0" smtClean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Ø"/>
            </a:pPr>
            <a:r>
              <a:rPr lang="zh-CN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在悲观的市场氛围中，政策炒作催生短期的高点之后，由于各个主体对于未来的不确定性和悲观情绪，价格涨势将不可持续，反而形成逢高抛空的机会。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/>
              <a:t>主要内容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zh-CN" altLang="en-US" b="1" dirty="0" smtClean="0"/>
              <a:t>一、中国玉米供需更为宽松</a:t>
            </a:r>
          </a:p>
          <a:p>
            <a:pPr eaLnBrk="1" hangingPunct="1">
              <a:buFontTx/>
              <a:buNone/>
            </a:pPr>
            <a:r>
              <a:rPr lang="zh-CN" altLang="en-US" b="1" dirty="0" smtClean="0"/>
              <a:t>二、短期面临巨大供应压力</a:t>
            </a:r>
          </a:p>
          <a:p>
            <a:pPr eaLnBrk="1" hangingPunct="1">
              <a:buFontTx/>
              <a:buNone/>
            </a:pPr>
            <a:r>
              <a:rPr lang="zh-CN" altLang="en-US" b="1" dirty="0" smtClean="0"/>
              <a:t>三、政策成价格“救命稻草”</a:t>
            </a:r>
          </a:p>
          <a:p>
            <a:pPr eaLnBrk="1" hangingPunct="1">
              <a:buFontTx/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四、投资机会</a:t>
            </a:r>
          </a:p>
          <a:p>
            <a:pPr eaLnBrk="1" hangingPunct="1">
              <a:buFontTx/>
              <a:buNone/>
            </a:pPr>
            <a:r>
              <a:rPr lang="zh-CN" altLang="en-US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smtClean="0"/>
              <a:t>关于玉米的投资策略建议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 sz="2800" b="1" smtClean="0"/>
          </a:p>
          <a:p>
            <a:r>
              <a:rPr lang="zh-CN" altLang="en-US" sz="2800" b="1" smtClean="0">
                <a:solidFill>
                  <a:srgbClr val="FF3300"/>
                </a:solidFill>
              </a:rPr>
              <a:t>投机策略：</a:t>
            </a:r>
            <a:r>
              <a:rPr lang="zh-CN" altLang="en-US" sz="2800" b="1" smtClean="0"/>
              <a:t>关注逢高抛空机会</a:t>
            </a:r>
          </a:p>
          <a:p>
            <a:endParaRPr lang="en-US" altLang="zh-CN" sz="2800" b="1" smtClean="0">
              <a:solidFill>
                <a:srgbClr val="FF3300"/>
              </a:solidFill>
            </a:endParaRPr>
          </a:p>
          <a:p>
            <a:r>
              <a:rPr lang="zh-CN" altLang="en-US" sz="2800" b="1" smtClean="0">
                <a:solidFill>
                  <a:srgbClr val="FF3300"/>
                </a:solidFill>
              </a:rPr>
              <a:t>套保策略：</a:t>
            </a:r>
            <a:r>
              <a:rPr lang="zh-CN" altLang="en-US" sz="2800" b="1" smtClean="0"/>
              <a:t>对库存敞口做好卖出保值</a:t>
            </a:r>
          </a:p>
          <a:p>
            <a:endParaRPr lang="zh-CN" altLang="en-US" sz="2800" b="1" smtClean="0"/>
          </a:p>
          <a:p>
            <a:endParaRPr lang="zh-CN" altLang="en-US" sz="2800" b="1" smtClean="0"/>
          </a:p>
        </p:txBody>
      </p:sp>
      <p:pic>
        <p:nvPicPr>
          <p:cNvPr id="717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85938"/>
            <a:ext cx="4038600" cy="40719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smtClean="0"/>
              <a:t>我队交易计划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800" b="1" dirty="0" smtClean="0">
                <a:solidFill>
                  <a:srgbClr val="FF3300"/>
                </a:solidFill>
              </a:rPr>
              <a:t>品种选择：</a:t>
            </a:r>
            <a:r>
              <a:rPr lang="en-US" altLang="zh-CN" sz="2800" b="1" dirty="0" smtClean="0"/>
              <a:t>C1405</a:t>
            </a:r>
            <a:endParaRPr lang="en-US" altLang="zh-CN" sz="2800" b="1" dirty="0" smtClean="0"/>
          </a:p>
          <a:p>
            <a:pPr>
              <a:lnSpc>
                <a:spcPct val="90000"/>
              </a:lnSpc>
            </a:pPr>
            <a:r>
              <a:rPr lang="zh-CN" altLang="en-US" sz="2800" b="1" dirty="0" smtClean="0">
                <a:solidFill>
                  <a:srgbClr val="FF3300"/>
                </a:solidFill>
              </a:rPr>
              <a:t>操作方向：</a:t>
            </a:r>
            <a:r>
              <a:rPr lang="zh-CN" altLang="en-US" sz="2800" b="1" dirty="0" smtClean="0"/>
              <a:t>做空</a:t>
            </a:r>
          </a:p>
          <a:p>
            <a:pPr>
              <a:lnSpc>
                <a:spcPct val="90000"/>
              </a:lnSpc>
            </a:pPr>
            <a:r>
              <a:rPr lang="zh-CN" altLang="en-US" sz="2800" b="1" dirty="0" smtClean="0">
                <a:solidFill>
                  <a:srgbClr val="FF3300"/>
                </a:solidFill>
              </a:rPr>
              <a:t>建仓区间：</a:t>
            </a:r>
            <a:r>
              <a:rPr lang="en-US" altLang="zh-CN" sz="2800" b="1" dirty="0" smtClean="0"/>
              <a:t>2350-2380</a:t>
            </a:r>
            <a:endParaRPr lang="zh-CN" altLang="en-US" sz="2800" b="1" dirty="0" smtClean="0"/>
          </a:p>
          <a:p>
            <a:pPr>
              <a:lnSpc>
                <a:spcPct val="90000"/>
              </a:lnSpc>
            </a:pPr>
            <a:r>
              <a:rPr lang="zh-CN" altLang="en-US" sz="2800" b="1" dirty="0" smtClean="0">
                <a:solidFill>
                  <a:srgbClr val="FF3300"/>
                </a:solidFill>
              </a:rPr>
              <a:t>资金占用：</a:t>
            </a:r>
            <a:r>
              <a:rPr lang="zh-CN" altLang="en-US" sz="2800" b="1" dirty="0" smtClean="0"/>
              <a:t>最大</a:t>
            </a:r>
            <a:r>
              <a:rPr lang="en-US" altLang="zh-CN" sz="2800" b="1" dirty="0" smtClean="0"/>
              <a:t>30%</a:t>
            </a:r>
            <a:r>
              <a:rPr lang="zh-CN" altLang="en-US" sz="2800" b="1" dirty="0" smtClean="0"/>
              <a:t>仓位</a:t>
            </a:r>
          </a:p>
          <a:p>
            <a:pPr>
              <a:lnSpc>
                <a:spcPct val="90000"/>
              </a:lnSpc>
            </a:pPr>
            <a:r>
              <a:rPr lang="zh-CN" altLang="en-US" sz="2800" b="1" dirty="0" smtClean="0">
                <a:solidFill>
                  <a:srgbClr val="FF3300"/>
                </a:solidFill>
              </a:rPr>
              <a:t>止损策略：</a:t>
            </a:r>
            <a:r>
              <a:rPr lang="zh-CN" altLang="en-US" sz="2800" b="1" dirty="0" smtClean="0"/>
              <a:t>初始</a:t>
            </a:r>
            <a:r>
              <a:rPr lang="en-US" altLang="zh-CN" sz="2800" b="1" dirty="0" smtClean="0"/>
              <a:t>2400</a:t>
            </a:r>
            <a:r>
              <a:rPr lang="zh-CN" altLang="en-US" sz="2800" b="1" dirty="0" smtClean="0"/>
              <a:t>，后根据价格实际运行情况调整</a:t>
            </a:r>
          </a:p>
          <a:p>
            <a:pPr>
              <a:lnSpc>
                <a:spcPct val="90000"/>
              </a:lnSpc>
            </a:pPr>
            <a:r>
              <a:rPr lang="zh-CN" altLang="en-US" sz="2800" b="1" dirty="0" smtClean="0">
                <a:solidFill>
                  <a:srgbClr val="FF3300"/>
                </a:solidFill>
              </a:rPr>
              <a:t>目标位：</a:t>
            </a:r>
            <a:r>
              <a:rPr lang="en-US" altLang="zh-CN" sz="2800" b="1" dirty="0" smtClean="0"/>
              <a:t>2250</a:t>
            </a:r>
            <a:endParaRPr lang="zh-CN" altLang="en-US" sz="2800" b="1" dirty="0" smtClean="0"/>
          </a:p>
          <a:p>
            <a:pPr>
              <a:lnSpc>
                <a:spcPct val="90000"/>
              </a:lnSpc>
            </a:pPr>
            <a:endParaRPr lang="zh-CN" altLang="en-US" sz="2800" b="1" dirty="0" smtClean="0"/>
          </a:p>
        </p:txBody>
      </p:sp>
      <p:pic>
        <p:nvPicPr>
          <p:cNvPr id="819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57375"/>
            <a:ext cx="4038600" cy="39290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/>
              <a:t>主要内容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一、中国玉米供需更为宽松</a:t>
            </a:r>
          </a:p>
          <a:p>
            <a:pPr eaLnBrk="1" hangingPunct="1">
              <a:buFontTx/>
              <a:buNone/>
            </a:pPr>
            <a:r>
              <a:rPr lang="zh-CN" altLang="en-US" b="1" dirty="0" smtClean="0"/>
              <a:t>二、短期面临巨大供应压力</a:t>
            </a:r>
          </a:p>
          <a:p>
            <a:pPr eaLnBrk="1" hangingPunct="1">
              <a:buFontTx/>
              <a:buNone/>
            </a:pPr>
            <a:r>
              <a:rPr lang="zh-CN" altLang="en-US" b="1" dirty="0" smtClean="0"/>
              <a:t>三、政策成价格“救命稻草”</a:t>
            </a:r>
          </a:p>
          <a:p>
            <a:pPr eaLnBrk="1" hangingPunct="1">
              <a:buFontTx/>
              <a:buNone/>
            </a:pPr>
            <a:r>
              <a:rPr lang="zh-CN" altLang="en-US" b="1" dirty="0" smtClean="0"/>
              <a:t>四、投资机会</a:t>
            </a:r>
          </a:p>
          <a:p>
            <a:pPr eaLnBrk="1" hangingPunct="1">
              <a:buFontTx/>
              <a:buNone/>
            </a:pPr>
            <a:r>
              <a:rPr lang="zh-CN" altLang="en-US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谢 谢 大 家 ！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365625"/>
            <a:ext cx="6400800" cy="1655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国海良时期货竭诚为您服务！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/>
          </a:p>
          <a:p>
            <a:pPr eaLnBrk="1" hangingPunct="1">
              <a:spcBef>
                <a:spcPct val="0"/>
              </a:spcBef>
            </a:pPr>
            <a:r>
              <a:rPr lang="zh-CN" altLang="en-US" smtClean="0"/>
              <a:t>全国统一客服电话：</a:t>
            </a:r>
            <a:r>
              <a:rPr lang="en-US" altLang="zh-CN" smtClean="0">
                <a:solidFill>
                  <a:srgbClr val="FF0000"/>
                </a:solidFill>
              </a:rPr>
              <a:t>400-700-9292</a:t>
            </a:r>
          </a:p>
          <a:p>
            <a:pPr eaLnBrk="1" hangingPunct="1"/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b="1" dirty="0" smtClean="0"/>
              <a:t>中国玉米供需更为宽松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dirty="0" smtClean="0"/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7167327" cy="516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/>
          <p:cNvSpPr/>
          <p:nvPr/>
        </p:nvSpPr>
        <p:spPr bwMode="auto">
          <a:xfrm>
            <a:off x="7000892" y="1928802"/>
            <a:ext cx="928694" cy="21431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7000892" y="5286388"/>
            <a:ext cx="928694" cy="21431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7000892" y="5857892"/>
            <a:ext cx="928694" cy="21431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7191399" cy="4484574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/>
              <a:t>主要内容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zh-CN" altLang="en-US" b="1" dirty="0" smtClean="0"/>
              <a:t>一、中国玉米供需更为宽松</a:t>
            </a:r>
          </a:p>
          <a:p>
            <a:pPr eaLnBrk="1" hangingPunct="1">
              <a:buFontTx/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二、短期面临巨大供应压力</a:t>
            </a:r>
          </a:p>
          <a:p>
            <a:pPr eaLnBrk="1" hangingPunct="1">
              <a:buFontTx/>
              <a:buNone/>
            </a:pPr>
            <a:r>
              <a:rPr lang="zh-CN" altLang="en-US" b="1" dirty="0" smtClean="0"/>
              <a:t>三、政策成价格“救命稻草”</a:t>
            </a:r>
          </a:p>
          <a:p>
            <a:pPr eaLnBrk="1" hangingPunct="1">
              <a:buFontTx/>
              <a:buNone/>
            </a:pPr>
            <a:r>
              <a:rPr lang="zh-CN" altLang="en-US" b="1" dirty="0" smtClean="0"/>
              <a:t>四、投资机会</a:t>
            </a:r>
          </a:p>
          <a:p>
            <a:pPr eaLnBrk="1" hangingPunct="1">
              <a:buFontTx/>
              <a:buNone/>
            </a:pPr>
            <a:r>
              <a:rPr lang="zh-CN" altLang="en-US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 smtClean="0"/>
              <a:t>2.1 </a:t>
            </a:r>
            <a:r>
              <a:rPr lang="zh-CN" altLang="en-US" sz="4000" b="1" dirty="0" smtClean="0"/>
              <a:t>节前供应面临双重压力</a:t>
            </a:r>
            <a:r>
              <a:rPr lang="en-US" altLang="zh-CN" sz="4000" b="1" dirty="0" smtClean="0"/>
              <a:t> 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b="1" dirty="0" smtClean="0"/>
              <a:t>2.1.1 </a:t>
            </a:r>
            <a:r>
              <a:rPr lang="zh-CN" altLang="en-US" b="1" dirty="0" smtClean="0"/>
              <a:t>东北主产区</a:t>
            </a:r>
            <a:r>
              <a:rPr lang="en-US" altLang="zh-CN" b="1" dirty="0" smtClean="0"/>
              <a:t>11</a:t>
            </a:r>
            <a:r>
              <a:rPr lang="zh-CN" altLang="en-US" b="1" dirty="0" smtClean="0"/>
              <a:t>月后将进入售粮高峰期</a:t>
            </a:r>
            <a:endParaRPr lang="zh-CN" altLang="en-US" b="1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3116"/>
            <a:ext cx="6311271" cy="4051681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b="1" dirty="0" smtClean="0"/>
              <a:t> 东北主产区新季玉米量、质齐升</a:t>
            </a:r>
            <a:endParaRPr lang="zh-CN" altLang="en-US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14554"/>
            <a:ext cx="6715172" cy="395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126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zh-CN" altLang="en-US" b="1" dirty="0" smtClean="0"/>
              <a:t>今年小高峰购销形势不容乐观：</a:t>
            </a:r>
          </a:p>
          <a:p>
            <a:pPr eaLnBrk="1" hangingPunct="1"/>
            <a:r>
              <a:rPr lang="zh-CN" altLang="en-US" sz="2800" b="1" dirty="0" smtClean="0"/>
              <a:t>农户年前售粮积极性仍高</a:t>
            </a:r>
            <a:endParaRPr lang="en-US" altLang="zh-CN" sz="2800" b="1" dirty="0" smtClean="0"/>
          </a:p>
          <a:p>
            <a:pPr eaLnBrk="1" hangingPunct="1">
              <a:buFontTx/>
              <a:buNone/>
            </a:pPr>
            <a:r>
              <a:rPr lang="en-US" altLang="zh-CN" b="1" dirty="0" smtClean="0"/>
              <a:t>         </a:t>
            </a:r>
            <a:r>
              <a:rPr lang="zh-CN" altLang="en-US" sz="2800" dirty="0" smtClean="0"/>
              <a:t>调研情况表明像辽宁、内蒙等地区的农户年前习惯性售粮现象仍然明显，同时去年屯粮亏损的情况也增加一部分农户的年前售粮积极性。</a:t>
            </a:r>
          </a:p>
          <a:p>
            <a:pPr eaLnBrk="1" hangingPunct="1"/>
            <a:endParaRPr lang="zh-CN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楷体_GB2312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11326</TotalTime>
  <Pages>0</Pages>
  <Words>668</Words>
  <Characters>0</Characters>
  <Application>Microsoft Office PowerPoint</Application>
  <DocSecurity>0</DocSecurity>
  <PresentationFormat>全屏显示(4:3)</PresentationFormat>
  <Lines>0</Lines>
  <Paragraphs>88</Paragraphs>
  <Slides>30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默认设计模板</vt:lpstr>
      <vt:lpstr>内外供应压力对新季玉米施压 ——春节前玉米行情展望</vt:lpstr>
      <vt:lpstr>前言</vt:lpstr>
      <vt:lpstr>主要内容</vt:lpstr>
      <vt:lpstr>中国玉米供需更为宽松</vt:lpstr>
      <vt:lpstr>幻灯片 5</vt:lpstr>
      <vt:lpstr>主要内容</vt:lpstr>
      <vt:lpstr>2.1 节前供应面临双重压力 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2.2 需求增长有限 </vt:lpstr>
      <vt:lpstr>幻灯片 18</vt:lpstr>
      <vt:lpstr>幻灯片 19</vt:lpstr>
      <vt:lpstr>幻灯片 20</vt:lpstr>
      <vt:lpstr>幻灯片 21</vt:lpstr>
      <vt:lpstr>幻灯片 22</vt:lpstr>
      <vt:lpstr>主要内容</vt:lpstr>
      <vt:lpstr>临时收储政策</vt:lpstr>
      <vt:lpstr>幻灯片 25</vt:lpstr>
      <vt:lpstr>幻灯片 26</vt:lpstr>
      <vt:lpstr>主要内容</vt:lpstr>
      <vt:lpstr>关于玉米的投资策略建议</vt:lpstr>
      <vt:lpstr>我队交易计划</vt:lpstr>
      <vt:lpstr>谢 谢 大 家 ！</vt:lpstr>
    </vt:vector>
  </TitlesOfParts>
  <Manager/>
  <Company>番茄花园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/>
  <dc:creator>wangmc</dc:creator>
  <cp:keywords/>
  <dc:description/>
  <cp:lastModifiedBy>User</cp:lastModifiedBy>
  <cp:revision>1226</cp:revision>
  <cp:lastPrinted>1899-12-30T00:00:00Z</cp:lastPrinted>
  <dcterms:created xsi:type="dcterms:W3CDTF">2010-03-24T02:45:46Z</dcterms:created>
  <dcterms:modified xsi:type="dcterms:W3CDTF">2013-10-26T01:36:36Z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2052-6.5.0.1966</vt:lpwstr>
  </property>
</Properties>
</file>