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58" r:id="rId5"/>
    <p:sldId id="259" r:id="rId6"/>
    <p:sldId id="260" r:id="rId7"/>
    <p:sldId id="257" r:id="rId8"/>
    <p:sldId id="261" r:id="rId9"/>
    <p:sldId id="262" r:id="rId10"/>
    <p:sldId id="267" r:id="rId11"/>
    <p:sldId id="268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246" autoAdjust="0"/>
  </p:normalViewPr>
  <p:slideViewPr>
    <p:cSldViewPr>
      <p:cViewPr>
        <p:scale>
          <a:sx n="70" d="100"/>
          <a:sy n="70" d="100"/>
        </p:scale>
        <p:origin x="-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96F2-DD2F-4193-9BB7-BAE2578AAAB8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BB3F-2232-41C3-B2BE-1BC2593B5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D810-13C0-4791-B105-1295F742E0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D810-13C0-4791-B105-1295F742E0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BB3F-2232-41C3-B2BE-1BC2593B52A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C1F4-B526-42D8-A897-01D04EA1E10F}" type="datetimeFigureOut">
              <a:rPr lang="zh-CN" altLang="en-US" smtClean="0"/>
              <a:pPr/>
              <a:t>2013/10/23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8603-672E-48D2-A3AD-A3CBA18AB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5387975"/>
            <a:ext cx="7772400" cy="125573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   豆粕“金光”散退</a:t>
            </a:r>
            <a:r>
              <a:rPr lang="en-US" altLang="zh-CN" dirty="0" smtClean="0"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dirty="0" smtClean="0">
                <a:latin typeface="华文行楷" pitchFamily="2" charset="-122"/>
                <a:ea typeface="华文行楷" pitchFamily="2" charset="-122"/>
              </a:rPr>
            </a:br>
            <a:r>
              <a:rPr lang="en-US" altLang="zh-CN" dirty="0" smtClean="0">
                <a:latin typeface="华文行楷" pitchFamily="2" charset="-122"/>
                <a:ea typeface="华文行楷" pitchFamily="2" charset="-122"/>
              </a:rPr>
              <a:t>                       </a:t>
            </a:r>
            <a:r>
              <a:rPr lang="en-US" altLang="zh-CN" sz="3100" dirty="0" smtClean="0">
                <a:latin typeface="华文行楷" pitchFamily="2" charset="-122"/>
                <a:ea typeface="华文行楷" pitchFamily="2" charset="-122"/>
              </a:rPr>
              <a:t>——</a:t>
            </a:r>
            <a:r>
              <a:rPr lang="en-US" altLang="zh-CN" sz="3100" dirty="0" smtClean="0">
                <a:latin typeface="黑体" pitchFamily="2" charset="-122"/>
                <a:ea typeface="黑体" pitchFamily="2" charset="-122"/>
              </a:rPr>
              <a:t>M1401</a:t>
            </a:r>
            <a:r>
              <a:rPr lang="zh-CN" altLang="en-US" sz="3100" dirty="0" smtClean="0">
                <a:latin typeface="黑体" pitchFamily="2" charset="-122"/>
                <a:ea typeface="黑体" pitchFamily="2" charset="-122"/>
              </a:rPr>
              <a:t>后期操作</a:t>
            </a:r>
            <a:endParaRPr lang="zh-CN" altLang="en-US" sz="31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2" name="Picture 2" descr="http://221.12.113.81/public/upload/51dcaf684bb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298" cy="5286388"/>
          </a:xfrm>
          <a:prstGeom prst="rect">
            <a:avLst/>
          </a:prstGeom>
          <a:noFill/>
        </p:spPr>
      </p:pic>
      <p:pic>
        <p:nvPicPr>
          <p:cNvPr id="7" name="图片 8" descr="易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85992"/>
            <a:ext cx="1071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经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42918"/>
            <a:ext cx="1166813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001024" y="4000504"/>
            <a:ext cx="5000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华文行楷" pitchFamily="2" charset="-122"/>
                <a:ea typeface="华文行楷" pitchFamily="2" charset="-122"/>
              </a:rPr>
              <a:t>农产品研发</a:t>
            </a: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团     </a:t>
            </a:r>
            <a:r>
              <a:rPr lang="zh-CN" altLang="en-US" dirty="0">
                <a:ea typeface="华文行楷" pitchFamily="2" charset="-122"/>
              </a:rPr>
              <a:t>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11-1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月供应量大增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良好压榨利润油厂保持高开机率；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进口量增加，开机率高位，豆粕供应增加；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719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4500594" cy="34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11-1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月供应量大增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07157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南方偏紧库存在缓解，大豆库存分布从极不均衡到均衡运行；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库存分布改善，油厂挺价意愿减弱；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豆粕南北价差缩小；</a:t>
            </a:r>
            <a:endParaRPr lang="zh-CN" altLang="en-US" sz="20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21484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3703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>
            <a:off x="8358214" y="3929066"/>
            <a:ext cx="428628" cy="35719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9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B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、杂粕上市，豆粕无价格优势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107157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杂粕在第四季度为供应高峰期；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单位蛋白豆粕价格相对偏高；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单位蛋白价格在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11-12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月份均有季节性低点；</a:t>
            </a:r>
            <a:endParaRPr lang="zh-CN" altLang="en-US" sz="20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Picture 3" descr="D:\Program Files\qq\Users\939565331\Image\_GLWGVS~P_KMSGLA3NL7E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286280" cy="35719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26"/>
            <a:ext cx="414655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857224" y="2285992"/>
            <a:ext cx="428628" cy="150019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sp>
        <p:nvSpPr>
          <p:cNvPr id="8" name="椭圆 7"/>
          <p:cNvSpPr/>
          <p:nvPr/>
        </p:nvSpPr>
        <p:spPr>
          <a:xfrm>
            <a:off x="8429652" y="2285992"/>
            <a:ext cx="285752" cy="10715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9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C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、需求高点提前出现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14300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1-2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月为饲料产量季节性低点；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2014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年春节较早，饲料企业提前备货；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豆粕需求高峰在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月底至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12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月初；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35771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427195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5214942" y="2500306"/>
            <a:ext cx="428628" cy="18573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8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C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、需求高点提前出现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928694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生猪存栏增长趋势放缓，预计今年高点出现在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10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月份；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生猪屠宰预计今年高点在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11-12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月份；</a:t>
            </a:r>
            <a:endParaRPr lang="zh-CN" altLang="en-US" sz="20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37673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椭圆 12"/>
          <p:cNvSpPr/>
          <p:nvPr/>
        </p:nvSpPr>
        <p:spPr>
          <a:xfrm>
            <a:off x="8429652" y="2214554"/>
            <a:ext cx="571504" cy="7143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4500594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下箭头 13"/>
          <p:cNvSpPr/>
          <p:nvPr/>
        </p:nvSpPr>
        <p:spPr>
          <a:xfrm>
            <a:off x="3643306" y="2071678"/>
            <a:ext cx="142876" cy="285752"/>
          </a:xfrm>
          <a:prstGeom prst="downArrow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18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D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、进口成本下降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-1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月大豆到港成本在下降；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根据进口大豆成本测算豆粕理论成本在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月份将降至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3700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元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/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吨附近；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1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>
            <a:off x="3500430" y="2428868"/>
            <a:ext cx="1071570" cy="285752"/>
          </a:xfrm>
          <a:prstGeom prst="straightConnector1">
            <a:avLst/>
          </a:prstGeom>
          <a:ln w="412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0258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D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、进口成本下降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5429264"/>
            <a:ext cx="8229600" cy="119696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8577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28596" y="1785926"/>
            <a:ext cx="428628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9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月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21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日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74"/>
            <a:ext cx="40385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072066" y="1785926"/>
            <a:ext cx="428628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10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月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21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8" name="椭圆 7"/>
          <p:cNvSpPr/>
          <p:nvPr/>
        </p:nvSpPr>
        <p:spPr>
          <a:xfrm>
            <a:off x="1785918" y="1928802"/>
            <a:ext cx="1000132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sp>
        <p:nvSpPr>
          <p:cNvPr id="9" name="椭圆 8"/>
          <p:cNvSpPr/>
          <p:nvPr/>
        </p:nvSpPr>
        <p:spPr>
          <a:xfrm>
            <a:off x="6286512" y="2143116"/>
            <a:ext cx="1000132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3743"/>
            <a:ext cx="8786874" cy="23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曲线连接符 12"/>
          <p:cNvCxnSpPr/>
          <p:nvPr/>
        </p:nvCxnSpPr>
        <p:spPr>
          <a:xfrm>
            <a:off x="8072462" y="5500702"/>
            <a:ext cx="857256" cy="35719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>
            <a:off x="8072462" y="5214950"/>
            <a:ext cx="785818" cy="428628"/>
          </a:xfrm>
          <a:prstGeom prst="curvedConnector3">
            <a:avLst>
              <a:gd name="adj1" fmla="val 50000"/>
            </a:avLst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/>
          <p:nvPr/>
        </p:nvCxnSpPr>
        <p:spPr>
          <a:xfrm>
            <a:off x="8072462" y="5072074"/>
            <a:ext cx="857256" cy="35719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3" descr="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总结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豆粕前期支撑因素在下降；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M1401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的供需情况趋向宽松；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基差支撑在减弱；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未来几个月现货面临大跌风险；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高基差背景下，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M1401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做空不具备安全性；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预计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M1401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在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3600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元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/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吨附近波动，上下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100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点空间；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  <p:pic>
        <p:nvPicPr>
          <p:cNvPr id="4" name="图片 3" descr="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建议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饲料采购企业更多倾向在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M1401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进行买入套期保值；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油厂更多倾向加大销售远期合同力度；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投机者更多关注远期合约，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M1401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合约以短线低买高平为主；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图片 3" descr="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28775"/>
            <a:ext cx="8229600" cy="1943101"/>
          </a:xfrm>
        </p:spPr>
        <p:txBody>
          <a:bodyPr/>
          <a:lstStyle/>
          <a:p>
            <a:pPr algn="ctr"/>
            <a:r>
              <a:rPr lang="zh-CN" altLang="en-US" sz="10600" dirty="0">
                <a:ea typeface="华文行楷" pitchFamily="2" charset="-122"/>
              </a:rPr>
              <a:t>  谢谢！！</a:t>
            </a:r>
          </a:p>
        </p:txBody>
      </p:sp>
      <p:pic>
        <p:nvPicPr>
          <p:cNvPr id="158724" name="图片 3" descr="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标题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9144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858180" cy="8683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金融危机－债务危机－经济迟滞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8978" y="1285860"/>
            <a:ext cx="7539236" cy="517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6" descr="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CBOT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－豆粕－猪肉－</a:t>
            </a:r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CPI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内容占位符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8229600" cy="24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1214422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中科院研究员利用综合投入产出模型有如下结论：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猪肉价格上涨对食品部门产品价格影响最大。</a:t>
            </a:r>
          </a:p>
          <a:p>
            <a:r>
              <a:rPr lang="zh-CN" altLang="en-US" b="1" dirty="0" smtClean="0"/>
              <a:t>当猪肉价格上涨</a:t>
            </a:r>
            <a:r>
              <a:rPr lang="en-US" b="1" dirty="0" smtClean="0"/>
              <a:t>20%</a:t>
            </a:r>
            <a:r>
              <a:rPr lang="zh-CN" altLang="en-US" b="1" dirty="0" smtClean="0"/>
              <a:t>时，</a:t>
            </a:r>
            <a:r>
              <a:rPr lang="en-US" b="1" dirty="0" smtClean="0"/>
              <a:t>30</a:t>
            </a:r>
            <a:r>
              <a:rPr lang="zh-CN" altLang="en-US" b="1" dirty="0" smtClean="0"/>
              <a:t>天后</a:t>
            </a:r>
            <a:r>
              <a:rPr lang="en-US" b="1" dirty="0" smtClean="0"/>
              <a:t>CPI</a:t>
            </a:r>
            <a:r>
              <a:rPr lang="zh-CN" altLang="en-US" b="1" dirty="0" smtClean="0"/>
              <a:t>上涨</a:t>
            </a:r>
            <a:r>
              <a:rPr lang="en-US" b="1" dirty="0" smtClean="0"/>
              <a:t>0.72%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　　　　　　　　　　     </a:t>
            </a:r>
            <a:r>
              <a:rPr lang="en-US" b="1" dirty="0" smtClean="0"/>
              <a:t>90</a:t>
            </a:r>
            <a:r>
              <a:rPr lang="zh-CN" altLang="en-US" b="1" dirty="0" smtClean="0"/>
              <a:t>天后上涨</a:t>
            </a:r>
            <a:r>
              <a:rPr lang="en-US" b="1" dirty="0" smtClean="0"/>
              <a:t>0.85%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zh-CN" altLang="en-US" b="1" dirty="0" smtClean="0"/>
          </a:p>
          <a:p>
            <a:r>
              <a:rPr lang="zh-CN" altLang="en-US" b="1" dirty="0" smtClean="0"/>
              <a:t>当猪肉价格上涨</a:t>
            </a:r>
            <a:r>
              <a:rPr lang="en-US" b="1" dirty="0" smtClean="0"/>
              <a:t>50%</a:t>
            </a:r>
            <a:r>
              <a:rPr lang="zh-CN" altLang="en-US" b="1" dirty="0" smtClean="0"/>
              <a:t>时，</a:t>
            </a:r>
            <a:r>
              <a:rPr lang="en-US" b="1" dirty="0" smtClean="0"/>
              <a:t>30</a:t>
            </a:r>
            <a:r>
              <a:rPr lang="zh-CN" altLang="en-US" b="1" dirty="0" smtClean="0"/>
              <a:t>天后</a:t>
            </a:r>
            <a:r>
              <a:rPr lang="en-US" b="1" dirty="0" smtClean="0"/>
              <a:t>CPI</a:t>
            </a:r>
            <a:r>
              <a:rPr lang="zh-CN" altLang="en-US" b="1" dirty="0" smtClean="0"/>
              <a:t>上涨</a:t>
            </a:r>
            <a:r>
              <a:rPr lang="en-US" b="1" dirty="0" smtClean="0"/>
              <a:t>1.75%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en-US" b="1" dirty="0" smtClean="0"/>
              <a:t>                                                 90</a:t>
            </a:r>
            <a:r>
              <a:rPr lang="zh-CN" altLang="en-US" b="1" dirty="0" smtClean="0"/>
              <a:t>天后</a:t>
            </a:r>
            <a:r>
              <a:rPr lang="en-US" b="1" dirty="0" smtClean="0"/>
              <a:t>CPI</a:t>
            </a:r>
            <a:r>
              <a:rPr lang="zh-CN" altLang="en-US" b="1" dirty="0" smtClean="0"/>
              <a:t>上涨</a:t>
            </a:r>
            <a:r>
              <a:rPr lang="en-US" b="1" dirty="0" smtClean="0"/>
              <a:t>2.12%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  <p:pic>
        <p:nvPicPr>
          <p:cNvPr id="8" name="图片 6" descr="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23431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00042"/>
            <a:ext cx="7858148" cy="91759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预期大量到港 饲料企业备货不足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7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月前国内油厂未执行合同量最低为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83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万吨，近两年最低水平；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4-7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月豆粕周度平均成交量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34.69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万吨，而豆粕月度平均消耗量在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400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万吨水平；</a:t>
            </a:r>
            <a:endParaRPr lang="zh-CN" altLang="en-US" sz="20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3577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6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饲料产量继续增加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928694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截止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7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月国内配合饲料累计同比增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9.42%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截止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7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月国内混合饲料累计同比增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9.41%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；</a:t>
            </a:r>
            <a:endParaRPr lang="zh-CN" altLang="en-US" sz="20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857364"/>
            <a:ext cx="4357717" cy="33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杂粕供应不足 刺激豆粕消费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1071570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5-9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月棉粕现货价格涨幅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26.42%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5-9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月菜粕现货价格涨幅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19.28%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；</a:t>
            </a:r>
            <a:endParaRPr lang="en-US" altLang="zh-CN" sz="20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5-9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月豆粕现货价格涨幅</a:t>
            </a: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13.13%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；</a:t>
            </a:r>
            <a:endParaRPr lang="zh-CN" altLang="en-US" sz="20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857365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D:\Program Files\qq\Users\939565331\Image\_GLWGVS~P_KMSGLA3NL7E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429156" cy="3429024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>
          <a:xfrm>
            <a:off x="7143768" y="2714620"/>
            <a:ext cx="1143008" cy="11430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 smtClean="0"/>
          </a:p>
        </p:txBody>
      </p:sp>
      <p:pic>
        <p:nvPicPr>
          <p:cNvPr id="8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7358082" cy="108266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增产不下跌 豆粕演绎年度牛市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5589597"/>
            <a:ext cx="8229600" cy="126840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Documents and Settings\le\桌面\豆粕走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1"/>
            <a:ext cx="9143999" cy="3071833"/>
          </a:xfrm>
          <a:prstGeom prst="rect">
            <a:avLst/>
          </a:prstGeom>
          <a:noFill/>
        </p:spPr>
      </p:pic>
      <p:cxnSp>
        <p:nvCxnSpPr>
          <p:cNvPr id="6" name="直接箭头连接符 5"/>
          <p:cNvCxnSpPr/>
          <p:nvPr/>
        </p:nvCxnSpPr>
        <p:spPr>
          <a:xfrm>
            <a:off x="2285984" y="3214686"/>
            <a:ext cx="1785950" cy="78581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786050" y="3000372"/>
            <a:ext cx="1428760" cy="428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南美增产，预计大量到港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4143372" y="1714488"/>
            <a:ext cx="4500594" cy="221457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6" descr="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94"/>
            <a:ext cx="471487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442912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4714876" y="2214554"/>
            <a:ext cx="2071702" cy="642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现货支撑期货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M1309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一路走高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情况在发生改变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前期：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、到港延期及分布不均；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            2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、饲料产量增加，杂粕供应不足；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            3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、进口成本高企；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未来：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A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11-1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月份到港量大增；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            B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、杂粕供应增加，豆粕暂无价格优势；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            C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、需求高点提前出现；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            D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、进口成本在下降；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514350" indent="-514350">
              <a:buNone/>
            </a:pPr>
            <a:r>
              <a:rPr lang="en-US" altLang="zh-CN" dirty="0" smtClean="0"/>
              <a:t>       </a:t>
            </a:r>
            <a:endParaRPr lang="zh-CN" altLang="en-US" dirty="0"/>
          </a:p>
        </p:txBody>
      </p:sp>
      <p:pic>
        <p:nvPicPr>
          <p:cNvPr id="4" name="图片 3" descr="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>11-1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月供应量大增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214950"/>
            <a:ext cx="8229600" cy="1071570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收割进度加快，出口检验迅速上升；</a:t>
            </a:r>
            <a:endParaRPr lang="en-US" altLang="zh-CN" sz="36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装运中国对比同期创历史高点；</a:t>
            </a:r>
            <a:endParaRPr lang="en-US" altLang="zh-CN" sz="36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预计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11</a:t>
            </a:r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月份到港量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600</a:t>
            </a:r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万吨，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12</a:t>
            </a:r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月份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650</a:t>
            </a:r>
            <a:r>
              <a:rPr lang="zh-CN" altLang="en-US" sz="3600" dirty="0" smtClean="0">
                <a:latin typeface="华文细黑" pitchFamily="2" charset="-122"/>
                <a:ea typeface="华文细黑" pitchFamily="2" charset="-122"/>
              </a:rPr>
              <a:t>万吨；</a:t>
            </a:r>
            <a:endParaRPr lang="en-US" altLang="zh-CN" sz="3600" dirty="0" smtClean="0">
              <a:latin typeface="华文细黑" pitchFamily="2" charset="-122"/>
              <a:ea typeface="华文细黑" pitchFamily="2" charset="-122"/>
            </a:endParaRPr>
          </a:p>
          <a:p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435771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9"/>
            <a:ext cx="4365614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接箭头连接符 11"/>
          <p:cNvCxnSpPr/>
          <p:nvPr/>
        </p:nvCxnSpPr>
        <p:spPr>
          <a:xfrm rot="5400000" flipH="1" flipV="1">
            <a:off x="7750991" y="2536025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6200000" flipV="1">
            <a:off x="8108181" y="232171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8215338" y="2285992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7643834" y="1857364"/>
            <a:ext cx="785818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rgbClr val="FF0000"/>
                </a:solidFill>
              </a:rPr>
              <a:t>预期值</a:t>
            </a:r>
          </a:p>
        </p:txBody>
      </p:sp>
      <p:pic>
        <p:nvPicPr>
          <p:cNvPr id="18" name="图片 3" descr="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0"/>
            <a:ext cx="149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bg1"/>
          </a:solidFill>
        </a:ln>
      </a:spPr>
      <a:bodyPr rtlCol="0" anchor="ctr"/>
      <a:lstStyle>
        <a:defPPr algn="ctr">
          <a:defRPr sz="1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674</Words>
  <Application>Microsoft Office PowerPoint</Application>
  <PresentationFormat>全屏显示(4:3)</PresentationFormat>
  <Paragraphs>90</Paragraphs>
  <Slides>19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   豆粕“金光”散退                        ——M1401后期操作</vt:lpstr>
      <vt:lpstr>金融危机－债务危机－经济迟滞</vt:lpstr>
      <vt:lpstr>CBOT－豆粕－猪肉－CPI</vt:lpstr>
      <vt:lpstr>预期大量到港 饲料企业备货不足</vt:lpstr>
      <vt:lpstr>饲料产量继续增加</vt:lpstr>
      <vt:lpstr>杂粕供应不足 刺激豆粕消费</vt:lpstr>
      <vt:lpstr>增产不下跌 豆粕演绎年度牛市</vt:lpstr>
      <vt:lpstr>情况在发生改变</vt:lpstr>
      <vt:lpstr>A、11-1月供应量大增</vt:lpstr>
      <vt:lpstr>A、11-1月供应量大增</vt:lpstr>
      <vt:lpstr>A、11-1月供应量大增</vt:lpstr>
      <vt:lpstr>B、杂粕上市，豆粕无价格优势</vt:lpstr>
      <vt:lpstr>C、需求高点提前出现</vt:lpstr>
      <vt:lpstr>C、需求高点提前出现</vt:lpstr>
      <vt:lpstr>D、进口成本下降</vt:lpstr>
      <vt:lpstr>D、进口成本下降</vt:lpstr>
      <vt:lpstr>总结</vt:lpstr>
      <vt:lpstr>建议</vt:lpstr>
      <vt:lpstr>  谢谢！！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</dc:creator>
  <cp:lastModifiedBy>微软用户</cp:lastModifiedBy>
  <cp:revision>83</cp:revision>
  <dcterms:created xsi:type="dcterms:W3CDTF">2013-10-18T02:10:29Z</dcterms:created>
  <dcterms:modified xsi:type="dcterms:W3CDTF">2013-10-23T08:51:25Z</dcterms:modified>
</cp:coreProperties>
</file>