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466" r:id="rId3"/>
    <p:sldId id="476" r:id="rId4"/>
    <p:sldId id="467" r:id="rId5"/>
    <p:sldId id="469" r:id="rId6"/>
    <p:sldId id="470" r:id="rId7"/>
    <p:sldId id="472" r:id="rId8"/>
    <p:sldId id="473" r:id="rId9"/>
    <p:sldId id="475" r:id="rId10"/>
    <p:sldId id="294" r:id="rId11"/>
  </p:sldIdLst>
  <p:sldSz cx="9144000" cy="6858000" type="screen4x3"/>
  <p:notesSz cx="6797675" cy="9928225"/>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4" autoAdjust="0"/>
    <p:restoredTop sz="94660"/>
  </p:normalViewPr>
  <p:slideViewPr>
    <p:cSldViewPr>
      <p:cViewPr>
        <p:scale>
          <a:sx n="75" d="100"/>
          <a:sy n="75" d="100"/>
        </p:scale>
        <p:origin x="-2712" y="-8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ea typeface="宋体" pitchFamily="2" charset="-122"/>
              </a:defRPr>
            </a:lvl1pPr>
          </a:lstStyle>
          <a:p>
            <a:pPr>
              <a:defRPr/>
            </a:pPr>
            <a:fld id="{3738B502-B64D-4699-8235-986A3D006DEA}" type="datetimeFigureOut">
              <a:rPr lang="zh-CN" altLang="en-US"/>
              <a:pPr>
                <a:defRPr/>
              </a:pPr>
              <a:t>2012-12-12</a:t>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ea typeface="宋体" pitchFamily="2" charset="-122"/>
              </a:defRPr>
            </a:lvl1pPr>
          </a:lstStyle>
          <a:p>
            <a:pPr>
              <a:defRPr/>
            </a:pPr>
            <a:fld id="{BA1F91D7-F204-4447-AE1A-40B9729F9A2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defTabSz="955830">
              <a:defRPr sz="1300">
                <a:ea typeface="宋体" pitchFamily="2" charset="-122"/>
              </a:defRPr>
            </a:lvl1pPr>
          </a:lstStyle>
          <a:p>
            <a:pPr>
              <a:defRPr/>
            </a:pPr>
            <a:endParaRPr lang="en-US" altLang="zh-CN"/>
          </a:p>
        </p:txBody>
      </p:sp>
      <p:sp>
        <p:nvSpPr>
          <p:cNvPr id="12291"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r" defTabSz="955830">
              <a:defRPr sz="1300">
                <a:ea typeface="宋体" pitchFamily="2" charset="-122"/>
              </a:defRPr>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2294"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defTabSz="955830">
              <a:defRPr sz="1300">
                <a:ea typeface="宋体" pitchFamily="2" charset="-122"/>
              </a:defRPr>
            </a:lvl1pPr>
          </a:lstStyle>
          <a:p>
            <a:pPr>
              <a:defRPr/>
            </a:pPr>
            <a:endParaRPr lang="en-US" altLang="zh-CN"/>
          </a:p>
        </p:txBody>
      </p:sp>
      <p:sp>
        <p:nvSpPr>
          <p:cNvPr id="12295" name="Rectangle 7"/>
          <p:cNvSpPr>
            <a:spLocks noGrp="1" noChangeArrowheads="1"/>
          </p:cNvSpPr>
          <p:nvPr>
            <p:ph type="sldNum" sz="quarter" idx="5"/>
          </p:nvPr>
        </p:nvSpPr>
        <p:spPr bwMode="auto">
          <a:xfrm>
            <a:off x="3849688" y="9431338"/>
            <a:ext cx="2946400" cy="495300"/>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r" defTabSz="955830">
              <a:defRPr sz="1300">
                <a:ea typeface="宋体" pitchFamily="2" charset="-122"/>
              </a:defRPr>
            </a:lvl1pPr>
          </a:lstStyle>
          <a:p>
            <a:pPr>
              <a:defRPr/>
            </a:pPr>
            <a:fld id="{59A3EB6E-E727-48A2-B286-3E316026315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660400" y="1039813"/>
            <a:ext cx="2867025" cy="628650"/>
          </a:xfrm>
          <a:prstGeom prst="rect">
            <a:avLst/>
          </a:prstGeom>
          <a:noFill/>
          <a:ln w="9525">
            <a:noFill/>
            <a:miter lim="800000"/>
            <a:headEnd/>
            <a:tailEnd/>
          </a:ln>
        </p:spPr>
      </p:pic>
      <p:pic>
        <p:nvPicPr>
          <p:cNvPr id="5" name="Picture 4"/>
          <p:cNvPicPr>
            <a:picLocks noChangeAspect="1" noChangeArrowheads="1"/>
          </p:cNvPicPr>
          <p:nvPr userDrawn="1"/>
        </p:nvPicPr>
        <p:blipFill>
          <a:blip r:embed="rId3">
            <a:lum bright="12000" contrast="30000"/>
          </a:blip>
          <a:srcRect/>
          <a:stretch>
            <a:fillRect/>
          </a:stretch>
        </p:blipFill>
        <p:spPr bwMode="auto">
          <a:xfrm>
            <a:off x="684213" y="1720850"/>
            <a:ext cx="5759450" cy="123825"/>
          </a:xfrm>
          <a:prstGeom prst="rect">
            <a:avLst/>
          </a:prstGeom>
          <a:noFill/>
          <a:ln w="9525">
            <a:noFill/>
            <a:miter lim="800000"/>
            <a:headEnd/>
            <a:tailEnd/>
          </a:ln>
        </p:spPr>
      </p:pic>
      <p:pic>
        <p:nvPicPr>
          <p:cNvPr id="6" name="Picture 9" descr="4"/>
          <p:cNvPicPr>
            <a:picLocks noChangeAspect="1" noChangeArrowheads="1"/>
          </p:cNvPicPr>
          <p:nvPr userDrawn="1"/>
        </p:nvPicPr>
        <p:blipFill>
          <a:blip r:embed="rId4"/>
          <a:srcRect l="23305" b="32939"/>
          <a:stretch>
            <a:fillRect/>
          </a:stretch>
        </p:blipFill>
        <p:spPr bwMode="gray">
          <a:xfrm>
            <a:off x="2268538" y="0"/>
            <a:ext cx="6875462" cy="4508500"/>
          </a:xfrm>
          <a:prstGeom prst="rect">
            <a:avLst/>
          </a:prstGeom>
          <a:noFill/>
          <a:ln w="9525">
            <a:noFill/>
            <a:miter lim="800000"/>
            <a:headEnd/>
            <a:tailEnd/>
          </a:ln>
        </p:spPr>
      </p:pic>
      <p:pic>
        <p:nvPicPr>
          <p:cNvPr id="7" name="Picture 26" descr="图片3"/>
          <p:cNvPicPr>
            <a:picLocks noChangeAspect="1" noChangeArrowheads="1"/>
          </p:cNvPicPr>
          <p:nvPr userDrawn="1"/>
        </p:nvPicPr>
        <p:blipFill>
          <a:blip r:embed="rId5">
            <a:lum bright="-6000"/>
          </a:blip>
          <a:srcRect l="5205" r="27733" b="46727"/>
          <a:stretch>
            <a:fillRect/>
          </a:stretch>
        </p:blipFill>
        <p:spPr bwMode="auto">
          <a:xfrm>
            <a:off x="0" y="3357563"/>
            <a:ext cx="9144000" cy="3500437"/>
          </a:xfrm>
          <a:prstGeom prst="rect">
            <a:avLst/>
          </a:prstGeom>
          <a:noFill/>
          <a:ln w="9525">
            <a:noFill/>
            <a:miter lim="800000"/>
            <a:headEnd/>
            <a:tailEnd/>
          </a:ln>
        </p:spPr>
      </p:pic>
      <p:sp>
        <p:nvSpPr>
          <p:cNvPr id="8" name="Rectangle 10"/>
          <p:cNvSpPr>
            <a:spLocks noChangeArrowheads="1"/>
          </p:cNvSpPr>
          <p:nvPr userDrawn="1"/>
        </p:nvSpPr>
        <p:spPr bwMode="auto">
          <a:xfrm>
            <a:off x="0" y="0"/>
            <a:ext cx="9144000" cy="6858000"/>
          </a:xfrm>
          <a:prstGeom prst="rect">
            <a:avLst/>
          </a:prstGeom>
          <a:pattFill prst="dkHorz">
            <a:fgClr>
              <a:schemeClr val="bg1">
                <a:alpha val="3000"/>
              </a:schemeClr>
            </a:fgClr>
            <a:bgClr>
              <a:schemeClr val="tx1">
                <a:alpha val="3000"/>
              </a:schemeClr>
            </a:bgClr>
          </a:pattFill>
          <a:ln w="9525">
            <a:noFill/>
            <a:miter lim="800000"/>
            <a:headEnd/>
            <a:tailEnd/>
          </a:ln>
          <a:effectLst/>
        </p:spPr>
        <p:txBody>
          <a:bodyPr wrap="none" anchor="ctr"/>
          <a:lstStyle/>
          <a:p>
            <a:pPr>
              <a:defRPr/>
            </a:pPr>
            <a:endParaRPr kumimoji="1" lang="en-US" sz="2400">
              <a:latin typeface="Times New Roman" pitchFamily="18" charset="0"/>
              <a:ea typeface="楷体_GB2312" pitchFamily="49" charset="-122"/>
            </a:endParaRPr>
          </a:p>
        </p:txBody>
      </p:sp>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9"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a:defRPr/>
            </a:pPr>
            <a:endParaRPr lang="en-US" altLang="zh-CN"/>
          </a:p>
        </p:txBody>
      </p:sp>
      <p:sp>
        <p:nvSpPr>
          <p:cNvPr id="10" name="Rectangle 5"/>
          <p:cNvSpPr>
            <a:spLocks noGrp="1" noChangeArrowheads="1"/>
          </p:cNvSpPr>
          <p:nvPr>
            <p:ph type="ftr" sz="quarter" idx="11"/>
          </p:nvPr>
        </p:nvSpPr>
        <p:spPr>
          <a:xfrm>
            <a:off x="3124200" y="6245225"/>
            <a:ext cx="2895600" cy="476250"/>
          </a:xfrm>
        </p:spPr>
        <p:txBody>
          <a:bodyPr/>
          <a:lstStyle>
            <a:lvl1pPr algn="ctr">
              <a:defRPr/>
            </a:lvl1pPr>
          </a:lstStyle>
          <a:p>
            <a:pPr>
              <a:defRPr/>
            </a:pPr>
            <a:endParaRPr lang="en-US" altLang="zh-CN"/>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6E97BCA-8390-4CF3-995B-B99E9E4E5C01}" type="slidenum">
              <a:rPr lang="en-US" altLang="zh-CN"/>
              <a:pPr>
                <a:defRPr/>
              </a:pPr>
              <a:t>‹#›</a:t>
            </a:fld>
            <a:endParaRPr lang="en-US" altLang="zh-CN"/>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845C5C70-99FE-4148-8218-0F26F66971BB}" type="slidenum">
              <a:rPr lang="en-US" altLang="zh-CN"/>
              <a:pPr>
                <a:defRPr/>
              </a:pPr>
              <a:t>‹#›</a:t>
            </a:fld>
            <a:endParaRPr lang="en-US" altLang="zh-CN"/>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84138"/>
            <a:ext cx="2057400" cy="6042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84138"/>
            <a:ext cx="6019800" cy="6042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862D6B07-F210-46BB-8174-E84FBC218564}" type="slidenum">
              <a:rPr lang="en-US" altLang="zh-CN"/>
              <a:pPr>
                <a:defRPr/>
              </a:pPr>
              <a:t>‹#›</a:t>
            </a:fld>
            <a:endParaRPr lang="en-US" altLang="zh-CN"/>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841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A680C9C2-AB66-4A49-928B-966071A6CB9A}" type="slidenum">
              <a:rPr lang="en-US" altLang="zh-CN"/>
              <a:pPr>
                <a:defRPr/>
              </a:pPr>
              <a:t>‹#›</a:t>
            </a:fld>
            <a:endParaRPr lang="en-US" altLang="zh-CN"/>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841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1"/>
          </p:nvPr>
        </p:nvSpPr>
        <p:spPr>
          <a:ln/>
        </p:spPr>
        <p:txBody>
          <a:bodyPr/>
          <a:lstStyle>
            <a:lvl1pPr>
              <a:defRPr/>
            </a:lvl1pPr>
          </a:lstStyle>
          <a:p>
            <a:pPr>
              <a:defRPr/>
            </a:pPr>
            <a:fld id="{7BBAD16F-BF0C-4003-AB68-4F759EF40E4E}" type="slidenum">
              <a:rPr lang="en-US" altLang="zh-CN"/>
              <a:pPr>
                <a:defRPr/>
              </a:pPr>
              <a:t>‹#›</a:t>
            </a:fld>
            <a:endParaRPr lang="en-US" altLang="zh-CN"/>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841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9C843B8C-0C07-4771-A8D4-8D292A2270DA}" type="slidenum">
              <a:rPr lang="en-US" altLang="zh-CN"/>
              <a:pPr>
                <a:defRPr/>
              </a:pPr>
              <a:t>‹#›</a:t>
            </a:fld>
            <a:endParaRPr lang="en-US" altLang="zh-CN"/>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841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08704AC2-5FA3-42F9-8D5C-D9A20C27F743}" type="slidenum">
              <a:rPr lang="en-US" altLang="zh-CN"/>
              <a:pPr>
                <a:defRPr/>
              </a:pPr>
              <a:t>‹#›</a:t>
            </a:fld>
            <a:endParaRPr lang="en-US" altLang="zh-CN"/>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2C904404-B7E8-48D0-B0AB-AD1679B6E6EE}" type="slidenum">
              <a:rPr lang="en-US" altLang="zh-CN"/>
              <a:pPr>
                <a:defRPr/>
              </a:pPr>
              <a:t>‹#›</a:t>
            </a:fld>
            <a:endParaRPr lang="en-US" altLang="zh-CN"/>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A2E13630-01FA-4534-9A27-56C5DC933B08}" type="slidenum">
              <a:rPr lang="en-US" altLang="zh-CN"/>
              <a:pPr>
                <a:defRPr/>
              </a:pPr>
              <a:t>‹#›</a:t>
            </a:fld>
            <a:endParaRPr lang="en-US" altLang="zh-CN"/>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6297A05F-61FF-4CAA-B293-A0074938F716}" type="slidenum">
              <a:rPr lang="en-US" altLang="zh-CN"/>
              <a:pPr>
                <a:defRPr/>
              </a:pPr>
              <a:t>‹#›</a:t>
            </a:fld>
            <a:endParaRPr lang="en-US" altLang="zh-CN"/>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729BF3EA-677C-41D0-8045-047504C4F7B7}" type="slidenum">
              <a:rPr lang="en-US" altLang="zh-CN"/>
              <a:pPr>
                <a:defRPr/>
              </a:pPr>
              <a:t>‹#›</a:t>
            </a:fld>
            <a:endParaRPr lang="en-US" altLang="zh-CN"/>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1"/>
          </p:nvPr>
        </p:nvSpPr>
        <p:spPr>
          <a:ln/>
        </p:spPr>
        <p:txBody>
          <a:bodyPr/>
          <a:lstStyle>
            <a:lvl1pPr>
              <a:defRPr/>
            </a:lvl1pPr>
          </a:lstStyle>
          <a:p>
            <a:pPr>
              <a:defRPr/>
            </a:pPr>
            <a:fld id="{C487DF84-AD20-4365-85F6-78BE4CBD5AD5}" type="slidenum">
              <a:rPr lang="en-US" altLang="zh-CN"/>
              <a:pPr>
                <a:defRPr/>
              </a:pPr>
              <a:t>‹#›</a:t>
            </a:fld>
            <a:endParaRPr lang="en-US" altLang="zh-CN"/>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6"/>
          <p:cNvSpPr>
            <a:spLocks noGrp="1" noChangeArrowheads="1"/>
          </p:cNvSpPr>
          <p:nvPr>
            <p:ph type="sldNum" sz="quarter" idx="11"/>
          </p:nvPr>
        </p:nvSpPr>
        <p:spPr>
          <a:ln/>
        </p:spPr>
        <p:txBody>
          <a:bodyPr/>
          <a:lstStyle>
            <a:lvl1pPr>
              <a:defRPr/>
            </a:lvl1pPr>
          </a:lstStyle>
          <a:p>
            <a:pPr>
              <a:defRPr/>
            </a:pPr>
            <a:fld id="{BFCE8E7F-1AA4-4654-AB98-1D37D943874E}" type="slidenum">
              <a:rPr lang="en-US" altLang="zh-CN"/>
              <a:pPr>
                <a:defRPr/>
              </a:pPr>
              <a:t>‹#›</a:t>
            </a:fld>
            <a:endParaRPr lang="en-US" altLang="zh-CN"/>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DBC1BE69-FFFA-4F7E-A1EC-4B3E11673690}" type="slidenum">
              <a:rPr lang="en-US" altLang="zh-CN"/>
              <a:pPr>
                <a:defRPr/>
              </a:pPr>
              <a:t>‹#›</a:t>
            </a:fld>
            <a:endParaRPr lang="en-US" altLang="zh-CN"/>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08E6CF68-1B2D-4E1D-AB60-A78322E6E6F3}" type="slidenum">
              <a:rPr lang="en-US" altLang="zh-CN"/>
              <a:pPr>
                <a:defRPr/>
              </a:pPr>
              <a:t>‹#›</a:t>
            </a:fld>
            <a:endParaRPr lang="en-US" altLang="zh-CN"/>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84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ftr" sz="quarter" idx="3"/>
          </p:nvPr>
        </p:nvSpPr>
        <p:spPr bwMode="auto">
          <a:xfrm>
            <a:off x="468313" y="6237288"/>
            <a:ext cx="17272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2700338" y="63960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a:defRPr/>
            </a:pPr>
            <a:fld id="{DC349C2B-B729-4A60-B844-86C2620D735E}" type="slidenum">
              <a:rPr lang="en-US" altLang="zh-CN"/>
              <a:pPr>
                <a:defRPr/>
              </a:pPr>
              <a:t>‹#›</a:t>
            </a:fld>
            <a:endParaRPr lang="en-US" altLang="zh-CN"/>
          </a:p>
        </p:txBody>
      </p:sp>
      <p:pic>
        <p:nvPicPr>
          <p:cNvPr id="2054" name="Picture 7"/>
          <p:cNvPicPr>
            <a:picLocks noChangeAspect="1" noChangeArrowheads="1"/>
          </p:cNvPicPr>
          <p:nvPr/>
        </p:nvPicPr>
        <p:blipFill>
          <a:blip r:embed="rId17"/>
          <a:srcRect/>
          <a:stretch>
            <a:fillRect/>
          </a:stretch>
        </p:blipFill>
        <p:spPr bwMode="auto">
          <a:xfrm>
            <a:off x="7019925" y="6345238"/>
            <a:ext cx="1651000" cy="361950"/>
          </a:xfrm>
          <a:prstGeom prst="rect">
            <a:avLst/>
          </a:prstGeom>
          <a:noFill/>
          <a:ln w="9525">
            <a:noFill/>
            <a:miter lim="800000"/>
            <a:headEnd/>
            <a:tailEnd/>
          </a:ln>
        </p:spPr>
      </p:pic>
      <p:pic>
        <p:nvPicPr>
          <p:cNvPr id="2055" name="Picture 4"/>
          <p:cNvPicPr>
            <a:picLocks noChangeAspect="1" noChangeArrowheads="1"/>
          </p:cNvPicPr>
          <p:nvPr/>
        </p:nvPicPr>
        <p:blipFill>
          <a:blip r:embed="rId18">
            <a:lum bright="12000" contrast="30000"/>
          </a:blip>
          <a:srcRect/>
          <a:stretch>
            <a:fillRect/>
          </a:stretch>
        </p:blipFill>
        <p:spPr bwMode="auto">
          <a:xfrm>
            <a:off x="468313" y="1163638"/>
            <a:ext cx="8207375" cy="123825"/>
          </a:xfrm>
          <a:prstGeom prst="rect">
            <a:avLst/>
          </a:prstGeom>
          <a:gradFill rotWithShape="1">
            <a:gsLst>
              <a:gs pos="0">
                <a:schemeClr val="accent1"/>
              </a:gs>
              <a:gs pos="100000">
                <a:schemeClr val="bg1"/>
              </a:gs>
            </a:gsLst>
            <a:lin ang="5400000" scaled="1"/>
          </a:gradFill>
          <a:ln w="9525">
            <a:noFill/>
            <a:miter lim="800000"/>
            <a:headEnd/>
            <a:tailEnd/>
          </a:ln>
        </p:spPr>
      </p:pic>
      <p:pic>
        <p:nvPicPr>
          <p:cNvPr id="2056" name="Picture 26"/>
          <p:cNvPicPr>
            <a:picLocks noChangeAspect="1" noChangeArrowheads="1"/>
          </p:cNvPicPr>
          <p:nvPr/>
        </p:nvPicPr>
        <p:blipFill>
          <a:blip r:embed="rId19"/>
          <a:srcRect/>
          <a:stretch>
            <a:fillRect/>
          </a:stretch>
        </p:blipFill>
        <p:spPr bwMode="auto">
          <a:xfrm>
            <a:off x="438150" y="6367463"/>
            <a:ext cx="1901825" cy="288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4"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Lst>
  <p:transition spd="med">
    <p:random/>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ea typeface="楷体_GB2312" pitchFamily="49" charset="-122"/>
        </a:defRPr>
      </a:lvl2pPr>
      <a:lvl3pPr algn="ctr" rtl="0" eaLnBrk="0" fontAlgn="base" hangingPunct="0">
        <a:spcBef>
          <a:spcPct val="0"/>
        </a:spcBef>
        <a:spcAft>
          <a:spcPct val="0"/>
        </a:spcAft>
        <a:defRPr sz="3600" b="1">
          <a:solidFill>
            <a:schemeClr val="tx2"/>
          </a:solidFill>
          <a:latin typeface="Arial" charset="0"/>
          <a:ea typeface="楷体_GB2312" pitchFamily="49" charset="-122"/>
        </a:defRPr>
      </a:lvl3pPr>
      <a:lvl4pPr algn="ctr" rtl="0" eaLnBrk="0" fontAlgn="base" hangingPunct="0">
        <a:spcBef>
          <a:spcPct val="0"/>
        </a:spcBef>
        <a:spcAft>
          <a:spcPct val="0"/>
        </a:spcAft>
        <a:defRPr sz="3600" b="1">
          <a:solidFill>
            <a:schemeClr val="tx2"/>
          </a:solidFill>
          <a:latin typeface="Arial" charset="0"/>
          <a:ea typeface="楷体_GB2312" pitchFamily="49" charset="-122"/>
        </a:defRPr>
      </a:lvl4pPr>
      <a:lvl5pPr algn="ctr" rtl="0" eaLnBrk="0" fontAlgn="base" hangingPunct="0">
        <a:spcBef>
          <a:spcPct val="0"/>
        </a:spcBef>
        <a:spcAft>
          <a:spcPct val="0"/>
        </a:spcAft>
        <a:defRPr sz="3600" b="1">
          <a:solidFill>
            <a:schemeClr val="tx2"/>
          </a:solidFill>
          <a:latin typeface="Arial" charset="0"/>
          <a:ea typeface="楷体_GB2312" pitchFamily="49" charset="-122"/>
        </a:defRPr>
      </a:lvl5pPr>
      <a:lvl6pPr marL="457200" algn="ctr" rtl="0" fontAlgn="base">
        <a:spcBef>
          <a:spcPct val="0"/>
        </a:spcBef>
        <a:spcAft>
          <a:spcPct val="0"/>
        </a:spcAft>
        <a:defRPr sz="3600" b="1">
          <a:solidFill>
            <a:schemeClr val="tx2"/>
          </a:solidFill>
          <a:latin typeface="Arial" charset="0"/>
          <a:ea typeface="楷体_GB2312" pitchFamily="49" charset="-122"/>
        </a:defRPr>
      </a:lvl6pPr>
      <a:lvl7pPr marL="914400" algn="ctr" rtl="0" fontAlgn="base">
        <a:spcBef>
          <a:spcPct val="0"/>
        </a:spcBef>
        <a:spcAft>
          <a:spcPct val="0"/>
        </a:spcAft>
        <a:defRPr sz="3600" b="1">
          <a:solidFill>
            <a:schemeClr val="tx2"/>
          </a:solidFill>
          <a:latin typeface="Arial" charset="0"/>
          <a:ea typeface="楷体_GB2312" pitchFamily="49" charset="-122"/>
        </a:defRPr>
      </a:lvl7pPr>
      <a:lvl8pPr marL="1371600" algn="ctr" rtl="0" fontAlgn="base">
        <a:spcBef>
          <a:spcPct val="0"/>
        </a:spcBef>
        <a:spcAft>
          <a:spcPct val="0"/>
        </a:spcAft>
        <a:defRPr sz="3600" b="1">
          <a:solidFill>
            <a:schemeClr val="tx2"/>
          </a:solidFill>
          <a:latin typeface="Arial" charset="0"/>
          <a:ea typeface="楷体_GB2312" pitchFamily="49" charset="-122"/>
        </a:defRPr>
      </a:lvl8pPr>
      <a:lvl9pPr marL="1828800" algn="ctr" rtl="0" fontAlgn="base">
        <a:spcBef>
          <a:spcPct val="0"/>
        </a:spcBef>
        <a:spcAft>
          <a:spcPct val="0"/>
        </a:spcAft>
        <a:defRPr sz="3600" b="1">
          <a:solidFill>
            <a:schemeClr val="tx2"/>
          </a:solidFill>
          <a:latin typeface="Arial" charset="0"/>
          <a:ea typeface="楷体_GB2312"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755650" y="2492375"/>
            <a:ext cx="7772400" cy="1470025"/>
          </a:xfrm>
        </p:spPr>
        <p:txBody>
          <a:bodyPr/>
          <a:lstStyle/>
          <a:p>
            <a:pPr eaLnBrk="1" hangingPunct="1">
              <a:defRPr/>
            </a:pPr>
            <a:r>
              <a:rPr lang="zh-CN" altLang="en-US" sz="4000" dirty="0" smtClean="0">
                <a:latin typeface="+mn-ea"/>
                <a:ea typeface="+mn-ea"/>
              </a:rPr>
              <a:t>南美洲增产预期压制，</a:t>
            </a:r>
            <a:r>
              <a:rPr lang="en-US" altLang="zh-CN" sz="4000" dirty="0" smtClean="0">
                <a:latin typeface="+mn-ea"/>
                <a:ea typeface="+mn-ea"/>
              </a:rPr>
              <a:t/>
            </a:r>
            <a:br>
              <a:rPr lang="en-US" altLang="zh-CN" sz="4000" dirty="0" smtClean="0">
                <a:latin typeface="+mn-ea"/>
                <a:ea typeface="+mn-ea"/>
              </a:rPr>
            </a:br>
            <a:r>
              <a:rPr lang="zh-CN" altLang="en-US" sz="4000" dirty="0" smtClean="0">
                <a:latin typeface="+mn-ea"/>
                <a:ea typeface="+mn-ea"/>
              </a:rPr>
              <a:t>美豆较大概率进入中期熊市</a:t>
            </a:r>
          </a:p>
        </p:txBody>
      </p:sp>
      <p:sp>
        <p:nvSpPr>
          <p:cNvPr id="4100" name="Rectangle 4"/>
          <p:cNvSpPr>
            <a:spLocks noGrp="1" noChangeArrowheads="1"/>
          </p:cNvSpPr>
          <p:nvPr>
            <p:ph type="subTitle" idx="1"/>
          </p:nvPr>
        </p:nvSpPr>
        <p:spPr>
          <a:xfrm>
            <a:off x="2743200" y="4941168"/>
            <a:ext cx="6400800" cy="720080"/>
          </a:xfrm>
        </p:spPr>
        <p:txBody>
          <a:bodyPr/>
          <a:lstStyle/>
          <a:p>
            <a:pPr eaLnBrk="1" hangingPunct="1"/>
            <a:r>
              <a:rPr lang="en-US" altLang="zh-CN" sz="1800" dirty="0" smtClean="0">
                <a:latin typeface="宋体" pitchFamily="2" charset="-122"/>
                <a:ea typeface="宋体" pitchFamily="2" charset="-122"/>
              </a:rPr>
              <a:t>2012</a:t>
            </a:r>
            <a:r>
              <a:rPr lang="zh-CN" altLang="en-US" sz="1800" dirty="0" smtClean="0">
                <a:latin typeface="宋体" pitchFamily="2" charset="-122"/>
                <a:ea typeface="宋体" pitchFamily="2" charset="-122"/>
              </a:rPr>
              <a:t>十大研发比赛第二阶段现场评审</a:t>
            </a:r>
            <a:endParaRPr lang="zh-CN" altLang="zh-CN" sz="1800" dirty="0" smtClean="0">
              <a:latin typeface="宋体" pitchFamily="2" charset="-122"/>
              <a:ea typeface="宋体" pitchFamily="2" charset="-122"/>
            </a:endParaRP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zh-CN" altLang="en-US" smtClean="0"/>
              <a:t>谢谢大家！</a:t>
            </a:r>
          </a:p>
        </p:txBody>
      </p:sp>
      <p:pic>
        <p:nvPicPr>
          <p:cNvPr id="10" name="图片 10" descr="握手2.jpg"/>
          <p:cNvPicPr>
            <a:picLocks noChangeAspect="1"/>
          </p:cNvPicPr>
          <p:nvPr/>
        </p:nvPicPr>
        <p:blipFill>
          <a:blip r:embed="rId2"/>
          <a:srcRect/>
          <a:stretch>
            <a:fillRect/>
          </a:stretch>
        </p:blipFill>
        <p:spPr bwMode="auto">
          <a:xfrm>
            <a:off x="827088" y="2420938"/>
            <a:ext cx="1657350" cy="3000375"/>
          </a:xfrm>
          <a:prstGeom prst="rect">
            <a:avLst/>
          </a:prstGeom>
          <a:noFill/>
          <a:ln w="9525">
            <a:noFill/>
            <a:miter lim="800000"/>
            <a:headEnd/>
            <a:tailEnd/>
          </a:ln>
        </p:spPr>
      </p:pic>
      <p:sp>
        <p:nvSpPr>
          <p:cNvPr id="11" name="Rectangle 5"/>
          <p:cNvSpPr>
            <a:spLocks noChangeArrowheads="1"/>
          </p:cNvSpPr>
          <p:nvPr/>
        </p:nvSpPr>
        <p:spPr bwMode="gray">
          <a:xfrm>
            <a:off x="3132138" y="2565400"/>
            <a:ext cx="5018087" cy="1871663"/>
          </a:xfrm>
          <a:prstGeom prst="rect">
            <a:avLst/>
          </a:prstGeom>
          <a:solidFill>
            <a:srgbClr val="C0C0C0">
              <a:alpha val="54901"/>
            </a:srgbClr>
          </a:solidFill>
          <a:ln w="9525">
            <a:noFill/>
            <a:miter lim="800000"/>
            <a:headEnd/>
            <a:tailEnd/>
          </a:ln>
        </p:spPr>
        <p:txBody>
          <a:bodyPr/>
          <a:lstStyle/>
          <a:p>
            <a:pPr marL="342900" indent="-342900">
              <a:spcBef>
                <a:spcPct val="20000"/>
              </a:spcBef>
            </a:pPr>
            <a:r>
              <a:rPr lang="zh-CN" altLang="en-US" sz="2400" b="0">
                <a:latin typeface="楷体_GB2312" pitchFamily="49" charset="-122"/>
                <a:ea typeface="楷体_GB2312" pitchFamily="49" charset="-122"/>
              </a:rPr>
              <a:t>东兴期货上海总部</a:t>
            </a:r>
          </a:p>
          <a:p>
            <a:pPr marL="342900" indent="-342900">
              <a:spcBef>
                <a:spcPct val="20000"/>
              </a:spcBef>
            </a:pPr>
            <a:r>
              <a:rPr lang="zh-CN" altLang="en-US" sz="2400" b="0">
                <a:latin typeface="楷体_GB2312" pitchFamily="49" charset="-122"/>
                <a:ea typeface="楷体_GB2312" pitchFamily="49" charset="-122"/>
              </a:rPr>
              <a:t>网址：</a:t>
            </a:r>
            <a:r>
              <a:rPr lang="en-US" altLang="zh-CN" sz="2400" b="0">
                <a:latin typeface="楷体_GB2312" pitchFamily="49" charset="-122"/>
                <a:ea typeface="楷体_GB2312" pitchFamily="49" charset="-122"/>
              </a:rPr>
              <a:t>www.dxqh.net</a:t>
            </a:r>
          </a:p>
          <a:p>
            <a:pPr marL="342900" indent="-342900">
              <a:spcBef>
                <a:spcPct val="20000"/>
              </a:spcBef>
            </a:pPr>
            <a:r>
              <a:rPr lang="zh-CN" altLang="en-US" sz="2400" b="0">
                <a:latin typeface="楷体_GB2312" pitchFamily="49" charset="-122"/>
                <a:ea typeface="楷体_GB2312" pitchFamily="49" charset="-122"/>
              </a:rPr>
              <a:t>地址：上海市杨树浦路</a:t>
            </a:r>
            <a:r>
              <a:rPr lang="en-US" altLang="zh-CN" sz="2400" b="0">
                <a:latin typeface="楷体_GB2312" pitchFamily="49" charset="-122"/>
                <a:ea typeface="楷体_GB2312" pitchFamily="49" charset="-122"/>
              </a:rPr>
              <a:t>248</a:t>
            </a:r>
            <a:r>
              <a:rPr lang="zh-CN" altLang="en-US" sz="2400" b="0">
                <a:latin typeface="楷体_GB2312" pitchFamily="49" charset="-122"/>
                <a:ea typeface="楷体_GB2312" pitchFamily="49" charset="-122"/>
              </a:rPr>
              <a:t>号</a:t>
            </a:r>
            <a:r>
              <a:rPr lang="en-US" altLang="zh-CN" sz="2400" b="0">
                <a:latin typeface="楷体_GB2312" pitchFamily="49" charset="-122"/>
                <a:ea typeface="楷体_GB2312" pitchFamily="49" charset="-122"/>
              </a:rPr>
              <a:t>22</a:t>
            </a:r>
            <a:r>
              <a:rPr lang="zh-CN" altLang="en-US" sz="2400" b="0">
                <a:latin typeface="楷体_GB2312" pitchFamily="49" charset="-122"/>
                <a:ea typeface="楷体_GB2312" pitchFamily="49" charset="-122"/>
              </a:rPr>
              <a:t>层</a:t>
            </a:r>
          </a:p>
          <a:p>
            <a:pPr marL="342900" indent="-342900">
              <a:spcBef>
                <a:spcPct val="20000"/>
              </a:spcBef>
            </a:pPr>
            <a:r>
              <a:rPr lang="zh-CN" altLang="en-US" sz="2400" b="0">
                <a:latin typeface="楷体_GB2312" pitchFamily="49" charset="-122"/>
                <a:ea typeface="楷体_GB2312" pitchFamily="49" charset="-122"/>
              </a:rPr>
              <a:t>电话：</a:t>
            </a:r>
            <a:r>
              <a:rPr lang="en-US" altLang="zh-CN" sz="2400" b="0">
                <a:latin typeface="楷体_GB2312" pitchFamily="49" charset="-122"/>
                <a:ea typeface="楷体_GB2312" pitchFamily="49" charset="-122"/>
              </a:rPr>
              <a:t>400-880-8211</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1" name="标题 9"/>
          <p:cNvSpPr>
            <a:spLocks noGrp="1"/>
          </p:cNvSpPr>
          <p:nvPr>
            <p:ph type="title"/>
          </p:nvPr>
        </p:nvSpPr>
        <p:spPr>
          <a:xfrm>
            <a:off x="457200" y="428625"/>
            <a:ext cx="8229600" cy="798513"/>
          </a:xfrm>
        </p:spPr>
        <p:txBody>
          <a:bodyPr/>
          <a:lstStyle/>
          <a:p>
            <a:pPr algn="l"/>
            <a:r>
              <a:rPr lang="zh-CN" altLang="en-US" sz="2800" dirty="0" smtClean="0"/>
              <a:t>如南美洲增产预期实现，全球大豆供给将相对宽松</a:t>
            </a:r>
          </a:p>
        </p:txBody>
      </p:sp>
      <p:sp>
        <p:nvSpPr>
          <p:cNvPr id="12" name="内容占位符 2"/>
          <p:cNvSpPr>
            <a:spLocks noGrp="1"/>
          </p:cNvSpPr>
          <p:nvPr>
            <p:ph idx="1"/>
          </p:nvPr>
        </p:nvSpPr>
        <p:spPr>
          <a:xfrm>
            <a:off x="428624" y="1428750"/>
            <a:ext cx="8103815" cy="1784226"/>
          </a:xfrm>
        </p:spPr>
        <p:txBody>
          <a:bodyPr/>
          <a:lstStyle/>
          <a:p>
            <a:pPr>
              <a:defRPr/>
            </a:pPr>
            <a:r>
              <a:rPr lang="zh-CN" altLang="en-US" sz="2400" dirty="0" smtClean="0"/>
              <a:t>美豆</a:t>
            </a:r>
            <a:r>
              <a:rPr lang="en-US" altLang="zh-CN" sz="2400" dirty="0" smtClean="0"/>
              <a:t>2012</a:t>
            </a:r>
            <a:r>
              <a:rPr lang="zh-CN" altLang="en-US" sz="2400" dirty="0" smtClean="0"/>
              <a:t>年创下历史新高主要的动力来自于美国连续两个作物年度减产，以及南美洲</a:t>
            </a:r>
            <a:r>
              <a:rPr lang="en-US" altLang="zh-CN" sz="2400" dirty="0" smtClean="0"/>
              <a:t>2011/12</a:t>
            </a:r>
            <a:r>
              <a:rPr lang="zh-CN" altLang="en-US" sz="2400" dirty="0" smtClean="0"/>
              <a:t>年度的大减产。</a:t>
            </a:r>
            <a:endParaRPr lang="en-US" altLang="zh-CN" sz="2400" dirty="0" smtClean="0"/>
          </a:p>
          <a:p>
            <a:pPr>
              <a:defRPr/>
            </a:pPr>
            <a:r>
              <a:rPr lang="zh-CN" altLang="en-US" sz="2400" dirty="0" smtClean="0"/>
              <a:t>一旦南美洲增产预期实现，则全球大豆供应将相对宽松。</a:t>
            </a:r>
            <a:endParaRPr lang="en-US" altLang="zh-CN" sz="2400" dirty="0" smtClean="0"/>
          </a:p>
        </p:txBody>
      </p:sp>
      <p:pic>
        <p:nvPicPr>
          <p:cNvPr id="7218" name="Picture 50"/>
          <p:cNvPicPr>
            <a:picLocks noChangeAspect="1" noChangeArrowheads="1"/>
          </p:cNvPicPr>
          <p:nvPr/>
        </p:nvPicPr>
        <p:blipFill>
          <a:blip r:embed="rId2"/>
          <a:srcRect/>
          <a:stretch>
            <a:fillRect/>
          </a:stretch>
        </p:blipFill>
        <p:spPr bwMode="auto">
          <a:xfrm>
            <a:off x="4626788" y="3285304"/>
            <a:ext cx="4193684" cy="2880000"/>
          </a:xfrm>
          <a:prstGeom prst="rect">
            <a:avLst/>
          </a:prstGeom>
          <a:noFill/>
          <a:ln w="9525">
            <a:noFill/>
            <a:miter lim="800000"/>
            <a:headEnd/>
            <a:tailEnd/>
          </a:ln>
          <a:effectLst/>
        </p:spPr>
      </p:pic>
      <p:pic>
        <p:nvPicPr>
          <p:cNvPr id="7219" name="Picture 51"/>
          <p:cNvPicPr>
            <a:picLocks noChangeAspect="1" noChangeArrowheads="1"/>
          </p:cNvPicPr>
          <p:nvPr/>
        </p:nvPicPr>
        <p:blipFill>
          <a:blip r:embed="rId3"/>
          <a:srcRect/>
          <a:stretch>
            <a:fillRect/>
          </a:stretch>
        </p:blipFill>
        <p:spPr bwMode="auto">
          <a:xfrm>
            <a:off x="251520" y="3284984"/>
            <a:ext cx="4193684" cy="2880000"/>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1" name="标题 9"/>
          <p:cNvSpPr>
            <a:spLocks noGrp="1"/>
          </p:cNvSpPr>
          <p:nvPr>
            <p:ph type="title"/>
          </p:nvPr>
        </p:nvSpPr>
        <p:spPr>
          <a:xfrm>
            <a:off x="457200" y="428625"/>
            <a:ext cx="8229600" cy="798513"/>
          </a:xfrm>
        </p:spPr>
        <p:txBody>
          <a:bodyPr/>
          <a:lstStyle/>
          <a:p>
            <a:pPr algn="l"/>
            <a:r>
              <a:rPr lang="zh-CN" altLang="en-US" sz="2800" dirty="0" smtClean="0"/>
              <a:t>南美洲增产目前来看是大概率事件</a:t>
            </a:r>
          </a:p>
        </p:txBody>
      </p:sp>
      <p:graphicFrame>
        <p:nvGraphicFramePr>
          <p:cNvPr id="9" name="内容占位符 8"/>
          <p:cNvGraphicFramePr>
            <a:graphicFrameLocks noGrp="1"/>
          </p:cNvGraphicFramePr>
          <p:nvPr>
            <p:ph idx="1"/>
          </p:nvPr>
        </p:nvGraphicFramePr>
        <p:xfrm>
          <a:off x="971600" y="1340765"/>
          <a:ext cx="7272809" cy="2304259"/>
        </p:xfrm>
        <a:graphic>
          <a:graphicData uri="http://schemas.openxmlformats.org/drawingml/2006/table">
            <a:tbl>
              <a:tblPr/>
              <a:tblGrid>
                <a:gridCol w="1271973"/>
                <a:gridCol w="1299466"/>
                <a:gridCol w="1174938"/>
                <a:gridCol w="1174938"/>
                <a:gridCol w="1175747"/>
                <a:gridCol w="1175747"/>
              </a:tblGrid>
              <a:tr h="628435">
                <a:tc>
                  <a:txBody>
                    <a:bodyPr/>
                    <a:lstStyle/>
                    <a:p>
                      <a:pPr algn="ctr">
                        <a:spcAft>
                          <a:spcPts val="0"/>
                        </a:spcAft>
                      </a:pPr>
                      <a:r>
                        <a:rPr lang="zh-CN" sz="1050" b="1" kern="100" dirty="0">
                          <a:latin typeface="Times New Roman"/>
                          <a:ea typeface="宋体"/>
                        </a:rPr>
                        <a:t>预估机构</a:t>
                      </a:r>
                      <a:endParaRPr lang="zh-CN" sz="105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latin typeface="Times New Roman"/>
                          <a:ea typeface="宋体"/>
                        </a:rPr>
                        <a:t>产量预估</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latin typeface="Times New Roman"/>
                          <a:ea typeface="宋体"/>
                        </a:rPr>
                        <a:t>巴西种植面积预估（万公顷）</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latin typeface="Times New Roman"/>
                          <a:ea typeface="宋体"/>
                        </a:rPr>
                        <a:t>巴西单产预估（吨</a:t>
                      </a:r>
                      <a:r>
                        <a:rPr lang="en-US" sz="1050" b="1" kern="100">
                          <a:latin typeface="Times New Roman"/>
                          <a:ea typeface="宋体"/>
                        </a:rPr>
                        <a:t>/</a:t>
                      </a:r>
                      <a:r>
                        <a:rPr lang="zh-CN" sz="1050" b="1" kern="100">
                          <a:latin typeface="Times New Roman"/>
                          <a:ea typeface="宋体"/>
                        </a:rPr>
                        <a:t>公顷）</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latin typeface="Times New Roman"/>
                          <a:ea typeface="宋体"/>
                        </a:rPr>
                        <a:t>上年度种植面积（万公顷）</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latin typeface="Times New Roman"/>
                          <a:ea typeface="宋体"/>
                        </a:rPr>
                        <a:t>上年度单产预估（吨</a:t>
                      </a:r>
                      <a:r>
                        <a:rPr lang="en-US" sz="1050" b="1" kern="100">
                          <a:latin typeface="Times New Roman"/>
                          <a:ea typeface="宋体"/>
                        </a:rPr>
                        <a:t>/</a:t>
                      </a:r>
                      <a:r>
                        <a:rPr lang="zh-CN" sz="1050" b="1" kern="100">
                          <a:latin typeface="Times New Roman"/>
                          <a:ea typeface="宋体"/>
                        </a:rPr>
                        <a:t>公顷）</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78">
                <a:tc>
                  <a:txBody>
                    <a:bodyPr/>
                    <a:lstStyle/>
                    <a:p>
                      <a:pPr algn="ctr">
                        <a:spcAft>
                          <a:spcPts val="0"/>
                        </a:spcAft>
                      </a:pPr>
                      <a:r>
                        <a:rPr lang="zh-CN" sz="1050" kern="100">
                          <a:latin typeface="Times New Roman"/>
                          <a:ea typeface="宋体"/>
                        </a:rPr>
                        <a:t>美国农业部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8100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2750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2.95</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2500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2.64</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78">
                <a:tc>
                  <a:txBody>
                    <a:bodyPr/>
                    <a:lstStyle/>
                    <a:p>
                      <a:pPr algn="ctr">
                        <a:spcAft>
                          <a:spcPts val="0"/>
                        </a:spcAft>
                      </a:pPr>
                      <a:r>
                        <a:rPr lang="en-US" sz="1050" kern="100">
                          <a:latin typeface="宋体"/>
                          <a:ea typeface="宋体"/>
                        </a:rPr>
                        <a:t>Informa Eco</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8140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50" kern="100">
                        <a:latin typeface="宋体"/>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50" kern="100">
                        <a:latin typeface="宋体"/>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50" kern="100">
                        <a:latin typeface="宋体"/>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50" kern="100">
                        <a:latin typeface="宋体"/>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78">
                <a:tc>
                  <a:txBody>
                    <a:bodyPr/>
                    <a:lstStyle/>
                    <a:p>
                      <a:pPr algn="ctr">
                        <a:spcAft>
                          <a:spcPts val="0"/>
                        </a:spcAft>
                      </a:pPr>
                      <a:r>
                        <a:rPr lang="zh-CN" sz="1050" kern="100">
                          <a:latin typeface="Times New Roman"/>
                          <a:ea typeface="宋体"/>
                        </a:rPr>
                        <a:t>富士通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8001</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2730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2.93</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50" kern="100">
                        <a:latin typeface="宋体"/>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50" kern="100">
                        <a:latin typeface="宋体"/>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78">
                <a:tc>
                  <a:txBody>
                    <a:bodyPr/>
                    <a:lstStyle/>
                    <a:p>
                      <a:pPr algn="ctr">
                        <a:spcAft>
                          <a:spcPts val="0"/>
                        </a:spcAft>
                      </a:pPr>
                      <a:r>
                        <a:rPr lang="zh-CN" sz="1050" kern="100">
                          <a:latin typeface="Times New Roman"/>
                          <a:ea typeface="宋体"/>
                        </a:rPr>
                        <a:t>油世界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8100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2680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2500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78">
                <a:tc>
                  <a:txBody>
                    <a:bodyPr/>
                    <a:lstStyle/>
                    <a:p>
                      <a:pPr algn="ctr">
                        <a:spcAft>
                          <a:spcPts val="0"/>
                        </a:spcAft>
                      </a:pPr>
                      <a:r>
                        <a:rPr lang="en-US" sz="1050" kern="100">
                          <a:latin typeface="宋体"/>
                          <a:ea typeface="宋体"/>
                        </a:rPr>
                        <a:t>Celes</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7902</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2744</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2.88</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2530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78">
                <a:tc>
                  <a:txBody>
                    <a:bodyPr/>
                    <a:lstStyle/>
                    <a:p>
                      <a:pPr algn="ctr">
                        <a:spcAft>
                          <a:spcPts val="0"/>
                        </a:spcAft>
                      </a:pPr>
                      <a:r>
                        <a:rPr lang="zh-CN" sz="1050" kern="100">
                          <a:latin typeface="Times New Roman"/>
                          <a:ea typeface="宋体"/>
                        </a:rPr>
                        <a:t>巴西政府</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8260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78">
                <a:tc>
                  <a:txBody>
                    <a:bodyPr/>
                    <a:lstStyle/>
                    <a:p>
                      <a:pPr algn="ctr">
                        <a:spcAft>
                          <a:spcPts val="0"/>
                        </a:spcAft>
                      </a:pPr>
                      <a:r>
                        <a:rPr lang="en-US" sz="1050" kern="100">
                          <a:latin typeface="宋体"/>
                          <a:ea typeface="宋体"/>
                        </a:rPr>
                        <a:t>Conab</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8010-8300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2640-2730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3.03</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2500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78">
                <a:tc>
                  <a:txBody>
                    <a:bodyPr/>
                    <a:lstStyle/>
                    <a:p>
                      <a:pPr algn="ctr">
                        <a:spcAft>
                          <a:spcPts val="0"/>
                        </a:spcAft>
                      </a:pPr>
                      <a:r>
                        <a:rPr lang="en-US" sz="1050" kern="100">
                          <a:latin typeface="宋体"/>
                          <a:ea typeface="宋体"/>
                        </a:rPr>
                        <a:t>Safrase</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8250</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latin typeface="宋体"/>
                          <a:ea typeface="宋体"/>
                        </a:rPr>
                        <a:t>2725</a:t>
                      </a:r>
                      <a:endParaRPr lang="zh-CN" sz="105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宋体"/>
                          <a:ea typeface="宋体"/>
                        </a:rPr>
                        <a:t>-</a:t>
                      </a: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latin typeface="宋体"/>
                          <a:ea typeface="宋体"/>
                        </a:rPr>
                        <a:t>-</a:t>
                      </a:r>
                      <a:endParaRPr lang="zh-CN" sz="105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图片 6"/>
          <p:cNvPicPr/>
          <p:nvPr/>
        </p:nvPicPr>
        <p:blipFill>
          <a:blip r:embed="rId2"/>
          <a:srcRect/>
          <a:stretch>
            <a:fillRect/>
          </a:stretch>
        </p:blipFill>
        <p:spPr bwMode="auto">
          <a:xfrm>
            <a:off x="395536" y="3789040"/>
            <a:ext cx="4194733" cy="2520000"/>
          </a:xfrm>
          <a:prstGeom prst="rect">
            <a:avLst/>
          </a:prstGeom>
          <a:noFill/>
          <a:ln w="9525">
            <a:noFill/>
            <a:miter lim="800000"/>
            <a:headEnd/>
            <a:tailEnd/>
          </a:ln>
        </p:spPr>
      </p:pic>
      <p:pic>
        <p:nvPicPr>
          <p:cNvPr id="8" name="图片 7"/>
          <p:cNvPicPr/>
          <p:nvPr/>
        </p:nvPicPr>
        <p:blipFill>
          <a:blip r:embed="rId3"/>
          <a:srcRect/>
          <a:stretch>
            <a:fillRect/>
          </a:stretch>
        </p:blipFill>
        <p:spPr bwMode="auto">
          <a:xfrm>
            <a:off x="4644008" y="3789040"/>
            <a:ext cx="4194733" cy="25200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1" name="标题 9"/>
          <p:cNvSpPr>
            <a:spLocks noGrp="1"/>
          </p:cNvSpPr>
          <p:nvPr>
            <p:ph type="title"/>
          </p:nvPr>
        </p:nvSpPr>
        <p:spPr>
          <a:xfrm>
            <a:off x="457200" y="428625"/>
            <a:ext cx="8229600" cy="798513"/>
          </a:xfrm>
        </p:spPr>
        <p:txBody>
          <a:bodyPr/>
          <a:lstStyle/>
          <a:p>
            <a:pPr algn="l"/>
            <a:r>
              <a:rPr lang="zh-CN" altLang="en-US" sz="2800" dirty="0" smtClean="0"/>
              <a:t>决定价格的是产量，并非需求</a:t>
            </a:r>
          </a:p>
        </p:txBody>
      </p:sp>
      <p:sp>
        <p:nvSpPr>
          <p:cNvPr id="12" name="内容占位符 2"/>
          <p:cNvSpPr>
            <a:spLocks noGrp="1"/>
          </p:cNvSpPr>
          <p:nvPr>
            <p:ph idx="1"/>
          </p:nvPr>
        </p:nvSpPr>
        <p:spPr>
          <a:xfrm>
            <a:off x="428624" y="1428750"/>
            <a:ext cx="8103815" cy="1784226"/>
          </a:xfrm>
        </p:spPr>
        <p:txBody>
          <a:bodyPr/>
          <a:lstStyle/>
          <a:p>
            <a:pPr>
              <a:defRPr/>
            </a:pPr>
            <a:r>
              <a:rPr lang="zh-CN" altLang="en-US" sz="2400" dirty="0" smtClean="0"/>
              <a:t>豆类属于农产品，需求呈现刚性特征。</a:t>
            </a:r>
            <a:endParaRPr lang="en-US" altLang="zh-CN" sz="2400" dirty="0" smtClean="0"/>
          </a:p>
          <a:p>
            <a:pPr>
              <a:defRPr/>
            </a:pPr>
            <a:r>
              <a:rPr lang="en-US" altLang="zh-CN" sz="2400" dirty="0" smtClean="0"/>
              <a:t>2012/13</a:t>
            </a:r>
            <a:r>
              <a:rPr lang="zh-CN" altLang="en-US" sz="2400" dirty="0" smtClean="0"/>
              <a:t>年度美豆销售好于</a:t>
            </a:r>
            <a:r>
              <a:rPr lang="en-US" altLang="zh-CN" sz="2400" dirty="0" smtClean="0"/>
              <a:t>2011/12</a:t>
            </a:r>
            <a:r>
              <a:rPr lang="zh-CN" altLang="en-US" sz="2400" dirty="0" smtClean="0"/>
              <a:t>年度，但弱于</a:t>
            </a:r>
            <a:r>
              <a:rPr lang="en-US" altLang="zh-CN" sz="2400" dirty="0" smtClean="0"/>
              <a:t>2010/11</a:t>
            </a:r>
            <a:r>
              <a:rPr lang="zh-CN" altLang="en-US" sz="2400" dirty="0" smtClean="0"/>
              <a:t>年度，主要原因是南美洲</a:t>
            </a:r>
            <a:r>
              <a:rPr lang="en-US" altLang="zh-CN" sz="2400" dirty="0" smtClean="0"/>
              <a:t>2011/12</a:t>
            </a:r>
            <a:r>
              <a:rPr lang="zh-CN" altLang="en-US" sz="2400" dirty="0" smtClean="0"/>
              <a:t>年度减产，导致需求向美豆转移。</a:t>
            </a:r>
            <a:endParaRPr lang="en-US" altLang="zh-CN" sz="2400" dirty="0" smtClean="0"/>
          </a:p>
        </p:txBody>
      </p:sp>
      <p:graphicFrame>
        <p:nvGraphicFramePr>
          <p:cNvPr id="10" name="表格 9"/>
          <p:cNvGraphicFramePr>
            <a:graphicFrameLocks noGrp="1"/>
          </p:cNvGraphicFramePr>
          <p:nvPr/>
        </p:nvGraphicFramePr>
        <p:xfrm>
          <a:off x="5364088" y="4034743"/>
          <a:ext cx="3240360" cy="1194457"/>
        </p:xfrm>
        <a:graphic>
          <a:graphicData uri="http://schemas.openxmlformats.org/drawingml/2006/table">
            <a:tbl>
              <a:tblPr/>
              <a:tblGrid>
                <a:gridCol w="954722"/>
                <a:gridCol w="755616"/>
                <a:gridCol w="755616"/>
                <a:gridCol w="774406"/>
              </a:tblGrid>
              <a:tr h="477784">
                <a:tc>
                  <a:txBody>
                    <a:bodyPr/>
                    <a:lstStyle/>
                    <a:p>
                      <a:pPr algn="ctr">
                        <a:spcAft>
                          <a:spcPts val="0"/>
                        </a:spcAft>
                      </a:pPr>
                      <a:r>
                        <a:rPr lang="zh-CN" sz="1200" kern="100" dirty="0">
                          <a:latin typeface="+mn-lt"/>
                          <a:ea typeface="宋体"/>
                        </a:rPr>
                        <a:t>大豆总销售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latin typeface="+mn-lt"/>
                          <a:ea typeface="宋体"/>
                        </a:rPr>
                        <a:t>累计出口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latin typeface="+mn-lt"/>
                          <a:ea typeface="宋体"/>
                        </a:rPr>
                        <a:t>累计销售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latin typeface="+mn-lt"/>
                          <a:ea typeface="宋体"/>
                        </a:rPr>
                        <a:t>累计销售下年度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91">
                <a:tc>
                  <a:txBody>
                    <a:bodyPr/>
                    <a:lstStyle/>
                    <a:p>
                      <a:pPr algn="ctr">
                        <a:spcAft>
                          <a:spcPts val="0"/>
                        </a:spcAft>
                      </a:pPr>
                      <a:r>
                        <a:rPr lang="en-US" sz="1200" kern="100" dirty="0" smtClean="0">
                          <a:latin typeface="+mn-lt"/>
                          <a:ea typeface="宋体"/>
                        </a:rPr>
                        <a:t>2012-11-</a:t>
                      </a:r>
                      <a:r>
                        <a:rPr lang="en-US" altLang="zh-CN" sz="1200" kern="100" dirty="0" smtClean="0">
                          <a:latin typeface="+mn-lt"/>
                          <a:ea typeface="宋体"/>
                        </a:rPr>
                        <a:t>29</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mn-lt"/>
                          <a:ea typeface="宋体"/>
                        </a:rPr>
                        <a:t>1640</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mn-lt"/>
                          <a:ea typeface="宋体"/>
                        </a:rPr>
                        <a:t>1200.4</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mn-lt"/>
                          <a:ea typeface="宋体"/>
                        </a:rPr>
                        <a:t>8.8</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91">
                <a:tc>
                  <a:txBody>
                    <a:bodyPr/>
                    <a:lstStyle/>
                    <a:p>
                      <a:pPr algn="ctr">
                        <a:spcAft>
                          <a:spcPts val="0"/>
                        </a:spcAft>
                      </a:pPr>
                      <a:r>
                        <a:rPr lang="en-US" sz="1200" kern="100" dirty="0" smtClean="0">
                          <a:latin typeface="+mn-lt"/>
                          <a:ea typeface="宋体"/>
                        </a:rPr>
                        <a:t>2011-1</a:t>
                      </a:r>
                      <a:r>
                        <a:rPr lang="en-US" altLang="zh-CN" sz="1200" kern="100" dirty="0" smtClean="0">
                          <a:latin typeface="+mn-lt"/>
                          <a:ea typeface="宋体"/>
                        </a:rPr>
                        <a:t>2-01</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mn-lt"/>
                          <a:ea typeface="宋体"/>
                        </a:rPr>
                        <a:t>1104.8</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mn-lt"/>
                          <a:ea typeface="宋体"/>
                        </a:rPr>
                        <a:t>1100.4</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mn-lt"/>
                          <a:ea typeface="宋体"/>
                        </a:rPr>
                        <a:t>10</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91">
                <a:tc>
                  <a:txBody>
                    <a:bodyPr/>
                    <a:lstStyle/>
                    <a:p>
                      <a:pPr algn="ctr">
                        <a:spcAft>
                          <a:spcPts val="0"/>
                        </a:spcAft>
                      </a:pPr>
                      <a:r>
                        <a:rPr lang="en-US" sz="1200" kern="100" dirty="0" smtClean="0">
                          <a:latin typeface="+mn-lt"/>
                          <a:ea typeface="宋体"/>
                        </a:rPr>
                        <a:t>2010-1</a:t>
                      </a:r>
                      <a:r>
                        <a:rPr lang="en-US" altLang="zh-CN" sz="1200" kern="100" dirty="0" smtClean="0">
                          <a:latin typeface="+mn-lt"/>
                          <a:ea typeface="宋体"/>
                        </a:rPr>
                        <a:t>2</a:t>
                      </a:r>
                      <a:r>
                        <a:rPr lang="en-US" sz="1200" kern="100" dirty="0" smtClean="0">
                          <a:latin typeface="+mn-lt"/>
                          <a:ea typeface="宋体"/>
                        </a:rPr>
                        <a:t>-</a:t>
                      </a:r>
                      <a:r>
                        <a:rPr lang="en-US" altLang="zh-CN" sz="1200" kern="100" dirty="0" smtClean="0">
                          <a:latin typeface="+mn-lt"/>
                          <a:ea typeface="宋体"/>
                        </a:rPr>
                        <a:t>02</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mn-lt"/>
                          <a:ea typeface="宋体"/>
                        </a:rPr>
                        <a:t>1665.9</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mn-lt"/>
                          <a:ea typeface="宋体"/>
                        </a:rPr>
                        <a:t>1674.1</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mn-lt"/>
                          <a:ea typeface="宋体"/>
                        </a:rPr>
                        <a:t>88.6</a:t>
                      </a:r>
                      <a:endParaRPr lang="zh-CN" sz="1200" kern="100" dirty="0">
                        <a:latin typeface="+mn-lt"/>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8852" name="Picture 4"/>
          <p:cNvPicPr>
            <a:picLocks noChangeAspect="1" noChangeArrowheads="1"/>
          </p:cNvPicPr>
          <p:nvPr/>
        </p:nvPicPr>
        <p:blipFill>
          <a:blip r:embed="rId2"/>
          <a:srcRect/>
          <a:stretch>
            <a:fillRect/>
          </a:stretch>
        </p:blipFill>
        <p:spPr bwMode="auto">
          <a:xfrm>
            <a:off x="539552" y="3340571"/>
            <a:ext cx="4581525" cy="2752725"/>
          </a:xfrm>
          <a:prstGeom prst="rect">
            <a:avLst/>
          </a:prstGeom>
          <a:noFill/>
          <a:ln w="9525">
            <a:noFill/>
            <a:miter lim="800000"/>
            <a:headEnd/>
            <a:tailEnd/>
          </a:ln>
          <a:effectLst/>
        </p:spPr>
      </p:pic>
      <p:sp>
        <p:nvSpPr>
          <p:cNvPr id="16" name="TextBox 15"/>
          <p:cNvSpPr txBox="1"/>
          <p:nvPr/>
        </p:nvSpPr>
        <p:spPr>
          <a:xfrm>
            <a:off x="5364088" y="3625279"/>
            <a:ext cx="3312368" cy="307777"/>
          </a:xfrm>
          <a:prstGeom prst="rect">
            <a:avLst/>
          </a:prstGeom>
          <a:noFill/>
        </p:spPr>
        <p:txBody>
          <a:bodyPr wrap="square" rtlCol="0">
            <a:spAutoFit/>
          </a:bodyPr>
          <a:lstStyle/>
          <a:p>
            <a:r>
              <a:rPr lang="zh-CN" altLang="en-US" sz="1400" dirty="0" smtClean="0"/>
              <a:t>美豆周度销售情况（万吨）</a:t>
            </a:r>
            <a:endParaRPr lang="zh-CN" altLang="en-US" sz="1400" dirty="0"/>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1" name="标题 9"/>
          <p:cNvSpPr>
            <a:spLocks noGrp="1"/>
          </p:cNvSpPr>
          <p:nvPr>
            <p:ph type="title"/>
          </p:nvPr>
        </p:nvSpPr>
        <p:spPr>
          <a:xfrm>
            <a:off x="457200" y="428625"/>
            <a:ext cx="8229600" cy="798513"/>
          </a:xfrm>
        </p:spPr>
        <p:txBody>
          <a:bodyPr/>
          <a:lstStyle/>
          <a:p>
            <a:pPr algn="l"/>
            <a:r>
              <a:rPr lang="zh-CN" altLang="en-US" sz="2800" dirty="0" smtClean="0"/>
              <a:t>油脂供应增速超需求，本年度需求只能炒作反弹</a:t>
            </a:r>
          </a:p>
        </p:txBody>
      </p:sp>
      <p:sp>
        <p:nvSpPr>
          <p:cNvPr id="12" name="内容占位符 2"/>
          <p:cNvSpPr>
            <a:spLocks noGrp="1"/>
          </p:cNvSpPr>
          <p:nvPr>
            <p:ph idx="1"/>
          </p:nvPr>
        </p:nvSpPr>
        <p:spPr>
          <a:xfrm>
            <a:off x="428624" y="1268760"/>
            <a:ext cx="8103815" cy="3656434"/>
          </a:xfrm>
        </p:spPr>
        <p:txBody>
          <a:bodyPr/>
          <a:lstStyle/>
          <a:p>
            <a:pPr>
              <a:defRPr/>
            </a:pPr>
            <a:r>
              <a:rPr lang="zh-CN" altLang="en-US" sz="1800" dirty="0" smtClean="0"/>
              <a:t>截止</a:t>
            </a:r>
            <a:r>
              <a:rPr lang="en-US" altLang="zh-CN" sz="1800" dirty="0" smtClean="0"/>
              <a:t>10</a:t>
            </a:r>
            <a:r>
              <a:rPr lang="zh-CN" altLang="en-US" sz="1800" dirty="0" smtClean="0"/>
              <a:t>月份，大豆进口</a:t>
            </a:r>
            <a:r>
              <a:rPr lang="en-US" altLang="zh-CN" sz="1800" dirty="0" smtClean="0"/>
              <a:t>4834</a:t>
            </a:r>
            <a:r>
              <a:rPr lang="zh-CN" altLang="en-US" sz="1800" dirty="0" smtClean="0"/>
              <a:t>万吨，同比去年增加</a:t>
            </a:r>
            <a:r>
              <a:rPr lang="en-US" altLang="zh-CN" sz="1800" dirty="0" smtClean="0"/>
              <a:t>682</a:t>
            </a:r>
            <a:r>
              <a:rPr lang="zh-CN" altLang="en-US" sz="1800" dirty="0" smtClean="0"/>
              <a:t>万吨，食用油进口同比去年增加</a:t>
            </a:r>
            <a:r>
              <a:rPr lang="en-US" altLang="zh-CN" sz="1800" dirty="0" smtClean="0"/>
              <a:t>125</a:t>
            </a:r>
            <a:r>
              <a:rPr lang="zh-CN" altLang="en-US" sz="1800" dirty="0" smtClean="0"/>
              <a:t>万吨，其中豆油进口增加</a:t>
            </a:r>
            <a:r>
              <a:rPr lang="en-US" altLang="zh-CN" sz="1800" dirty="0" smtClean="0"/>
              <a:t>47</a:t>
            </a:r>
            <a:r>
              <a:rPr lang="zh-CN" altLang="en-US" sz="1800" dirty="0" smtClean="0"/>
              <a:t>万吨，棕榈油进口增加</a:t>
            </a:r>
            <a:r>
              <a:rPr lang="en-US" altLang="zh-CN" sz="1800" dirty="0" smtClean="0"/>
              <a:t>17</a:t>
            </a:r>
            <a:r>
              <a:rPr lang="zh-CN" altLang="en-US" sz="1800" dirty="0" smtClean="0"/>
              <a:t>万吨，菜籽油增加</a:t>
            </a:r>
            <a:r>
              <a:rPr lang="en-US" altLang="zh-CN" sz="1800" dirty="0" smtClean="0"/>
              <a:t>55</a:t>
            </a:r>
            <a:r>
              <a:rPr lang="zh-CN" altLang="en-US" sz="1800" dirty="0" smtClean="0"/>
              <a:t>万吨。油脂进口供应同比增加超</a:t>
            </a:r>
            <a:r>
              <a:rPr lang="en-US" altLang="zh-CN" sz="1800" dirty="0" smtClean="0"/>
              <a:t>250</a:t>
            </a:r>
            <a:r>
              <a:rPr lang="zh-CN" altLang="en-US" sz="1800" dirty="0" smtClean="0"/>
              <a:t>万吨。</a:t>
            </a:r>
            <a:endParaRPr lang="en-US" altLang="zh-CN" sz="1800" dirty="0" smtClean="0"/>
          </a:p>
          <a:p>
            <a:pPr>
              <a:defRPr/>
            </a:pPr>
            <a:r>
              <a:rPr lang="zh-CN" altLang="en-US" sz="1800" dirty="0" smtClean="0"/>
              <a:t>豆粕供应量同比增加</a:t>
            </a:r>
            <a:r>
              <a:rPr lang="en-US" altLang="zh-CN" sz="1800" dirty="0" smtClean="0"/>
              <a:t>540</a:t>
            </a:r>
            <a:r>
              <a:rPr lang="zh-CN" altLang="en-US" sz="1800" dirty="0" smtClean="0"/>
              <a:t>万吨，幅度</a:t>
            </a:r>
            <a:r>
              <a:rPr lang="en-US" altLang="zh-CN" sz="1800" dirty="0" smtClean="0"/>
              <a:t>16.4%</a:t>
            </a:r>
            <a:r>
              <a:rPr lang="zh-CN" altLang="en-US" sz="1800" dirty="0" smtClean="0"/>
              <a:t>。油脂进口供应增幅近</a:t>
            </a:r>
            <a:r>
              <a:rPr lang="en-US" altLang="zh-CN" sz="1800" dirty="0" smtClean="0"/>
              <a:t>20%</a:t>
            </a:r>
            <a:r>
              <a:rPr lang="zh-CN" altLang="en-US" sz="1800" dirty="0" smtClean="0"/>
              <a:t>。主要原因，油脂进口有利润，大豆进口增幅主要为了迎合豆粕需求增幅。</a:t>
            </a:r>
            <a:endParaRPr lang="en-US" altLang="zh-CN" sz="1800" dirty="0" smtClean="0"/>
          </a:p>
          <a:p>
            <a:pPr>
              <a:defRPr/>
            </a:pPr>
            <a:r>
              <a:rPr lang="zh-CN" altLang="en-US" sz="1800" dirty="0" smtClean="0"/>
              <a:t>豆类因需求上涨仅出现在</a:t>
            </a:r>
            <a:r>
              <a:rPr lang="en-US" altLang="zh-CN" sz="1800" dirty="0" smtClean="0"/>
              <a:t>2010/11</a:t>
            </a:r>
            <a:r>
              <a:rPr lang="zh-CN" altLang="en-US" sz="1800" dirty="0" smtClean="0"/>
              <a:t>年度因当时我国限制从阿根廷的豆油进口。本年度我们很难看到因为需求放大，而导致的供应紧张。</a:t>
            </a:r>
            <a:endParaRPr lang="en-US" altLang="zh-CN" sz="1800" dirty="0" smtClean="0"/>
          </a:p>
          <a:p>
            <a:pPr>
              <a:defRPr/>
            </a:pPr>
            <a:endParaRPr lang="en-US" altLang="zh-CN" sz="1800" dirty="0" smtClean="0"/>
          </a:p>
          <a:p>
            <a:pPr>
              <a:defRPr/>
            </a:pPr>
            <a:endParaRPr lang="en-US" altLang="zh-CN" sz="1800" dirty="0" smtClean="0"/>
          </a:p>
        </p:txBody>
      </p:sp>
      <p:pic>
        <p:nvPicPr>
          <p:cNvPr id="95235" name="Picture 3"/>
          <p:cNvPicPr>
            <a:picLocks noChangeAspect="1" noChangeArrowheads="1"/>
          </p:cNvPicPr>
          <p:nvPr/>
        </p:nvPicPr>
        <p:blipFill>
          <a:blip r:embed="rId2"/>
          <a:srcRect/>
          <a:stretch>
            <a:fillRect/>
          </a:stretch>
        </p:blipFill>
        <p:spPr bwMode="auto">
          <a:xfrm>
            <a:off x="539552" y="3773081"/>
            <a:ext cx="3914411" cy="2700000"/>
          </a:xfrm>
          <a:prstGeom prst="rect">
            <a:avLst/>
          </a:prstGeom>
          <a:noFill/>
          <a:ln w="9525">
            <a:noFill/>
            <a:miter lim="800000"/>
            <a:headEnd/>
            <a:tailEnd/>
          </a:ln>
          <a:effectLst/>
        </p:spPr>
      </p:pic>
      <p:pic>
        <p:nvPicPr>
          <p:cNvPr id="95236" name="Picture 4"/>
          <p:cNvPicPr>
            <a:picLocks noChangeAspect="1" noChangeArrowheads="1"/>
          </p:cNvPicPr>
          <p:nvPr/>
        </p:nvPicPr>
        <p:blipFill>
          <a:blip r:embed="rId3"/>
          <a:srcRect/>
          <a:stretch>
            <a:fillRect/>
          </a:stretch>
        </p:blipFill>
        <p:spPr bwMode="auto">
          <a:xfrm>
            <a:off x="4734974" y="3773081"/>
            <a:ext cx="3914411" cy="2700000"/>
          </a:xfrm>
          <a:prstGeom prst="rect">
            <a:avLst/>
          </a:prstGeom>
          <a:noFill/>
          <a:ln w="9525">
            <a:noFill/>
            <a:miter lim="800000"/>
            <a:headEnd/>
            <a:tailEnd/>
          </a:ln>
          <a:effectLst/>
        </p:spPr>
      </p:pic>
      <p:sp>
        <p:nvSpPr>
          <p:cNvPr id="11" name="TextBox 10"/>
          <p:cNvSpPr txBox="1"/>
          <p:nvPr/>
        </p:nvSpPr>
        <p:spPr>
          <a:xfrm>
            <a:off x="1331640" y="3501008"/>
            <a:ext cx="3312368" cy="307777"/>
          </a:xfrm>
          <a:prstGeom prst="rect">
            <a:avLst/>
          </a:prstGeom>
          <a:noFill/>
        </p:spPr>
        <p:txBody>
          <a:bodyPr wrap="square" rtlCol="0">
            <a:spAutoFit/>
          </a:bodyPr>
          <a:lstStyle/>
          <a:p>
            <a:r>
              <a:rPr lang="zh-CN" altLang="en-US" sz="1400" dirty="0" smtClean="0"/>
              <a:t>我国大豆进口累计值（万吨）</a:t>
            </a:r>
            <a:endParaRPr lang="zh-CN" altLang="en-US" sz="1400" dirty="0"/>
          </a:p>
        </p:txBody>
      </p:sp>
      <p:sp>
        <p:nvSpPr>
          <p:cNvPr id="13" name="TextBox 12"/>
          <p:cNvSpPr txBox="1"/>
          <p:nvPr/>
        </p:nvSpPr>
        <p:spPr>
          <a:xfrm>
            <a:off x="5292080" y="3501008"/>
            <a:ext cx="3312368" cy="307777"/>
          </a:xfrm>
          <a:prstGeom prst="rect">
            <a:avLst/>
          </a:prstGeom>
          <a:noFill/>
        </p:spPr>
        <p:txBody>
          <a:bodyPr wrap="square" rtlCol="0">
            <a:spAutoFit/>
          </a:bodyPr>
          <a:lstStyle/>
          <a:p>
            <a:r>
              <a:rPr lang="zh-CN" altLang="en-US" sz="1400" dirty="0" smtClean="0"/>
              <a:t>我国植物油进口累计值（万吨）</a:t>
            </a:r>
            <a:endParaRPr lang="zh-CN" altLang="en-US" sz="1400" dirty="0"/>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1" name="标题 9"/>
          <p:cNvSpPr>
            <a:spLocks noGrp="1"/>
          </p:cNvSpPr>
          <p:nvPr>
            <p:ph type="title"/>
          </p:nvPr>
        </p:nvSpPr>
        <p:spPr>
          <a:xfrm>
            <a:off x="457200" y="428625"/>
            <a:ext cx="8229600" cy="798513"/>
          </a:xfrm>
        </p:spPr>
        <p:txBody>
          <a:bodyPr/>
          <a:lstStyle/>
          <a:p>
            <a:pPr algn="l"/>
            <a:r>
              <a:rPr lang="zh-CN" altLang="en-US" sz="2800" dirty="0" smtClean="0"/>
              <a:t>价格如何反应基本面？</a:t>
            </a:r>
          </a:p>
        </p:txBody>
      </p:sp>
      <p:sp>
        <p:nvSpPr>
          <p:cNvPr id="12" name="内容占位符 2"/>
          <p:cNvSpPr>
            <a:spLocks noGrp="1"/>
          </p:cNvSpPr>
          <p:nvPr>
            <p:ph idx="1"/>
          </p:nvPr>
        </p:nvSpPr>
        <p:spPr>
          <a:xfrm>
            <a:off x="467544" y="1340768"/>
            <a:ext cx="8103815" cy="1584176"/>
          </a:xfrm>
        </p:spPr>
        <p:txBody>
          <a:bodyPr/>
          <a:lstStyle/>
          <a:p>
            <a:pPr>
              <a:defRPr/>
            </a:pPr>
            <a:r>
              <a:rPr lang="zh-CN" altLang="en-US" sz="1800" dirty="0" smtClean="0"/>
              <a:t>我们认为美豆指数基本在反应美国农业部或者是市场对全球大豆库存消费比的预期。只不过每年</a:t>
            </a:r>
            <a:r>
              <a:rPr lang="en-US" altLang="zh-CN" sz="1800" dirty="0" smtClean="0"/>
              <a:t>6-11</a:t>
            </a:r>
            <a:r>
              <a:rPr lang="zh-CN" altLang="en-US" sz="1800" dirty="0" smtClean="0"/>
              <a:t>月份美国数据对价格影响力较大，每年</a:t>
            </a:r>
            <a:r>
              <a:rPr lang="en-US" altLang="zh-CN" sz="1800" dirty="0" smtClean="0"/>
              <a:t>12</a:t>
            </a:r>
            <a:r>
              <a:rPr lang="zh-CN" altLang="en-US" sz="1800" dirty="0" smtClean="0"/>
              <a:t>月到次年</a:t>
            </a:r>
            <a:r>
              <a:rPr lang="en-US" altLang="zh-CN" sz="1800" dirty="0" smtClean="0"/>
              <a:t>5</a:t>
            </a:r>
            <a:r>
              <a:rPr lang="zh-CN" altLang="en-US" sz="1800" dirty="0" smtClean="0"/>
              <a:t>月南美洲数据对价格的影响力较大。</a:t>
            </a:r>
            <a:endParaRPr lang="en-US" altLang="zh-CN" sz="1800" dirty="0" smtClean="0"/>
          </a:p>
          <a:p>
            <a:pPr>
              <a:defRPr/>
            </a:pPr>
            <a:r>
              <a:rPr lang="zh-CN" altLang="en-US" sz="1800" dirty="0" smtClean="0"/>
              <a:t>随着时间的推移，一旦南美洲增产实现，则美豆指数价格将逐渐下移至</a:t>
            </a:r>
            <a:r>
              <a:rPr lang="en-US" altLang="zh-CN" sz="1800" dirty="0" smtClean="0"/>
              <a:t>1350</a:t>
            </a:r>
            <a:r>
              <a:rPr lang="zh-CN" altLang="en-US" sz="1800" dirty="0" smtClean="0"/>
              <a:t>美分以下。</a:t>
            </a:r>
            <a:endParaRPr lang="en-US" altLang="zh-CN" sz="1800" dirty="0" smtClean="0"/>
          </a:p>
        </p:txBody>
      </p:sp>
      <p:pic>
        <p:nvPicPr>
          <p:cNvPr id="96258" name="Picture 2"/>
          <p:cNvPicPr>
            <a:picLocks noChangeAspect="1" noChangeArrowheads="1"/>
          </p:cNvPicPr>
          <p:nvPr/>
        </p:nvPicPr>
        <p:blipFill>
          <a:blip r:embed="rId2"/>
          <a:srcRect/>
          <a:stretch>
            <a:fillRect/>
          </a:stretch>
        </p:blipFill>
        <p:spPr bwMode="auto">
          <a:xfrm>
            <a:off x="1907704" y="2832837"/>
            <a:ext cx="5328592" cy="3548491"/>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1" name="标题 9"/>
          <p:cNvSpPr>
            <a:spLocks noGrp="1"/>
          </p:cNvSpPr>
          <p:nvPr>
            <p:ph type="title"/>
          </p:nvPr>
        </p:nvSpPr>
        <p:spPr>
          <a:xfrm>
            <a:off x="457200" y="428625"/>
            <a:ext cx="8229600" cy="798513"/>
          </a:xfrm>
        </p:spPr>
        <p:txBody>
          <a:bodyPr/>
          <a:lstStyle/>
          <a:p>
            <a:pPr algn="l"/>
            <a:r>
              <a:rPr lang="zh-CN" altLang="en-US" sz="2800" dirty="0" smtClean="0"/>
              <a:t>美豆的季节性因素</a:t>
            </a:r>
          </a:p>
        </p:txBody>
      </p:sp>
      <p:sp>
        <p:nvSpPr>
          <p:cNvPr id="12" name="内容占位符 2"/>
          <p:cNvSpPr>
            <a:spLocks noGrp="1"/>
          </p:cNvSpPr>
          <p:nvPr>
            <p:ph idx="1"/>
          </p:nvPr>
        </p:nvSpPr>
        <p:spPr>
          <a:xfrm>
            <a:off x="467544" y="1340768"/>
            <a:ext cx="8103815" cy="1224136"/>
          </a:xfrm>
        </p:spPr>
        <p:txBody>
          <a:bodyPr/>
          <a:lstStyle/>
          <a:p>
            <a:pPr>
              <a:defRPr/>
            </a:pPr>
            <a:r>
              <a:rPr lang="zh-CN" altLang="en-US" sz="1800" dirty="0" smtClean="0"/>
              <a:t>美豆季节性非常明显，</a:t>
            </a:r>
            <a:r>
              <a:rPr lang="en-US" altLang="zh-CN" sz="1800" dirty="0" smtClean="0"/>
              <a:t>1-3</a:t>
            </a:r>
            <a:r>
              <a:rPr lang="zh-CN" altLang="en-US" sz="1800" dirty="0" smtClean="0"/>
              <a:t>月份炒作南美天气，</a:t>
            </a:r>
            <a:r>
              <a:rPr lang="en-US" altLang="zh-CN" sz="1800" dirty="0" smtClean="0"/>
              <a:t>4-5</a:t>
            </a:r>
            <a:r>
              <a:rPr lang="zh-CN" altLang="en-US" sz="1800" dirty="0" smtClean="0"/>
              <a:t>月份看美豆种植、</a:t>
            </a:r>
            <a:r>
              <a:rPr lang="en-US" altLang="zh-CN" sz="1800" dirty="0" smtClean="0"/>
              <a:t>6-8</a:t>
            </a:r>
            <a:r>
              <a:rPr lang="zh-CN" altLang="en-US" sz="1800" dirty="0" smtClean="0"/>
              <a:t>月份炒作美豆天气、</a:t>
            </a:r>
            <a:r>
              <a:rPr lang="en-US" altLang="zh-CN" sz="1800" dirty="0" smtClean="0"/>
              <a:t>9-10</a:t>
            </a:r>
            <a:r>
              <a:rPr lang="zh-CN" altLang="en-US" sz="1800" dirty="0" smtClean="0"/>
              <a:t>月份美豆产量确定、</a:t>
            </a:r>
            <a:r>
              <a:rPr lang="en-US" altLang="zh-CN" sz="1800" dirty="0" smtClean="0"/>
              <a:t>11</a:t>
            </a:r>
            <a:r>
              <a:rPr lang="zh-CN" altLang="en-US" sz="1800" dirty="0" smtClean="0"/>
              <a:t>月</a:t>
            </a:r>
            <a:r>
              <a:rPr lang="en-US" altLang="zh-CN" sz="1800" dirty="0" smtClean="0"/>
              <a:t>-12</a:t>
            </a:r>
            <a:r>
              <a:rPr lang="zh-CN" altLang="en-US" sz="1800" dirty="0" smtClean="0"/>
              <a:t>月份炒作南美洲种植天气。</a:t>
            </a:r>
            <a:endParaRPr lang="en-US" altLang="zh-CN" sz="1800" dirty="0" smtClean="0"/>
          </a:p>
          <a:p>
            <a:pPr>
              <a:defRPr/>
            </a:pPr>
            <a:r>
              <a:rPr lang="zh-CN" altLang="en-US" sz="1800" dirty="0" smtClean="0"/>
              <a:t>往往种植面积炒作是浮云，生长期天气为关键因素。</a:t>
            </a:r>
            <a:endParaRPr lang="en-US" altLang="zh-CN" sz="1800" dirty="0" smtClean="0"/>
          </a:p>
        </p:txBody>
      </p:sp>
      <p:pic>
        <p:nvPicPr>
          <p:cNvPr id="97282" name="Picture 2"/>
          <p:cNvPicPr>
            <a:picLocks noChangeAspect="1" noChangeArrowheads="1"/>
          </p:cNvPicPr>
          <p:nvPr/>
        </p:nvPicPr>
        <p:blipFill>
          <a:blip r:embed="rId2"/>
          <a:srcRect/>
          <a:stretch>
            <a:fillRect/>
          </a:stretch>
        </p:blipFill>
        <p:spPr bwMode="auto">
          <a:xfrm>
            <a:off x="179512" y="2564904"/>
            <a:ext cx="8172400" cy="4209326"/>
          </a:xfrm>
          <a:prstGeom prst="rect">
            <a:avLst/>
          </a:prstGeom>
          <a:noFill/>
          <a:ln w="9525">
            <a:noFill/>
            <a:miter lim="800000"/>
            <a:headEnd/>
            <a:tailEnd/>
          </a:ln>
        </p:spPr>
      </p:pic>
      <p:cxnSp>
        <p:nvCxnSpPr>
          <p:cNvPr id="7" name="直接箭头连接符 6"/>
          <p:cNvCxnSpPr/>
          <p:nvPr/>
        </p:nvCxnSpPr>
        <p:spPr>
          <a:xfrm rot="5400000" flipH="1" flipV="1">
            <a:off x="467544" y="4437112"/>
            <a:ext cx="2016224"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544" y="4365104"/>
            <a:ext cx="1440160" cy="830997"/>
          </a:xfrm>
          <a:prstGeom prst="rect">
            <a:avLst/>
          </a:prstGeom>
          <a:noFill/>
        </p:spPr>
        <p:txBody>
          <a:bodyPr wrap="square" rtlCol="0">
            <a:spAutoFit/>
          </a:bodyPr>
          <a:lstStyle/>
          <a:p>
            <a:r>
              <a:rPr lang="zh-CN" altLang="en-US" sz="1600" dirty="0">
                <a:solidFill>
                  <a:schemeClr val="bg1"/>
                </a:solidFill>
              </a:rPr>
              <a:t>小</a:t>
            </a:r>
            <a:r>
              <a:rPr lang="zh-CN" altLang="en-US" sz="1600" dirty="0" smtClean="0">
                <a:solidFill>
                  <a:schemeClr val="bg1"/>
                </a:solidFill>
              </a:rPr>
              <a:t>麦减产、我国进口大增、美量化宽松</a:t>
            </a:r>
            <a:endParaRPr lang="zh-CN" altLang="en-US" sz="1600" dirty="0">
              <a:solidFill>
                <a:schemeClr val="bg1"/>
              </a:solidFill>
            </a:endParaRPr>
          </a:p>
        </p:txBody>
      </p:sp>
      <p:cxnSp>
        <p:nvCxnSpPr>
          <p:cNvPr id="9" name="直接箭头连接符 8"/>
          <p:cNvCxnSpPr/>
          <p:nvPr/>
        </p:nvCxnSpPr>
        <p:spPr>
          <a:xfrm>
            <a:off x="2411760" y="4437112"/>
            <a:ext cx="17281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27784" y="3573016"/>
            <a:ext cx="1440160" cy="830997"/>
          </a:xfrm>
          <a:prstGeom prst="rect">
            <a:avLst/>
          </a:prstGeom>
          <a:noFill/>
        </p:spPr>
        <p:txBody>
          <a:bodyPr wrap="square" rtlCol="0">
            <a:spAutoFit/>
          </a:bodyPr>
          <a:lstStyle/>
          <a:p>
            <a:r>
              <a:rPr lang="zh-CN" altLang="en-US" sz="1600" dirty="0" smtClean="0">
                <a:solidFill>
                  <a:schemeClr val="bg1"/>
                </a:solidFill>
              </a:rPr>
              <a:t>围绕题材反复炒作，</a:t>
            </a:r>
            <a:r>
              <a:rPr lang="en-US" altLang="zh-CN" sz="1600" dirty="0" smtClean="0">
                <a:solidFill>
                  <a:schemeClr val="bg1"/>
                </a:solidFill>
              </a:rPr>
              <a:t>8</a:t>
            </a:r>
            <a:r>
              <a:rPr lang="zh-CN" altLang="en-US" sz="1600" dirty="0" smtClean="0">
                <a:solidFill>
                  <a:schemeClr val="bg1"/>
                </a:solidFill>
              </a:rPr>
              <a:t>月炒作美豆减产</a:t>
            </a:r>
            <a:endParaRPr lang="zh-CN" altLang="en-US" sz="1600" dirty="0">
              <a:solidFill>
                <a:schemeClr val="bg1"/>
              </a:solidFill>
            </a:endParaRPr>
          </a:p>
        </p:txBody>
      </p:sp>
      <p:sp>
        <p:nvSpPr>
          <p:cNvPr id="14" name="TextBox 13"/>
          <p:cNvSpPr txBox="1"/>
          <p:nvPr/>
        </p:nvSpPr>
        <p:spPr>
          <a:xfrm>
            <a:off x="3203848" y="5877272"/>
            <a:ext cx="1800200" cy="830997"/>
          </a:xfrm>
          <a:prstGeom prst="rect">
            <a:avLst/>
          </a:prstGeom>
          <a:noFill/>
        </p:spPr>
        <p:txBody>
          <a:bodyPr wrap="square" rtlCol="0">
            <a:spAutoFit/>
          </a:bodyPr>
          <a:lstStyle/>
          <a:p>
            <a:r>
              <a:rPr lang="en-US" altLang="zh-CN" sz="1600" dirty="0" smtClean="0">
                <a:solidFill>
                  <a:schemeClr val="bg1"/>
                </a:solidFill>
              </a:rPr>
              <a:t>9</a:t>
            </a:r>
            <a:r>
              <a:rPr lang="zh-CN" altLang="en-US" sz="1600" dirty="0" smtClean="0">
                <a:solidFill>
                  <a:schemeClr val="bg1"/>
                </a:solidFill>
              </a:rPr>
              <a:t>月</a:t>
            </a:r>
            <a:r>
              <a:rPr lang="en-US" altLang="zh-CN" sz="1600" dirty="0" smtClean="0">
                <a:solidFill>
                  <a:schemeClr val="bg1"/>
                </a:solidFill>
              </a:rPr>
              <a:t>-12</a:t>
            </a:r>
            <a:r>
              <a:rPr lang="zh-CN" altLang="en-US" sz="1600" dirty="0" smtClean="0">
                <a:solidFill>
                  <a:schemeClr val="bg1"/>
                </a:solidFill>
              </a:rPr>
              <a:t>月减产预期实现、商品暴跌拖累价格下挫</a:t>
            </a:r>
            <a:endParaRPr lang="zh-CN" altLang="en-US" sz="1600" dirty="0">
              <a:solidFill>
                <a:schemeClr val="bg1"/>
              </a:solidFill>
            </a:endParaRPr>
          </a:p>
        </p:txBody>
      </p:sp>
      <p:cxnSp>
        <p:nvCxnSpPr>
          <p:cNvPr id="15" name="直接箭头连接符 14"/>
          <p:cNvCxnSpPr/>
          <p:nvPr/>
        </p:nvCxnSpPr>
        <p:spPr>
          <a:xfrm rot="16200000" flipH="1">
            <a:off x="3923928" y="4941168"/>
            <a:ext cx="129614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5400000" flipH="1" flipV="1">
            <a:off x="4788024" y="4581128"/>
            <a:ext cx="151216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99992" y="4365104"/>
            <a:ext cx="1296144" cy="584775"/>
          </a:xfrm>
          <a:prstGeom prst="rect">
            <a:avLst/>
          </a:prstGeom>
          <a:noFill/>
        </p:spPr>
        <p:txBody>
          <a:bodyPr wrap="square" rtlCol="0">
            <a:spAutoFit/>
          </a:bodyPr>
          <a:lstStyle/>
          <a:p>
            <a:r>
              <a:rPr lang="en-US" altLang="zh-CN" sz="1600" dirty="0" smtClean="0">
                <a:solidFill>
                  <a:schemeClr val="bg1"/>
                </a:solidFill>
              </a:rPr>
              <a:t>1-4</a:t>
            </a:r>
            <a:r>
              <a:rPr lang="zh-CN" altLang="en-US" sz="1600" dirty="0" smtClean="0">
                <a:solidFill>
                  <a:schemeClr val="bg1"/>
                </a:solidFill>
              </a:rPr>
              <a:t>月炒作南美洲减产</a:t>
            </a:r>
            <a:endParaRPr lang="zh-CN" altLang="en-US" sz="1600" dirty="0">
              <a:solidFill>
                <a:schemeClr val="bg1"/>
              </a:solidFill>
            </a:endParaRPr>
          </a:p>
        </p:txBody>
      </p:sp>
      <p:sp>
        <p:nvSpPr>
          <p:cNvPr id="22" name="TextBox 21"/>
          <p:cNvSpPr txBox="1"/>
          <p:nvPr/>
        </p:nvSpPr>
        <p:spPr>
          <a:xfrm>
            <a:off x="5724128" y="5013176"/>
            <a:ext cx="1296144" cy="830997"/>
          </a:xfrm>
          <a:prstGeom prst="rect">
            <a:avLst/>
          </a:prstGeom>
          <a:noFill/>
        </p:spPr>
        <p:txBody>
          <a:bodyPr wrap="square" rtlCol="0">
            <a:spAutoFit/>
          </a:bodyPr>
          <a:lstStyle/>
          <a:p>
            <a:r>
              <a:rPr lang="en-US" altLang="zh-CN" sz="1600" dirty="0">
                <a:solidFill>
                  <a:schemeClr val="bg1"/>
                </a:solidFill>
              </a:rPr>
              <a:t>5</a:t>
            </a:r>
            <a:r>
              <a:rPr lang="zh-CN" altLang="en-US" sz="1600" dirty="0" smtClean="0">
                <a:solidFill>
                  <a:schemeClr val="bg1"/>
                </a:solidFill>
              </a:rPr>
              <a:t>月减产预期实现，预期美豆增产</a:t>
            </a:r>
            <a:endParaRPr lang="zh-CN" altLang="en-US" sz="1600" dirty="0">
              <a:solidFill>
                <a:schemeClr val="bg1"/>
              </a:solidFill>
            </a:endParaRPr>
          </a:p>
        </p:txBody>
      </p:sp>
      <p:cxnSp>
        <p:nvCxnSpPr>
          <p:cNvPr id="23" name="直接箭头连接符 22"/>
          <p:cNvCxnSpPr/>
          <p:nvPr/>
        </p:nvCxnSpPr>
        <p:spPr>
          <a:xfrm rot="5400000" flipH="1" flipV="1">
            <a:off x="5868144" y="3501008"/>
            <a:ext cx="194421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52120" y="2996952"/>
            <a:ext cx="1296144" cy="584775"/>
          </a:xfrm>
          <a:prstGeom prst="rect">
            <a:avLst/>
          </a:prstGeom>
          <a:noFill/>
        </p:spPr>
        <p:txBody>
          <a:bodyPr wrap="square" rtlCol="0">
            <a:spAutoFit/>
          </a:bodyPr>
          <a:lstStyle/>
          <a:p>
            <a:r>
              <a:rPr lang="en-US" altLang="zh-CN" sz="1600" dirty="0" smtClean="0">
                <a:solidFill>
                  <a:schemeClr val="bg1"/>
                </a:solidFill>
              </a:rPr>
              <a:t>6-8</a:t>
            </a:r>
            <a:r>
              <a:rPr lang="zh-CN" altLang="en-US" sz="1600" dirty="0" smtClean="0">
                <a:solidFill>
                  <a:schemeClr val="bg1"/>
                </a:solidFill>
              </a:rPr>
              <a:t>月减产预期推涨美豆</a:t>
            </a:r>
            <a:endParaRPr lang="zh-CN" altLang="en-US" sz="1600" dirty="0">
              <a:solidFill>
                <a:schemeClr val="bg1"/>
              </a:solidFill>
            </a:endParaRPr>
          </a:p>
        </p:txBody>
      </p:sp>
      <p:sp>
        <p:nvSpPr>
          <p:cNvPr id="26" name="TextBox 25"/>
          <p:cNvSpPr txBox="1"/>
          <p:nvPr/>
        </p:nvSpPr>
        <p:spPr>
          <a:xfrm>
            <a:off x="7236296" y="4653136"/>
            <a:ext cx="1008112" cy="1077218"/>
          </a:xfrm>
          <a:prstGeom prst="rect">
            <a:avLst/>
          </a:prstGeom>
          <a:noFill/>
        </p:spPr>
        <p:txBody>
          <a:bodyPr wrap="square" rtlCol="0">
            <a:spAutoFit/>
          </a:bodyPr>
          <a:lstStyle/>
          <a:p>
            <a:r>
              <a:rPr lang="en-US" altLang="zh-CN" sz="1600" dirty="0" smtClean="0">
                <a:solidFill>
                  <a:schemeClr val="bg1"/>
                </a:solidFill>
              </a:rPr>
              <a:t>9-11</a:t>
            </a:r>
            <a:r>
              <a:rPr lang="zh-CN" altLang="en-US" sz="1600" dirty="0" smtClean="0">
                <a:solidFill>
                  <a:schemeClr val="bg1"/>
                </a:solidFill>
              </a:rPr>
              <a:t>月减产预期实现</a:t>
            </a:r>
            <a:r>
              <a:rPr lang="en-US" altLang="zh-CN" sz="1600" dirty="0" smtClean="0">
                <a:solidFill>
                  <a:schemeClr val="bg1"/>
                </a:solidFill>
              </a:rPr>
              <a:t>+</a:t>
            </a:r>
            <a:r>
              <a:rPr lang="zh-CN" altLang="en-US" sz="1600" dirty="0" smtClean="0">
                <a:solidFill>
                  <a:schemeClr val="bg1"/>
                </a:solidFill>
              </a:rPr>
              <a:t>产量被上调</a:t>
            </a:r>
            <a:endParaRPr lang="zh-CN" altLang="en-US" sz="1600" dirty="0">
              <a:solidFill>
                <a:schemeClr val="bg1"/>
              </a:solidFill>
            </a:endParaRPr>
          </a:p>
        </p:txBody>
      </p:sp>
      <p:cxnSp>
        <p:nvCxnSpPr>
          <p:cNvPr id="30" name="直接箭头连接符 29"/>
          <p:cNvCxnSpPr/>
          <p:nvPr/>
        </p:nvCxnSpPr>
        <p:spPr>
          <a:xfrm rot="16200000" flipH="1">
            <a:off x="6768244" y="3392996"/>
            <a:ext cx="158417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244408" y="3647926"/>
            <a:ext cx="936104" cy="1077218"/>
          </a:xfrm>
          <a:prstGeom prst="rect">
            <a:avLst/>
          </a:prstGeom>
          <a:noFill/>
        </p:spPr>
        <p:txBody>
          <a:bodyPr wrap="square" rtlCol="0">
            <a:spAutoFit/>
          </a:bodyPr>
          <a:lstStyle/>
          <a:p>
            <a:r>
              <a:rPr lang="zh-CN" altLang="en-US" sz="1600" dirty="0">
                <a:solidFill>
                  <a:srgbClr val="FF0000"/>
                </a:solidFill>
              </a:rPr>
              <a:t>震</a:t>
            </a:r>
            <a:r>
              <a:rPr lang="zh-CN" altLang="en-US" sz="1600" dirty="0" smtClean="0">
                <a:solidFill>
                  <a:srgbClr val="FF0000"/>
                </a:solidFill>
              </a:rPr>
              <a:t>荡，随后较大概率下跌</a:t>
            </a:r>
            <a:endParaRPr lang="zh-CN" altLang="en-US" sz="1600" dirty="0">
              <a:solidFill>
                <a:srgbClr val="FF0000"/>
              </a:solidFill>
            </a:endParaRPr>
          </a:p>
        </p:txBody>
      </p:sp>
      <p:cxnSp>
        <p:nvCxnSpPr>
          <p:cNvPr id="34" name="直接箭头连接符 33"/>
          <p:cNvCxnSpPr/>
          <p:nvPr/>
        </p:nvCxnSpPr>
        <p:spPr>
          <a:xfrm rot="16200000" flipH="1">
            <a:off x="7848364" y="4473116"/>
            <a:ext cx="864096"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1" name="标题 9"/>
          <p:cNvSpPr>
            <a:spLocks noGrp="1"/>
          </p:cNvSpPr>
          <p:nvPr>
            <p:ph type="title"/>
          </p:nvPr>
        </p:nvSpPr>
        <p:spPr>
          <a:xfrm>
            <a:off x="457200" y="428625"/>
            <a:ext cx="8229600" cy="798513"/>
          </a:xfrm>
        </p:spPr>
        <p:txBody>
          <a:bodyPr/>
          <a:lstStyle/>
          <a:p>
            <a:pPr algn="l"/>
            <a:r>
              <a:rPr lang="zh-CN" altLang="en-US" sz="2800" dirty="0" smtClean="0"/>
              <a:t>品种选择</a:t>
            </a:r>
          </a:p>
        </p:txBody>
      </p:sp>
      <p:sp>
        <p:nvSpPr>
          <p:cNvPr id="12" name="内容占位符 2"/>
          <p:cNvSpPr>
            <a:spLocks noGrp="1"/>
          </p:cNvSpPr>
          <p:nvPr>
            <p:ph idx="1"/>
          </p:nvPr>
        </p:nvSpPr>
        <p:spPr>
          <a:xfrm>
            <a:off x="467544" y="1340768"/>
            <a:ext cx="8103815" cy="4824536"/>
          </a:xfrm>
        </p:spPr>
        <p:txBody>
          <a:bodyPr/>
          <a:lstStyle/>
          <a:p>
            <a:pPr>
              <a:buNone/>
              <a:defRPr/>
            </a:pPr>
            <a:r>
              <a:rPr lang="zh-CN" altLang="en-US" sz="2000" b="1" dirty="0" smtClean="0"/>
              <a:t>在美豆中期看空的定调下，我们来分析豆类的各个品种。</a:t>
            </a:r>
            <a:endParaRPr lang="en-US" altLang="zh-CN" sz="2000" b="1" dirty="0" smtClean="0"/>
          </a:p>
          <a:p>
            <a:pPr>
              <a:buNone/>
              <a:defRPr/>
            </a:pPr>
            <a:r>
              <a:rPr lang="zh-CN" altLang="en-US" sz="2000" b="1" dirty="0" smtClean="0"/>
              <a:t>大豆：</a:t>
            </a:r>
            <a:endParaRPr lang="en-US" altLang="zh-CN" sz="2000" b="1" dirty="0" smtClean="0"/>
          </a:p>
          <a:p>
            <a:pPr>
              <a:defRPr/>
            </a:pPr>
            <a:r>
              <a:rPr lang="zh-CN" altLang="en-US" sz="1600" dirty="0" smtClean="0"/>
              <a:t>本年度减产后，产量预估</a:t>
            </a:r>
            <a:r>
              <a:rPr lang="en-US" altLang="zh-CN" sz="1600" dirty="0" smtClean="0"/>
              <a:t>1200</a:t>
            </a:r>
            <a:r>
              <a:rPr lang="zh-CN" altLang="en-US" sz="1600" dirty="0" smtClean="0"/>
              <a:t>万吨，如和去年同比减少</a:t>
            </a:r>
            <a:r>
              <a:rPr lang="en-US" altLang="zh-CN" sz="1600" dirty="0" smtClean="0"/>
              <a:t>200</a:t>
            </a:r>
            <a:r>
              <a:rPr lang="zh-CN" altLang="en-US" sz="1600" dirty="0" smtClean="0"/>
              <a:t>万吨，去年我国食品豆需求约占国产大豆产量的</a:t>
            </a:r>
            <a:r>
              <a:rPr lang="en-US" altLang="zh-CN" sz="1600" dirty="0" smtClean="0"/>
              <a:t>70%</a:t>
            </a:r>
            <a:r>
              <a:rPr lang="zh-CN" altLang="en-US" sz="1600" dirty="0" smtClean="0"/>
              <a:t>，减产后我国大豆的价格将逐渐反映食品豆的价格，而非压榨豆。而国储也有补库的需求，提振其价格。</a:t>
            </a:r>
            <a:endParaRPr lang="en-US" altLang="zh-CN" sz="1600" dirty="0" smtClean="0"/>
          </a:p>
          <a:p>
            <a:pPr>
              <a:defRPr/>
            </a:pPr>
            <a:r>
              <a:rPr lang="zh-CN" altLang="en-US" sz="1600" dirty="0" smtClean="0"/>
              <a:t>大豆收储</a:t>
            </a:r>
            <a:r>
              <a:rPr lang="en-US" altLang="zh-CN" sz="1600" dirty="0" smtClean="0"/>
              <a:t>4600</a:t>
            </a:r>
            <a:r>
              <a:rPr lang="zh-CN" altLang="en-US" sz="1600" dirty="0" smtClean="0"/>
              <a:t>元</a:t>
            </a:r>
            <a:r>
              <a:rPr lang="en-US" altLang="zh-CN" sz="1600" dirty="0" smtClean="0"/>
              <a:t>/</a:t>
            </a:r>
            <a:r>
              <a:rPr lang="zh-CN" altLang="en-US" sz="1600" dirty="0" smtClean="0"/>
              <a:t>吨，为什么连豆价格低于</a:t>
            </a:r>
            <a:r>
              <a:rPr lang="en-US" altLang="zh-CN" sz="1600" dirty="0" smtClean="0"/>
              <a:t>4800</a:t>
            </a:r>
            <a:r>
              <a:rPr lang="zh-CN" altLang="en-US" sz="1600" dirty="0" smtClean="0"/>
              <a:t>（因要考虑</a:t>
            </a:r>
            <a:r>
              <a:rPr lang="en-US" altLang="zh-CN" sz="1600" dirty="0" smtClean="0"/>
              <a:t>200</a:t>
            </a:r>
            <a:r>
              <a:rPr lang="zh-CN" altLang="en-US" sz="1600" dirty="0" smtClean="0"/>
              <a:t>元</a:t>
            </a:r>
            <a:r>
              <a:rPr lang="en-US" altLang="zh-CN" sz="1600" dirty="0" smtClean="0"/>
              <a:t>/</a:t>
            </a:r>
            <a:r>
              <a:rPr lang="zh-CN" altLang="en-US" sz="1600" dirty="0" smtClean="0"/>
              <a:t>吨的交割成本），大豆价格将逐渐反映国储明年抛储的价格，而非收储价格。</a:t>
            </a:r>
            <a:endParaRPr lang="en-US" altLang="zh-CN" sz="1600" dirty="0" smtClean="0"/>
          </a:p>
          <a:p>
            <a:pPr>
              <a:defRPr/>
            </a:pPr>
            <a:r>
              <a:rPr lang="zh-CN" altLang="en-US" sz="1600" dirty="0" smtClean="0"/>
              <a:t>操作建议：逢低做多为主，关注</a:t>
            </a:r>
            <a:r>
              <a:rPr lang="en-US" altLang="zh-CN" sz="1600" dirty="0" smtClean="0"/>
              <a:t>4700</a:t>
            </a:r>
            <a:r>
              <a:rPr lang="zh-CN" altLang="en-US" sz="1600" dirty="0" smtClean="0"/>
              <a:t>一线支撑。</a:t>
            </a:r>
            <a:endParaRPr lang="en-US" altLang="zh-CN" sz="1600" dirty="0" smtClean="0"/>
          </a:p>
          <a:p>
            <a:pPr>
              <a:buNone/>
              <a:defRPr/>
            </a:pPr>
            <a:r>
              <a:rPr lang="zh-CN" altLang="en-US" sz="2000" b="1" dirty="0" smtClean="0"/>
              <a:t>豆油：</a:t>
            </a:r>
            <a:endParaRPr lang="en-US" altLang="zh-CN" sz="2000" b="1" dirty="0" smtClean="0"/>
          </a:p>
          <a:p>
            <a:pPr>
              <a:defRPr/>
            </a:pPr>
            <a:r>
              <a:rPr lang="zh-CN" altLang="en-US" sz="1600" dirty="0" smtClean="0"/>
              <a:t>经济不会有较大的复苏，油脂需求依然低迷，豆油将成为豆类中最弱的品种。关注内外盘的进口利润。</a:t>
            </a:r>
            <a:endParaRPr lang="en-US" altLang="zh-CN" sz="1600" dirty="0" smtClean="0"/>
          </a:p>
          <a:p>
            <a:pPr>
              <a:defRPr/>
            </a:pPr>
            <a:r>
              <a:rPr lang="zh-CN" altLang="en-US" sz="1600" dirty="0" smtClean="0"/>
              <a:t>如美豆下跌，豆油将领跌因豆粕受其需求增幅较快影响，现货价格较为坚挺。</a:t>
            </a:r>
            <a:endParaRPr lang="en-US" altLang="zh-CN" sz="1600" dirty="0" smtClean="0"/>
          </a:p>
          <a:p>
            <a:pPr>
              <a:defRPr/>
            </a:pPr>
            <a:r>
              <a:rPr lang="zh-CN" altLang="en-US" sz="1600" dirty="0" smtClean="0"/>
              <a:t>操作建议：逢高做空为主，</a:t>
            </a:r>
            <a:r>
              <a:rPr lang="en-US" altLang="zh-CN" sz="1600" dirty="0" smtClean="0"/>
              <a:t>8800-9000</a:t>
            </a:r>
            <a:r>
              <a:rPr lang="zh-CN" altLang="en-US" sz="1600" dirty="0" smtClean="0"/>
              <a:t>建立中期空单。</a:t>
            </a:r>
            <a:endParaRPr lang="en-US" altLang="zh-CN" sz="1600" dirty="0" smtClean="0"/>
          </a:p>
          <a:p>
            <a:pPr>
              <a:buNone/>
              <a:defRPr/>
            </a:pPr>
            <a:r>
              <a:rPr lang="zh-CN" altLang="en-US" sz="2000" b="1" dirty="0" smtClean="0"/>
              <a:t>豆粕：</a:t>
            </a:r>
            <a:endParaRPr lang="en-US" altLang="zh-CN" sz="2000" b="1" dirty="0" smtClean="0"/>
          </a:p>
          <a:p>
            <a:pPr>
              <a:defRPr/>
            </a:pPr>
            <a:r>
              <a:rPr lang="zh-CN" altLang="en-US" sz="1600" dirty="0" smtClean="0"/>
              <a:t>一旦南美洲大豆减产，美豆上涨，则豆粕仍将引领涨势。</a:t>
            </a:r>
            <a:endParaRPr lang="en-US" altLang="zh-CN" sz="1600" dirty="0" smtClean="0"/>
          </a:p>
          <a:p>
            <a:pPr>
              <a:defRPr/>
            </a:pPr>
            <a:r>
              <a:rPr lang="zh-CN" altLang="en-US" sz="1600" dirty="0" smtClean="0"/>
              <a:t>操作建议：建议关注</a:t>
            </a:r>
            <a:r>
              <a:rPr lang="en-US" altLang="zh-CN" sz="1600" dirty="0" smtClean="0"/>
              <a:t>3300-3400</a:t>
            </a:r>
            <a:r>
              <a:rPr lang="zh-CN" altLang="en-US" sz="1600" dirty="0" smtClean="0"/>
              <a:t>区间的突破，</a:t>
            </a:r>
            <a:r>
              <a:rPr lang="en-US" altLang="zh-CN" sz="1600" dirty="0" smtClean="0"/>
              <a:t>3400</a:t>
            </a:r>
            <a:r>
              <a:rPr lang="zh-CN" altLang="en-US" sz="1600" dirty="0" smtClean="0"/>
              <a:t>以上逢高做空为主，破</a:t>
            </a:r>
            <a:r>
              <a:rPr lang="en-US" altLang="zh-CN" sz="1600" dirty="0" smtClean="0"/>
              <a:t>3440</a:t>
            </a:r>
            <a:r>
              <a:rPr lang="zh-CN" altLang="en-US" sz="1600" dirty="0" smtClean="0"/>
              <a:t>止损。</a:t>
            </a:r>
            <a:endParaRPr lang="en-US" altLang="zh-CN" sz="1600" dirty="0" smtClean="0"/>
          </a:p>
          <a:p>
            <a:pPr>
              <a:buNone/>
              <a:defRPr/>
            </a:pPr>
            <a:endParaRPr lang="en-US" altLang="zh-CN" sz="1800" dirty="0" smtClean="0"/>
          </a:p>
          <a:p>
            <a:pPr>
              <a:defRPr/>
            </a:pPr>
            <a:endParaRPr lang="en-US" altLang="zh-CN" sz="1800" dirty="0" smtClean="0"/>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1" name="标题 9"/>
          <p:cNvSpPr>
            <a:spLocks noGrp="1"/>
          </p:cNvSpPr>
          <p:nvPr>
            <p:ph type="title"/>
          </p:nvPr>
        </p:nvSpPr>
        <p:spPr>
          <a:xfrm>
            <a:off x="457200" y="428625"/>
            <a:ext cx="8229600" cy="798513"/>
          </a:xfrm>
        </p:spPr>
        <p:txBody>
          <a:bodyPr/>
          <a:lstStyle/>
          <a:p>
            <a:pPr algn="l"/>
            <a:r>
              <a:rPr lang="zh-CN" altLang="en-US" sz="2800" dirty="0" smtClean="0"/>
              <a:t>除了天气以外的其他因素</a:t>
            </a:r>
          </a:p>
        </p:txBody>
      </p:sp>
      <p:sp>
        <p:nvSpPr>
          <p:cNvPr id="12" name="内容占位符 2"/>
          <p:cNvSpPr>
            <a:spLocks noGrp="1"/>
          </p:cNvSpPr>
          <p:nvPr>
            <p:ph idx="1"/>
          </p:nvPr>
        </p:nvSpPr>
        <p:spPr>
          <a:xfrm>
            <a:off x="467544" y="1340768"/>
            <a:ext cx="8103815" cy="4824536"/>
          </a:xfrm>
        </p:spPr>
        <p:txBody>
          <a:bodyPr/>
          <a:lstStyle/>
          <a:p>
            <a:pPr>
              <a:buNone/>
              <a:defRPr/>
            </a:pPr>
            <a:endParaRPr lang="en-US" altLang="zh-CN" sz="1800" dirty="0" smtClean="0"/>
          </a:p>
          <a:p>
            <a:pPr>
              <a:defRPr/>
            </a:pPr>
            <a:endParaRPr lang="en-US" altLang="zh-CN" sz="1800" dirty="0" smtClean="0"/>
          </a:p>
        </p:txBody>
      </p:sp>
      <p:sp>
        <p:nvSpPr>
          <p:cNvPr id="4" name="内容占位符 2"/>
          <p:cNvSpPr txBox="1">
            <a:spLocks/>
          </p:cNvSpPr>
          <p:nvPr/>
        </p:nvSpPr>
        <p:spPr bwMode="auto">
          <a:xfrm>
            <a:off x="539552" y="1340768"/>
            <a:ext cx="8103815"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zh-CN" altLang="en-US" kern="0" dirty="0">
                <a:latin typeface="+mn-lt"/>
                <a:ea typeface="+mn-ea"/>
              </a:rPr>
              <a:t>宏</a:t>
            </a:r>
            <a:r>
              <a:rPr lang="zh-CN" altLang="en-US" kern="0" dirty="0" smtClean="0">
                <a:latin typeface="+mn-lt"/>
                <a:ea typeface="+mn-ea"/>
              </a:rPr>
              <a:t>观大环境：关注美国货币政策的变动、欧债危机解决的进程。</a:t>
            </a: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rPr>
              <a:t>汇率因素：人民升值缓冲国内价格涨幅，巴西雷亚尔或延续贬值趋势利空豆类。</a:t>
            </a:r>
            <a:endParaRPr lang="en-US" altLang="zh-CN"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zh-CN" altLang="en-US" kern="0" dirty="0" smtClean="0">
                <a:latin typeface="+mn-lt"/>
                <a:ea typeface="+mn-ea"/>
              </a:rPr>
              <a:t>货运变数：巴西和阿根廷物流能力有限，大量大豆上市或造成运力不畅，但只能是短期提振价格，而非中期改变价格趋势。</a:t>
            </a:r>
            <a:endParaRPr lang="en-US" altLang="zh-CN"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zh-CN" altLang="en-US" kern="0" dirty="0" smtClean="0">
                <a:latin typeface="+mn-lt"/>
                <a:ea typeface="+mn-ea"/>
              </a:rPr>
              <a:t>厄</a:t>
            </a:r>
            <a:r>
              <a:rPr lang="zh-CN" altLang="en-US" kern="0" dirty="0">
                <a:latin typeface="+mn-lt"/>
                <a:ea typeface="+mn-ea"/>
              </a:rPr>
              <a:t>尔尼诺现</a:t>
            </a:r>
            <a:r>
              <a:rPr lang="zh-CN" altLang="en-US" kern="0" dirty="0" smtClean="0">
                <a:latin typeface="+mn-lt"/>
                <a:ea typeface="+mn-ea"/>
              </a:rPr>
              <a:t>象：通常有利于南美洲大豆生长，但是不利于棕榈树生长，是否会导致油粕比发生变化。</a:t>
            </a: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98306" name="Picture 2"/>
          <p:cNvPicPr>
            <a:picLocks noChangeAspect="1" noChangeArrowheads="1"/>
          </p:cNvPicPr>
          <p:nvPr/>
        </p:nvPicPr>
        <p:blipFill>
          <a:blip r:embed="rId2"/>
          <a:srcRect/>
          <a:stretch>
            <a:fillRect/>
          </a:stretch>
        </p:blipFill>
        <p:spPr bwMode="auto">
          <a:xfrm>
            <a:off x="2123728" y="3356992"/>
            <a:ext cx="5112568" cy="3404633"/>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3007</TotalTime>
  <Words>1526</Words>
  <Application>Microsoft Office PowerPoint</Application>
  <PresentationFormat>全屏显示(4:3)</PresentationFormat>
  <Paragraphs>117</Paragraphs>
  <Slides>10</Slides>
  <Notes>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默认设计模板</vt:lpstr>
      <vt:lpstr>南美洲增产预期压制， 美豆较大概率进入中期熊市</vt:lpstr>
      <vt:lpstr>如南美洲增产预期实现，全球大豆供给将相对宽松</vt:lpstr>
      <vt:lpstr>南美洲增产目前来看是大概率事件</vt:lpstr>
      <vt:lpstr>决定价格的是产量，并非需求</vt:lpstr>
      <vt:lpstr>油脂供应增速超需求，本年度需求只能炒作反弹</vt:lpstr>
      <vt:lpstr>价格如何反应基本面？</vt:lpstr>
      <vt:lpstr>美豆的季节性因素</vt:lpstr>
      <vt:lpstr>品种选择</vt:lpstr>
      <vt:lpstr>除了天气以外的其他因素</vt:lpstr>
      <vt:lpstr>谢谢大家！</vt:lpstr>
    </vt:vector>
  </TitlesOfParts>
  <Company>dxqh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lgw</dc:creator>
  <cp:lastModifiedBy>吴华松</cp:lastModifiedBy>
  <cp:revision>342</cp:revision>
  <dcterms:created xsi:type="dcterms:W3CDTF">2010-04-13T02:24:17Z</dcterms:created>
  <dcterms:modified xsi:type="dcterms:W3CDTF">2012-12-12T00:54:15Z</dcterms:modified>
</cp:coreProperties>
</file>