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pn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7" r:id="rId2"/>
    <p:sldId id="345" r:id="rId3"/>
    <p:sldId id="424" r:id="rId4"/>
    <p:sldId id="425" r:id="rId5"/>
    <p:sldId id="426" r:id="rId6"/>
    <p:sldId id="437" r:id="rId7"/>
    <p:sldId id="439" r:id="rId8"/>
    <p:sldId id="427" r:id="rId9"/>
    <p:sldId id="428" r:id="rId10"/>
    <p:sldId id="430" r:id="rId11"/>
    <p:sldId id="431" r:id="rId12"/>
    <p:sldId id="436" r:id="rId13"/>
    <p:sldId id="432" r:id="rId14"/>
    <p:sldId id="440" r:id="rId15"/>
    <p:sldId id="441" r:id="rId16"/>
    <p:sldId id="442" r:id="rId17"/>
    <p:sldId id="443" r:id="rId18"/>
    <p:sldId id="257" r:id="rId19"/>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838"/>
    <a:srgbClr val="EAEFF7"/>
    <a:srgbClr val="D2DEEF"/>
    <a:srgbClr val="FF0066"/>
    <a:srgbClr val="0070C0"/>
    <a:srgbClr val="FF9900"/>
    <a:srgbClr val="996633"/>
    <a:srgbClr val="FF5050"/>
    <a:srgbClr val="6633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58" autoAdjust="0"/>
    <p:restoredTop sz="90129" autoAdjust="0"/>
  </p:normalViewPr>
  <p:slideViewPr>
    <p:cSldViewPr snapToGrid="0">
      <p:cViewPr varScale="1">
        <p:scale>
          <a:sx n="67" d="100"/>
          <a:sy n="67" d="100"/>
        </p:scale>
        <p:origin x="600" y="48"/>
      </p:cViewPr>
      <p:guideLst>
        <p:guide orient="horz" pos="2160"/>
        <p:guide pos="383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2B232-2E66-4273-B2B6-B123E62A71F9}" type="doc">
      <dgm:prSet loTypeId="urn:microsoft.com/office/officeart/2005/8/layout/chevron1" loCatId="process" qsTypeId="urn:microsoft.com/office/officeart/2005/8/quickstyle/simple1" qsCatId="simple" csTypeId="urn:microsoft.com/office/officeart/2005/8/colors/accent1_2" csCatId="accent1" phldr="1"/>
      <dgm:spPr/>
    </dgm:pt>
    <dgm:pt modelId="{86FA0B4A-4C5D-49D8-858D-1C13B838BDAB}">
      <dgm:prSet phldrT="[文本]"/>
      <dgm:spPr>
        <a:solidFill>
          <a:srgbClr val="0070C0"/>
        </a:solidFill>
      </dgm:spPr>
      <dgm:t>
        <a:bodyPr/>
        <a:lstStyle/>
        <a:p>
          <a:r>
            <a:rPr lang="zh-CN" altLang="en-US" b="1" dirty="0" smtClean="0">
              <a:solidFill>
                <a:schemeClr val="accent4"/>
              </a:solidFill>
            </a:rPr>
            <a:t>境外经纪机构与境内期货公司签订委托协议</a:t>
          </a:r>
          <a:endParaRPr lang="zh-CN" altLang="en-US" b="1" dirty="0">
            <a:solidFill>
              <a:schemeClr val="accent4"/>
            </a:solidFill>
          </a:endParaRPr>
        </a:p>
      </dgm:t>
    </dgm:pt>
    <dgm:pt modelId="{7CD46F70-4252-456F-A0F9-1F9F45A3AD7C}" type="parTrans" cxnId="{91C5F4D4-F0EC-4B96-B6A6-09BC450C41AB}">
      <dgm:prSet/>
      <dgm:spPr/>
      <dgm:t>
        <a:bodyPr/>
        <a:lstStyle/>
        <a:p>
          <a:endParaRPr lang="zh-CN" altLang="en-US" b="1">
            <a:solidFill>
              <a:schemeClr val="accent4"/>
            </a:solidFill>
          </a:endParaRPr>
        </a:p>
      </dgm:t>
    </dgm:pt>
    <dgm:pt modelId="{AF6AF0F9-0340-465B-AF99-E5DCAB9DCEA7}" type="sibTrans" cxnId="{91C5F4D4-F0EC-4B96-B6A6-09BC450C41AB}">
      <dgm:prSet/>
      <dgm:spPr/>
      <dgm:t>
        <a:bodyPr/>
        <a:lstStyle/>
        <a:p>
          <a:endParaRPr lang="zh-CN" altLang="en-US" b="1">
            <a:solidFill>
              <a:schemeClr val="accent4"/>
            </a:solidFill>
          </a:endParaRPr>
        </a:p>
      </dgm:t>
    </dgm:pt>
    <dgm:pt modelId="{36D1E153-86BA-4E65-A206-71827C0057F0}">
      <dgm:prSet phldrT="[文本]"/>
      <dgm:spPr>
        <a:solidFill>
          <a:srgbClr val="0070C0"/>
        </a:solidFill>
      </dgm:spPr>
      <dgm:t>
        <a:bodyPr/>
        <a:lstStyle/>
        <a:p>
          <a:r>
            <a:rPr lang="zh-CN" altLang="en-US" b="1" dirty="0" smtClean="0">
              <a:solidFill>
                <a:schemeClr val="accent4"/>
              </a:solidFill>
            </a:rPr>
            <a:t>境内期货公司到交易所办理备案</a:t>
          </a:r>
          <a:endParaRPr lang="zh-CN" altLang="en-US" b="1" dirty="0">
            <a:solidFill>
              <a:schemeClr val="accent4"/>
            </a:solidFill>
          </a:endParaRPr>
        </a:p>
      </dgm:t>
    </dgm:pt>
    <dgm:pt modelId="{0F1B3570-8D19-44A3-B8DA-0CB3137D5556}" type="parTrans" cxnId="{36D7C0E1-4E46-47B4-B8C5-FBBE9B19430D}">
      <dgm:prSet/>
      <dgm:spPr/>
      <dgm:t>
        <a:bodyPr/>
        <a:lstStyle/>
        <a:p>
          <a:endParaRPr lang="zh-CN" altLang="en-US" b="1">
            <a:solidFill>
              <a:schemeClr val="accent4"/>
            </a:solidFill>
          </a:endParaRPr>
        </a:p>
      </dgm:t>
    </dgm:pt>
    <dgm:pt modelId="{C8F527E7-AC05-438F-BBF6-57A47AA82107}" type="sibTrans" cxnId="{36D7C0E1-4E46-47B4-B8C5-FBBE9B19430D}">
      <dgm:prSet/>
      <dgm:spPr/>
      <dgm:t>
        <a:bodyPr/>
        <a:lstStyle/>
        <a:p>
          <a:endParaRPr lang="zh-CN" altLang="en-US" b="1">
            <a:solidFill>
              <a:schemeClr val="accent4"/>
            </a:solidFill>
          </a:endParaRPr>
        </a:p>
      </dgm:t>
    </dgm:pt>
    <dgm:pt modelId="{33C372A7-7FB9-4E1D-9999-3666116D019E}">
      <dgm:prSet phldrT="[文本]"/>
      <dgm:spPr>
        <a:solidFill>
          <a:srgbClr val="0070C0"/>
        </a:solidFill>
      </dgm:spPr>
      <dgm:t>
        <a:bodyPr/>
        <a:lstStyle/>
        <a:p>
          <a:r>
            <a:rPr lang="zh-CN" altLang="en-US" b="1" dirty="0" smtClean="0">
              <a:solidFill>
                <a:schemeClr val="accent4"/>
              </a:solidFill>
            </a:rPr>
            <a:t>境内期货公司到监控中心办理登记</a:t>
          </a:r>
          <a:endParaRPr lang="zh-CN" altLang="en-US" b="1" dirty="0">
            <a:solidFill>
              <a:schemeClr val="accent4"/>
            </a:solidFill>
          </a:endParaRPr>
        </a:p>
      </dgm:t>
    </dgm:pt>
    <dgm:pt modelId="{515AB849-6E68-410A-86CC-24DC3E3C13C7}" type="parTrans" cxnId="{F2B1DBEE-10D2-4F23-BFA7-BF2528D66D1C}">
      <dgm:prSet/>
      <dgm:spPr/>
      <dgm:t>
        <a:bodyPr/>
        <a:lstStyle/>
        <a:p>
          <a:endParaRPr lang="zh-CN" altLang="en-US" b="1">
            <a:solidFill>
              <a:schemeClr val="accent4"/>
            </a:solidFill>
          </a:endParaRPr>
        </a:p>
      </dgm:t>
    </dgm:pt>
    <dgm:pt modelId="{498E9EB5-A8E9-4426-A18C-D65F91A6335D}" type="sibTrans" cxnId="{F2B1DBEE-10D2-4F23-BFA7-BF2528D66D1C}">
      <dgm:prSet/>
      <dgm:spPr/>
      <dgm:t>
        <a:bodyPr/>
        <a:lstStyle/>
        <a:p>
          <a:endParaRPr lang="zh-CN" altLang="en-US" b="1">
            <a:solidFill>
              <a:schemeClr val="accent4"/>
            </a:solidFill>
          </a:endParaRPr>
        </a:p>
      </dgm:t>
    </dgm:pt>
    <dgm:pt modelId="{7B362CA1-01A7-4B38-B84F-B45F6A7D7D25}" type="pres">
      <dgm:prSet presAssocID="{EF32B232-2E66-4273-B2B6-B123E62A71F9}" presName="Name0" presStyleCnt="0">
        <dgm:presLayoutVars>
          <dgm:dir/>
          <dgm:animLvl val="lvl"/>
          <dgm:resizeHandles val="exact"/>
        </dgm:presLayoutVars>
      </dgm:prSet>
      <dgm:spPr/>
    </dgm:pt>
    <dgm:pt modelId="{17CCF7C6-E756-49CC-BCCE-C10489B4CD86}" type="pres">
      <dgm:prSet presAssocID="{86FA0B4A-4C5D-49D8-858D-1C13B838BDAB}" presName="parTxOnly" presStyleLbl="node1" presStyleIdx="0" presStyleCnt="3">
        <dgm:presLayoutVars>
          <dgm:chMax val="0"/>
          <dgm:chPref val="0"/>
          <dgm:bulletEnabled val="1"/>
        </dgm:presLayoutVars>
      </dgm:prSet>
      <dgm:spPr/>
      <dgm:t>
        <a:bodyPr/>
        <a:lstStyle/>
        <a:p>
          <a:endParaRPr lang="zh-CN" altLang="en-US"/>
        </a:p>
      </dgm:t>
    </dgm:pt>
    <dgm:pt modelId="{517A2BD3-738E-4AAC-B119-BA809EA6AFBB}" type="pres">
      <dgm:prSet presAssocID="{AF6AF0F9-0340-465B-AF99-E5DCAB9DCEA7}" presName="parTxOnlySpace" presStyleCnt="0"/>
      <dgm:spPr/>
    </dgm:pt>
    <dgm:pt modelId="{8FE07BC2-B523-4962-9246-2647B90BFD30}" type="pres">
      <dgm:prSet presAssocID="{36D1E153-86BA-4E65-A206-71827C0057F0}" presName="parTxOnly" presStyleLbl="node1" presStyleIdx="1" presStyleCnt="3">
        <dgm:presLayoutVars>
          <dgm:chMax val="0"/>
          <dgm:chPref val="0"/>
          <dgm:bulletEnabled val="1"/>
        </dgm:presLayoutVars>
      </dgm:prSet>
      <dgm:spPr/>
      <dgm:t>
        <a:bodyPr/>
        <a:lstStyle/>
        <a:p>
          <a:endParaRPr lang="zh-CN" altLang="en-US"/>
        </a:p>
      </dgm:t>
    </dgm:pt>
    <dgm:pt modelId="{D8C45FA3-FBA9-4A05-8826-3E65A79BA2A4}" type="pres">
      <dgm:prSet presAssocID="{C8F527E7-AC05-438F-BBF6-57A47AA82107}" presName="parTxOnlySpace" presStyleCnt="0"/>
      <dgm:spPr/>
    </dgm:pt>
    <dgm:pt modelId="{D4FD0057-A18B-4DFA-987C-4F3B99221439}" type="pres">
      <dgm:prSet presAssocID="{33C372A7-7FB9-4E1D-9999-3666116D019E}" presName="parTxOnly" presStyleLbl="node1" presStyleIdx="2" presStyleCnt="3">
        <dgm:presLayoutVars>
          <dgm:chMax val="0"/>
          <dgm:chPref val="0"/>
          <dgm:bulletEnabled val="1"/>
        </dgm:presLayoutVars>
      </dgm:prSet>
      <dgm:spPr/>
      <dgm:t>
        <a:bodyPr/>
        <a:lstStyle/>
        <a:p>
          <a:endParaRPr lang="zh-CN" altLang="en-US"/>
        </a:p>
      </dgm:t>
    </dgm:pt>
  </dgm:ptLst>
  <dgm:cxnLst>
    <dgm:cxn modelId="{36D7C0E1-4E46-47B4-B8C5-FBBE9B19430D}" srcId="{EF32B232-2E66-4273-B2B6-B123E62A71F9}" destId="{36D1E153-86BA-4E65-A206-71827C0057F0}" srcOrd="1" destOrd="0" parTransId="{0F1B3570-8D19-44A3-B8DA-0CB3137D5556}" sibTransId="{C8F527E7-AC05-438F-BBF6-57A47AA82107}"/>
    <dgm:cxn modelId="{906346BE-8FB6-4F1D-80FE-C57AB41D36E0}" type="presOf" srcId="{EF32B232-2E66-4273-B2B6-B123E62A71F9}" destId="{7B362CA1-01A7-4B38-B84F-B45F6A7D7D25}" srcOrd="0" destOrd="0" presId="urn:microsoft.com/office/officeart/2005/8/layout/chevron1"/>
    <dgm:cxn modelId="{F2B1DBEE-10D2-4F23-BFA7-BF2528D66D1C}" srcId="{EF32B232-2E66-4273-B2B6-B123E62A71F9}" destId="{33C372A7-7FB9-4E1D-9999-3666116D019E}" srcOrd="2" destOrd="0" parTransId="{515AB849-6E68-410A-86CC-24DC3E3C13C7}" sibTransId="{498E9EB5-A8E9-4426-A18C-D65F91A6335D}"/>
    <dgm:cxn modelId="{E5A8566C-3199-47B3-8372-D3A54123666D}" type="presOf" srcId="{36D1E153-86BA-4E65-A206-71827C0057F0}" destId="{8FE07BC2-B523-4962-9246-2647B90BFD30}" srcOrd="0" destOrd="0" presId="urn:microsoft.com/office/officeart/2005/8/layout/chevron1"/>
    <dgm:cxn modelId="{DA339B71-4EAB-4DBF-B259-D72945466DBA}" type="presOf" srcId="{86FA0B4A-4C5D-49D8-858D-1C13B838BDAB}" destId="{17CCF7C6-E756-49CC-BCCE-C10489B4CD86}" srcOrd="0" destOrd="0" presId="urn:microsoft.com/office/officeart/2005/8/layout/chevron1"/>
    <dgm:cxn modelId="{91C5F4D4-F0EC-4B96-B6A6-09BC450C41AB}" srcId="{EF32B232-2E66-4273-B2B6-B123E62A71F9}" destId="{86FA0B4A-4C5D-49D8-858D-1C13B838BDAB}" srcOrd="0" destOrd="0" parTransId="{7CD46F70-4252-456F-A0F9-1F9F45A3AD7C}" sibTransId="{AF6AF0F9-0340-465B-AF99-E5DCAB9DCEA7}"/>
    <dgm:cxn modelId="{8162841C-A305-4678-A6CC-9BE88BD9C387}" type="presOf" srcId="{33C372A7-7FB9-4E1D-9999-3666116D019E}" destId="{D4FD0057-A18B-4DFA-987C-4F3B99221439}" srcOrd="0" destOrd="0" presId="urn:microsoft.com/office/officeart/2005/8/layout/chevron1"/>
    <dgm:cxn modelId="{480C3114-49B7-43CC-9D90-29F0CD16845D}" type="presParOf" srcId="{7B362CA1-01A7-4B38-B84F-B45F6A7D7D25}" destId="{17CCF7C6-E756-49CC-BCCE-C10489B4CD86}" srcOrd="0" destOrd="0" presId="urn:microsoft.com/office/officeart/2005/8/layout/chevron1"/>
    <dgm:cxn modelId="{F264A082-EAE2-448C-8FED-E4C16108730D}" type="presParOf" srcId="{7B362CA1-01A7-4B38-B84F-B45F6A7D7D25}" destId="{517A2BD3-738E-4AAC-B119-BA809EA6AFBB}" srcOrd="1" destOrd="0" presId="urn:microsoft.com/office/officeart/2005/8/layout/chevron1"/>
    <dgm:cxn modelId="{039A52BC-4B03-4B4A-A1AD-4251AC632739}" type="presParOf" srcId="{7B362CA1-01A7-4B38-B84F-B45F6A7D7D25}" destId="{8FE07BC2-B523-4962-9246-2647B90BFD30}" srcOrd="2" destOrd="0" presId="urn:microsoft.com/office/officeart/2005/8/layout/chevron1"/>
    <dgm:cxn modelId="{FA485E62-8E8B-4661-ADF0-B4DDA1E091FE}" type="presParOf" srcId="{7B362CA1-01A7-4B38-B84F-B45F6A7D7D25}" destId="{D8C45FA3-FBA9-4A05-8826-3E65A79BA2A4}" srcOrd="3" destOrd="0" presId="urn:microsoft.com/office/officeart/2005/8/layout/chevron1"/>
    <dgm:cxn modelId="{ACE38071-16FF-4B23-8EE2-50F1B24E241C}" type="presParOf" srcId="{7B362CA1-01A7-4B38-B84F-B45F6A7D7D25}" destId="{D4FD0057-A18B-4DFA-987C-4F3B9922143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2B232-2E66-4273-B2B6-B123E62A71F9}" type="doc">
      <dgm:prSet loTypeId="urn:microsoft.com/office/officeart/2005/8/layout/chevron1" loCatId="process" qsTypeId="urn:microsoft.com/office/officeart/2005/8/quickstyle/simple1" qsCatId="simple" csTypeId="urn:microsoft.com/office/officeart/2005/8/colors/accent1_2" csCatId="accent1" phldr="1"/>
      <dgm:spPr/>
    </dgm:pt>
    <dgm:pt modelId="{86FA0B4A-4C5D-49D8-858D-1C13B838BDAB}">
      <dgm:prSet phldrT="[文本]"/>
      <dgm:spPr>
        <a:solidFill>
          <a:srgbClr val="0070C0"/>
        </a:solidFill>
      </dgm:spPr>
      <dgm:t>
        <a:bodyPr/>
        <a:lstStyle/>
        <a:p>
          <a:r>
            <a:rPr lang="zh-CN" altLang="en-US" b="1" dirty="0" smtClean="0">
              <a:solidFill>
                <a:schemeClr val="accent4"/>
              </a:solidFill>
            </a:rPr>
            <a:t>期货公司和境外经纪机构签订委托协议</a:t>
          </a:r>
          <a:endParaRPr lang="zh-CN" altLang="en-US" b="1" dirty="0">
            <a:solidFill>
              <a:schemeClr val="accent4"/>
            </a:solidFill>
          </a:endParaRPr>
        </a:p>
      </dgm:t>
    </dgm:pt>
    <dgm:pt modelId="{7CD46F70-4252-456F-A0F9-1F9F45A3AD7C}" type="parTrans" cxnId="{91C5F4D4-F0EC-4B96-B6A6-09BC450C41AB}">
      <dgm:prSet/>
      <dgm:spPr/>
      <dgm:t>
        <a:bodyPr/>
        <a:lstStyle/>
        <a:p>
          <a:endParaRPr lang="zh-CN" altLang="en-US" b="1">
            <a:solidFill>
              <a:schemeClr val="accent4"/>
            </a:solidFill>
          </a:endParaRPr>
        </a:p>
      </dgm:t>
    </dgm:pt>
    <dgm:pt modelId="{AF6AF0F9-0340-465B-AF99-E5DCAB9DCEA7}" type="sibTrans" cxnId="{91C5F4D4-F0EC-4B96-B6A6-09BC450C41AB}">
      <dgm:prSet/>
      <dgm:spPr/>
      <dgm:t>
        <a:bodyPr/>
        <a:lstStyle/>
        <a:p>
          <a:endParaRPr lang="zh-CN" altLang="en-US" b="1">
            <a:solidFill>
              <a:schemeClr val="accent4"/>
            </a:solidFill>
          </a:endParaRPr>
        </a:p>
      </dgm:t>
    </dgm:pt>
    <dgm:pt modelId="{36D1E153-86BA-4E65-A206-71827C0057F0}">
      <dgm:prSet phldrT="[文本]"/>
      <dgm:spPr>
        <a:solidFill>
          <a:srgbClr val="0070C0"/>
        </a:solidFill>
      </dgm:spPr>
      <dgm:t>
        <a:bodyPr/>
        <a:lstStyle/>
        <a:p>
          <a:r>
            <a:rPr lang="zh-CN" altLang="en-US" b="1" dirty="0" smtClean="0">
              <a:solidFill>
                <a:schemeClr val="accent4"/>
              </a:solidFill>
            </a:rPr>
            <a:t>期货公司向交易所提交</a:t>
          </a:r>
          <a:r>
            <a:rPr lang="zh-CN" altLang="en-US" b="1" dirty="0" smtClean="0">
              <a:solidFill>
                <a:srgbClr val="FFC000"/>
              </a:solidFill>
            </a:rPr>
            <a:t>书面材料</a:t>
          </a:r>
          <a:endParaRPr lang="zh-CN" altLang="en-US" b="1" dirty="0">
            <a:solidFill>
              <a:srgbClr val="FFC000"/>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F1B3570-8D19-44A3-B8DA-0CB3137D5556}" type="parTrans" cxnId="{36D7C0E1-4E46-47B4-B8C5-FBBE9B19430D}">
      <dgm:prSet/>
      <dgm:spPr/>
      <dgm:t>
        <a:bodyPr/>
        <a:lstStyle/>
        <a:p>
          <a:endParaRPr lang="zh-CN" altLang="en-US" b="1">
            <a:solidFill>
              <a:schemeClr val="accent4"/>
            </a:solidFill>
          </a:endParaRPr>
        </a:p>
      </dgm:t>
    </dgm:pt>
    <dgm:pt modelId="{C8F527E7-AC05-438F-BBF6-57A47AA82107}" type="sibTrans" cxnId="{36D7C0E1-4E46-47B4-B8C5-FBBE9B19430D}">
      <dgm:prSet/>
      <dgm:spPr/>
      <dgm:t>
        <a:bodyPr/>
        <a:lstStyle/>
        <a:p>
          <a:endParaRPr lang="zh-CN" altLang="en-US" b="1">
            <a:solidFill>
              <a:schemeClr val="accent4"/>
            </a:solidFill>
          </a:endParaRPr>
        </a:p>
      </dgm:t>
    </dgm:pt>
    <dgm:pt modelId="{33C372A7-7FB9-4E1D-9999-3666116D019E}">
      <dgm:prSet phldrT="[文本]"/>
      <dgm:spPr>
        <a:solidFill>
          <a:srgbClr val="0070C0"/>
        </a:solidFill>
      </dgm:spPr>
      <dgm:t>
        <a:bodyPr/>
        <a:lstStyle/>
        <a:p>
          <a:r>
            <a:rPr lang="zh-CN" altLang="en-US" b="1" dirty="0" smtClean="0">
              <a:solidFill>
                <a:schemeClr val="accent4"/>
              </a:solidFill>
            </a:rPr>
            <a:t>交易所审核通过后向期货公司发送备案确认函</a:t>
          </a:r>
          <a:endParaRPr lang="zh-CN" altLang="en-US" b="1" dirty="0">
            <a:solidFill>
              <a:schemeClr val="accent4"/>
            </a:solidFill>
          </a:endParaRPr>
        </a:p>
      </dgm:t>
    </dgm:pt>
    <dgm:pt modelId="{515AB849-6E68-410A-86CC-24DC3E3C13C7}" type="parTrans" cxnId="{F2B1DBEE-10D2-4F23-BFA7-BF2528D66D1C}">
      <dgm:prSet/>
      <dgm:spPr/>
      <dgm:t>
        <a:bodyPr/>
        <a:lstStyle/>
        <a:p>
          <a:endParaRPr lang="zh-CN" altLang="en-US" b="1">
            <a:solidFill>
              <a:schemeClr val="accent4"/>
            </a:solidFill>
          </a:endParaRPr>
        </a:p>
      </dgm:t>
    </dgm:pt>
    <dgm:pt modelId="{498E9EB5-A8E9-4426-A18C-D65F91A6335D}" type="sibTrans" cxnId="{F2B1DBEE-10D2-4F23-BFA7-BF2528D66D1C}">
      <dgm:prSet/>
      <dgm:spPr/>
      <dgm:t>
        <a:bodyPr/>
        <a:lstStyle/>
        <a:p>
          <a:endParaRPr lang="zh-CN" altLang="en-US" b="1">
            <a:solidFill>
              <a:schemeClr val="accent4"/>
            </a:solidFill>
          </a:endParaRPr>
        </a:p>
      </dgm:t>
    </dgm:pt>
    <dgm:pt modelId="{678CD2F0-CECF-48BF-8335-87B261320963}">
      <dgm:prSet phldrT="[文本]"/>
      <dgm:spPr>
        <a:solidFill>
          <a:srgbClr val="0070C0"/>
        </a:solidFill>
      </dgm:spPr>
      <dgm:t>
        <a:bodyPr/>
        <a:lstStyle/>
        <a:p>
          <a:r>
            <a:rPr lang="zh-CN" altLang="en-US" b="1" dirty="0" smtClean="0">
              <a:solidFill>
                <a:schemeClr val="accent4"/>
              </a:solidFill>
            </a:rPr>
            <a:t>期货公司在会服系统填写备案信息</a:t>
          </a:r>
          <a:endParaRPr lang="zh-CN" altLang="en-US" b="1" dirty="0">
            <a:solidFill>
              <a:schemeClr val="accent4"/>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EF49BE9-38EC-4C96-9B23-7128C5AE6E97}" type="parTrans" cxnId="{128D80CD-29E0-4630-8A94-858CAA7BC9B5}">
      <dgm:prSet/>
      <dgm:spPr/>
      <dgm:t>
        <a:bodyPr/>
        <a:lstStyle/>
        <a:p>
          <a:endParaRPr lang="zh-CN" altLang="en-US" b="1">
            <a:solidFill>
              <a:schemeClr val="accent4"/>
            </a:solidFill>
          </a:endParaRPr>
        </a:p>
      </dgm:t>
    </dgm:pt>
    <dgm:pt modelId="{BA468C18-F9D4-4A66-AE0D-F322FA72527B}" type="sibTrans" cxnId="{128D80CD-29E0-4630-8A94-858CAA7BC9B5}">
      <dgm:prSet/>
      <dgm:spPr/>
      <dgm:t>
        <a:bodyPr/>
        <a:lstStyle/>
        <a:p>
          <a:endParaRPr lang="zh-CN" altLang="en-US" b="1">
            <a:solidFill>
              <a:schemeClr val="accent4"/>
            </a:solidFill>
          </a:endParaRPr>
        </a:p>
      </dgm:t>
    </dgm:pt>
    <dgm:pt modelId="{7B362CA1-01A7-4B38-B84F-B45F6A7D7D25}" type="pres">
      <dgm:prSet presAssocID="{EF32B232-2E66-4273-B2B6-B123E62A71F9}" presName="Name0" presStyleCnt="0">
        <dgm:presLayoutVars>
          <dgm:dir/>
          <dgm:animLvl val="lvl"/>
          <dgm:resizeHandles val="exact"/>
        </dgm:presLayoutVars>
      </dgm:prSet>
      <dgm:spPr/>
    </dgm:pt>
    <dgm:pt modelId="{17CCF7C6-E756-49CC-BCCE-C10489B4CD86}" type="pres">
      <dgm:prSet presAssocID="{86FA0B4A-4C5D-49D8-858D-1C13B838BDAB}" presName="parTxOnly" presStyleLbl="node1" presStyleIdx="0" presStyleCnt="4">
        <dgm:presLayoutVars>
          <dgm:chMax val="0"/>
          <dgm:chPref val="0"/>
          <dgm:bulletEnabled val="1"/>
        </dgm:presLayoutVars>
      </dgm:prSet>
      <dgm:spPr/>
      <dgm:t>
        <a:bodyPr/>
        <a:lstStyle/>
        <a:p>
          <a:endParaRPr lang="zh-CN" altLang="en-US"/>
        </a:p>
      </dgm:t>
    </dgm:pt>
    <dgm:pt modelId="{517A2BD3-738E-4AAC-B119-BA809EA6AFBB}" type="pres">
      <dgm:prSet presAssocID="{AF6AF0F9-0340-465B-AF99-E5DCAB9DCEA7}" presName="parTxOnlySpace" presStyleCnt="0"/>
      <dgm:spPr/>
    </dgm:pt>
    <dgm:pt modelId="{8FE07BC2-B523-4962-9246-2647B90BFD30}" type="pres">
      <dgm:prSet presAssocID="{36D1E153-86BA-4E65-A206-71827C0057F0}" presName="parTxOnly" presStyleLbl="node1" presStyleIdx="1" presStyleCnt="4" custLinFactNeighborX="16815" custLinFactNeighborY="986">
        <dgm:presLayoutVars>
          <dgm:chMax val="0"/>
          <dgm:chPref val="0"/>
          <dgm:bulletEnabled val="1"/>
        </dgm:presLayoutVars>
      </dgm:prSet>
      <dgm:spPr/>
      <dgm:t>
        <a:bodyPr/>
        <a:lstStyle/>
        <a:p>
          <a:endParaRPr lang="zh-CN" altLang="en-US"/>
        </a:p>
      </dgm:t>
    </dgm:pt>
    <dgm:pt modelId="{D8C45FA3-FBA9-4A05-8826-3E65A79BA2A4}" type="pres">
      <dgm:prSet presAssocID="{C8F527E7-AC05-438F-BBF6-57A47AA82107}" presName="parTxOnlySpace" presStyleCnt="0"/>
      <dgm:spPr/>
    </dgm:pt>
    <dgm:pt modelId="{D4FD0057-A18B-4DFA-987C-4F3B99221439}" type="pres">
      <dgm:prSet presAssocID="{33C372A7-7FB9-4E1D-9999-3666116D019E}" presName="parTxOnly" presStyleLbl="node1" presStyleIdx="2" presStyleCnt="4" custLinFactX="75728" custLinFactNeighborX="100000" custLinFactNeighborY="-3113">
        <dgm:presLayoutVars>
          <dgm:chMax val="0"/>
          <dgm:chPref val="0"/>
          <dgm:bulletEnabled val="1"/>
        </dgm:presLayoutVars>
      </dgm:prSet>
      <dgm:spPr/>
      <dgm:t>
        <a:bodyPr/>
        <a:lstStyle/>
        <a:p>
          <a:endParaRPr lang="zh-CN" altLang="en-US"/>
        </a:p>
      </dgm:t>
    </dgm:pt>
    <dgm:pt modelId="{7A745BED-08E7-4934-9632-EDC26823CE2C}" type="pres">
      <dgm:prSet presAssocID="{498E9EB5-A8E9-4426-A18C-D65F91A6335D}" presName="parTxOnlySpace" presStyleCnt="0"/>
      <dgm:spPr/>
    </dgm:pt>
    <dgm:pt modelId="{BB06D420-DB7F-4537-8A86-68A06D4B1FAD}" type="pres">
      <dgm:prSet presAssocID="{678CD2F0-CECF-48BF-8335-87B261320963}" presName="parTxOnly" presStyleLbl="node1" presStyleIdx="3" presStyleCnt="4" custLinFactX="-81907" custLinFactNeighborX="-100000" custLinFactNeighborY="-943">
        <dgm:presLayoutVars>
          <dgm:chMax val="0"/>
          <dgm:chPref val="0"/>
          <dgm:bulletEnabled val="1"/>
        </dgm:presLayoutVars>
      </dgm:prSet>
      <dgm:spPr/>
      <dgm:t>
        <a:bodyPr/>
        <a:lstStyle/>
        <a:p>
          <a:endParaRPr lang="zh-CN" altLang="en-US"/>
        </a:p>
      </dgm:t>
    </dgm:pt>
  </dgm:ptLst>
  <dgm:cxnLst>
    <dgm:cxn modelId="{6239D9FD-BB3D-4E12-A545-DF9BAF11C6EF}" type="presOf" srcId="{EF32B232-2E66-4273-B2B6-B123E62A71F9}" destId="{7B362CA1-01A7-4B38-B84F-B45F6A7D7D25}" srcOrd="0" destOrd="0" presId="urn:microsoft.com/office/officeart/2005/8/layout/chevron1"/>
    <dgm:cxn modelId="{91C5F4D4-F0EC-4B96-B6A6-09BC450C41AB}" srcId="{EF32B232-2E66-4273-B2B6-B123E62A71F9}" destId="{86FA0B4A-4C5D-49D8-858D-1C13B838BDAB}" srcOrd="0" destOrd="0" parTransId="{7CD46F70-4252-456F-A0F9-1F9F45A3AD7C}" sibTransId="{AF6AF0F9-0340-465B-AF99-E5DCAB9DCEA7}"/>
    <dgm:cxn modelId="{85D9723B-C22C-4C44-820D-DC39B6FE3544}" type="presOf" srcId="{678CD2F0-CECF-48BF-8335-87B261320963}" destId="{BB06D420-DB7F-4537-8A86-68A06D4B1FAD}" srcOrd="0" destOrd="0" presId="urn:microsoft.com/office/officeart/2005/8/layout/chevron1"/>
    <dgm:cxn modelId="{36D7C0E1-4E46-47B4-B8C5-FBBE9B19430D}" srcId="{EF32B232-2E66-4273-B2B6-B123E62A71F9}" destId="{36D1E153-86BA-4E65-A206-71827C0057F0}" srcOrd="1" destOrd="0" parTransId="{0F1B3570-8D19-44A3-B8DA-0CB3137D5556}" sibTransId="{C8F527E7-AC05-438F-BBF6-57A47AA82107}"/>
    <dgm:cxn modelId="{4F7FCC13-4DBE-45D9-B975-2D22C21523FE}" type="presOf" srcId="{36D1E153-86BA-4E65-A206-71827C0057F0}" destId="{8FE07BC2-B523-4962-9246-2647B90BFD30}" srcOrd="0" destOrd="0" presId="urn:microsoft.com/office/officeart/2005/8/layout/chevron1"/>
    <dgm:cxn modelId="{94BF8BC5-ED49-453C-96E0-689ACC217209}" type="presOf" srcId="{33C372A7-7FB9-4E1D-9999-3666116D019E}" destId="{D4FD0057-A18B-4DFA-987C-4F3B99221439}" srcOrd="0" destOrd="0" presId="urn:microsoft.com/office/officeart/2005/8/layout/chevron1"/>
    <dgm:cxn modelId="{8AF87B8B-9A7C-42DD-9F5A-0A3A9F608CC2}" type="presOf" srcId="{86FA0B4A-4C5D-49D8-858D-1C13B838BDAB}" destId="{17CCF7C6-E756-49CC-BCCE-C10489B4CD86}" srcOrd="0" destOrd="0" presId="urn:microsoft.com/office/officeart/2005/8/layout/chevron1"/>
    <dgm:cxn modelId="{F2B1DBEE-10D2-4F23-BFA7-BF2528D66D1C}" srcId="{EF32B232-2E66-4273-B2B6-B123E62A71F9}" destId="{33C372A7-7FB9-4E1D-9999-3666116D019E}" srcOrd="2" destOrd="0" parTransId="{515AB849-6E68-410A-86CC-24DC3E3C13C7}" sibTransId="{498E9EB5-A8E9-4426-A18C-D65F91A6335D}"/>
    <dgm:cxn modelId="{128D80CD-29E0-4630-8A94-858CAA7BC9B5}" srcId="{EF32B232-2E66-4273-B2B6-B123E62A71F9}" destId="{678CD2F0-CECF-48BF-8335-87B261320963}" srcOrd="3" destOrd="0" parTransId="{DEF49BE9-38EC-4C96-9B23-7128C5AE6E97}" sibTransId="{BA468C18-F9D4-4A66-AE0D-F322FA72527B}"/>
    <dgm:cxn modelId="{2A8D33D7-EA7D-43A4-812C-DA5C673B91C4}" type="presParOf" srcId="{7B362CA1-01A7-4B38-B84F-B45F6A7D7D25}" destId="{17CCF7C6-E756-49CC-BCCE-C10489B4CD86}" srcOrd="0" destOrd="0" presId="urn:microsoft.com/office/officeart/2005/8/layout/chevron1"/>
    <dgm:cxn modelId="{B291569E-EEB3-4EC4-BD5A-AB8CC4DB2478}" type="presParOf" srcId="{7B362CA1-01A7-4B38-B84F-B45F6A7D7D25}" destId="{517A2BD3-738E-4AAC-B119-BA809EA6AFBB}" srcOrd="1" destOrd="0" presId="urn:microsoft.com/office/officeart/2005/8/layout/chevron1"/>
    <dgm:cxn modelId="{AA44DB97-E84D-4A43-9A5D-5049A3E68FFF}" type="presParOf" srcId="{7B362CA1-01A7-4B38-B84F-B45F6A7D7D25}" destId="{8FE07BC2-B523-4962-9246-2647B90BFD30}" srcOrd="2" destOrd="0" presId="urn:microsoft.com/office/officeart/2005/8/layout/chevron1"/>
    <dgm:cxn modelId="{68266653-A9A4-47E0-AE20-4FDF0E6C6F21}" type="presParOf" srcId="{7B362CA1-01A7-4B38-B84F-B45F6A7D7D25}" destId="{D8C45FA3-FBA9-4A05-8826-3E65A79BA2A4}" srcOrd="3" destOrd="0" presId="urn:microsoft.com/office/officeart/2005/8/layout/chevron1"/>
    <dgm:cxn modelId="{FB7DAA26-A976-4459-9ADC-AF2EA1A6783D}" type="presParOf" srcId="{7B362CA1-01A7-4B38-B84F-B45F6A7D7D25}" destId="{D4FD0057-A18B-4DFA-987C-4F3B99221439}" srcOrd="4" destOrd="0" presId="urn:microsoft.com/office/officeart/2005/8/layout/chevron1"/>
    <dgm:cxn modelId="{32ED4A20-4FF9-4215-9309-4C6BA8960A39}" type="presParOf" srcId="{7B362CA1-01A7-4B38-B84F-B45F6A7D7D25}" destId="{7A745BED-08E7-4934-9632-EDC26823CE2C}" srcOrd="5" destOrd="0" presId="urn:microsoft.com/office/officeart/2005/8/layout/chevron1"/>
    <dgm:cxn modelId="{D786BE60-83FC-4746-8AAC-08EB7971ED82}" type="presParOf" srcId="{7B362CA1-01A7-4B38-B84F-B45F6A7D7D25}" destId="{BB06D420-DB7F-4537-8A86-68A06D4B1FAD}" srcOrd="6"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87E01B9-4B30-4756-A33B-0F34E40E59D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zh-CN" altLang="en-US"/>
        </a:p>
      </dgm:t>
    </dgm:pt>
    <dgm:pt modelId="{490367F2-FACE-43CE-BF87-FDA2DACCBE62}">
      <dgm:prSet phldrT="[文本]"/>
      <dgm:spPr>
        <a:solidFill>
          <a:srgbClr val="0070C0"/>
        </a:solidFill>
        <a:ln>
          <a:solidFill>
            <a:srgbClr val="0070C0"/>
          </a:solidFill>
        </a:ln>
      </dgm:spPr>
      <dgm:t>
        <a:bodyPr/>
        <a:lstStyle/>
        <a:p>
          <a:r>
            <a:rPr lang="zh-CN" altLang="en-US" dirty="0" smtClean="0">
              <a:solidFill>
                <a:schemeClr val="bg1"/>
              </a:solidFill>
            </a:rPr>
            <a:t>期货公司</a:t>
          </a:r>
          <a:endParaRPr lang="zh-CN" altLang="en-US" dirty="0">
            <a:solidFill>
              <a:schemeClr val="bg1"/>
            </a:solidFill>
          </a:endParaRPr>
        </a:p>
      </dgm:t>
    </dgm:pt>
    <dgm:pt modelId="{D9527833-F4E7-457A-A15C-7775C5993592}" type="parTrans" cxnId="{8A84182F-951E-4EE0-B851-8EEC5D35F646}">
      <dgm:prSet/>
      <dgm:spPr/>
      <dgm:t>
        <a:bodyPr/>
        <a:lstStyle/>
        <a:p>
          <a:endParaRPr lang="zh-CN" altLang="en-US"/>
        </a:p>
      </dgm:t>
    </dgm:pt>
    <dgm:pt modelId="{11478A71-9A17-42F3-B1A8-9DFFE4ADF4FF}" type="sibTrans" cxnId="{8A84182F-951E-4EE0-B851-8EEC5D35F646}">
      <dgm:prSet/>
      <dgm:spPr>
        <a:solidFill>
          <a:srgbClr val="0070C0"/>
        </a:solidFill>
        <a:ln>
          <a:solidFill>
            <a:srgbClr val="0070C0"/>
          </a:solidFill>
        </a:ln>
      </dgm:spPr>
      <dgm:t>
        <a:bodyPr/>
        <a:lstStyle/>
        <a:p>
          <a:endParaRPr lang="zh-CN" altLang="en-US"/>
        </a:p>
      </dgm:t>
    </dgm:pt>
    <dgm:pt modelId="{938DF65F-7129-4BBC-B963-539B20D4D4F6}">
      <dgm:prSet phldrT="[文本]"/>
      <dgm:spPr/>
      <dgm:t>
        <a:bodyPr/>
        <a:lstStyle/>
        <a:p>
          <a:r>
            <a:rPr lang="zh-CN" altLang="en-US" dirty="0" smtClean="0"/>
            <a:t>填写并提交登记表</a:t>
          </a:r>
          <a:endParaRPr lang="zh-CN" altLang="en-US" dirty="0"/>
        </a:p>
      </dgm:t>
    </dgm:pt>
    <dgm:pt modelId="{6C1E63FE-FA59-4DC8-8599-48D499177D69}" type="parTrans" cxnId="{989B7179-4EE0-4565-B9FE-B5FE17CF3F4A}">
      <dgm:prSet/>
      <dgm:spPr/>
      <dgm:t>
        <a:bodyPr/>
        <a:lstStyle/>
        <a:p>
          <a:endParaRPr lang="zh-CN" altLang="en-US"/>
        </a:p>
      </dgm:t>
    </dgm:pt>
    <dgm:pt modelId="{B3899CD8-E0D7-4AB4-9B6F-0F2C5B046E15}" type="sibTrans" cxnId="{989B7179-4EE0-4565-B9FE-B5FE17CF3F4A}">
      <dgm:prSet/>
      <dgm:spPr/>
      <dgm:t>
        <a:bodyPr/>
        <a:lstStyle/>
        <a:p>
          <a:endParaRPr lang="zh-CN" altLang="en-US"/>
        </a:p>
      </dgm:t>
    </dgm:pt>
    <dgm:pt modelId="{8C4FAA1D-B618-4D37-BD99-3A5A176EF654}">
      <dgm:prSet phldrT="[文本]"/>
      <dgm:spPr>
        <a:solidFill>
          <a:srgbClr val="0070C0"/>
        </a:solidFill>
        <a:ln>
          <a:solidFill>
            <a:srgbClr val="0070C0"/>
          </a:solidFill>
        </a:ln>
      </dgm:spPr>
      <dgm:t>
        <a:bodyPr/>
        <a:lstStyle/>
        <a:p>
          <a:r>
            <a:rPr lang="zh-CN" altLang="en-US" dirty="0" smtClean="0"/>
            <a:t>监控中心</a:t>
          </a:r>
          <a:endParaRPr lang="zh-CN" altLang="en-US" dirty="0"/>
        </a:p>
      </dgm:t>
    </dgm:pt>
    <dgm:pt modelId="{323C9F11-A7EB-46C7-8E4A-048010281C1D}" type="parTrans" cxnId="{A550524F-106A-4692-A700-E48CCE74663D}">
      <dgm:prSet/>
      <dgm:spPr/>
      <dgm:t>
        <a:bodyPr/>
        <a:lstStyle/>
        <a:p>
          <a:endParaRPr lang="zh-CN" altLang="en-US"/>
        </a:p>
      </dgm:t>
    </dgm:pt>
    <dgm:pt modelId="{130C93BC-EAAB-422C-9855-79BB47935FDE}" type="sibTrans" cxnId="{A550524F-106A-4692-A700-E48CCE74663D}">
      <dgm:prSet/>
      <dgm:spPr>
        <a:solidFill>
          <a:srgbClr val="0070C0"/>
        </a:solidFill>
        <a:ln>
          <a:solidFill>
            <a:srgbClr val="0070C0"/>
          </a:solidFill>
        </a:ln>
      </dgm:spPr>
      <dgm:t>
        <a:bodyPr/>
        <a:lstStyle/>
        <a:p>
          <a:endParaRPr lang="zh-CN" altLang="en-US"/>
        </a:p>
      </dgm:t>
    </dgm:pt>
    <dgm:pt modelId="{0BC0FDAA-E97D-4D17-89C3-93904708A03A}">
      <dgm:prSet phldrT="[文本]"/>
      <dgm:spPr/>
      <dgm:t>
        <a:bodyPr/>
        <a:lstStyle/>
        <a:p>
          <a:r>
            <a:rPr lang="zh-CN" altLang="en-US" dirty="0" smtClean="0"/>
            <a:t>审核登记表，通过审核的，反馈统一开户系统信息</a:t>
          </a:r>
          <a:endParaRPr lang="zh-CN" altLang="en-US" dirty="0"/>
        </a:p>
      </dgm:t>
    </dgm:pt>
    <dgm:pt modelId="{99FD3510-2019-42BE-90FB-2A6E7A0F4BF8}" type="parTrans" cxnId="{3B1F0F7E-1B1E-45A0-8F69-AA14966ABB92}">
      <dgm:prSet/>
      <dgm:spPr/>
      <dgm:t>
        <a:bodyPr/>
        <a:lstStyle/>
        <a:p>
          <a:endParaRPr lang="zh-CN" altLang="en-US"/>
        </a:p>
      </dgm:t>
    </dgm:pt>
    <dgm:pt modelId="{B8C9B1B8-B87F-4B89-B505-A6D5432330B5}" type="sibTrans" cxnId="{3B1F0F7E-1B1E-45A0-8F69-AA14966ABB92}">
      <dgm:prSet/>
      <dgm:spPr/>
      <dgm:t>
        <a:bodyPr/>
        <a:lstStyle/>
        <a:p>
          <a:endParaRPr lang="zh-CN" altLang="en-US"/>
        </a:p>
      </dgm:t>
    </dgm:pt>
    <dgm:pt modelId="{F311364C-4038-4C1D-A6CA-BE276D337D1D}">
      <dgm:prSet phldrT="[文本]"/>
      <dgm:spPr>
        <a:solidFill>
          <a:srgbClr val="0070C0"/>
        </a:solidFill>
        <a:ln>
          <a:solidFill>
            <a:srgbClr val="0070C0"/>
          </a:solidFill>
        </a:ln>
      </dgm:spPr>
      <dgm:t>
        <a:bodyPr/>
        <a:lstStyle/>
        <a:p>
          <a:r>
            <a:rPr lang="zh-CN" altLang="en-US" dirty="0" smtClean="0"/>
            <a:t>期货公司</a:t>
          </a:r>
          <a:endParaRPr lang="zh-CN" altLang="en-US" dirty="0"/>
        </a:p>
      </dgm:t>
    </dgm:pt>
    <dgm:pt modelId="{83719B52-DCE8-4D3B-953D-22BA04652FFA}" type="parTrans" cxnId="{21B2292C-9560-43EB-AB12-F9AD7840B687}">
      <dgm:prSet/>
      <dgm:spPr/>
      <dgm:t>
        <a:bodyPr/>
        <a:lstStyle/>
        <a:p>
          <a:endParaRPr lang="zh-CN" altLang="en-US"/>
        </a:p>
      </dgm:t>
    </dgm:pt>
    <dgm:pt modelId="{F0A42747-F2D8-4FD3-AC0E-FD5A8CA7F7DF}" type="sibTrans" cxnId="{21B2292C-9560-43EB-AB12-F9AD7840B687}">
      <dgm:prSet/>
      <dgm:spPr>
        <a:solidFill>
          <a:srgbClr val="0070C0"/>
        </a:solidFill>
        <a:ln>
          <a:solidFill>
            <a:srgbClr val="0070C0"/>
          </a:solidFill>
        </a:ln>
      </dgm:spPr>
      <dgm:t>
        <a:bodyPr/>
        <a:lstStyle/>
        <a:p>
          <a:endParaRPr lang="zh-CN" altLang="en-US"/>
        </a:p>
      </dgm:t>
    </dgm:pt>
    <dgm:pt modelId="{A9B43E77-8CAC-4CBF-BF1D-9116335E67E6}">
      <dgm:prSet phldrT="[文本]"/>
      <dgm:spPr/>
      <dgm:t>
        <a:bodyPr/>
        <a:lstStyle/>
        <a:p>
          <a:r>
            <a:rPr lang="zh-CN" altLang="en-US" dirty="0" smtClean="0"/>
            <a:t>接收统一开户系统信息并反馈境外经纪机构</a:t>
          </a:r>
          <a:endParaRPr lang="zh-CN" altLang="en-US" dirty="0"/>
        </a:p>
      </dgm:t>
    </dgm:pt>
    <dgm:pt modelId="{A18A55A6-80A4-4E76-B613-E9E84B822C40}" type="parTrans" cxnId="{C19AEEE3-A450-4F0F-AF8B-B22BD8AC7964}">
      <dgm:prSet/>
      <dgm:spPr/>
      <dgm:t>
        <a:bodyPr/>
        <a:lstStyle/>
        <a:p>
          <a:endParaRPr lang="zh-CN" altLang="en-US"/>
        </a:p>
      </dgm:t>
    </dgm:pt>
    <dgm:pt modelId="{C856806E-0CA0-48ED-B36A-C25059E72518}" type="sibTrans" cxnId="{C19AEEE3-A450-4F0F-AF8B-B22BD8AC7964}">
      <dgm:prSet/>
      <dgm:spPr/>
      <dgm:t>
        <a:bodyPr/>
        <a:lstStyle/>
        <a:p>
          <a:endParaRPr lang="zh-CN" altLang="en-US"/>
        </a:p>
      </dgm:t>
    </dgm:pt>
    <dgm:pt modelId="{C31EDE48-3C62-498A-99B7-8DFDBFD1924D}">
      <dgm:prSet/>
      <dgm:spPr>
        <a:solidFill>
          <a:srgbClr val="0070C0"/>
        </a:solidFill>
        <a:ln>
          <a:solidFill>
            <a:srgbClr val="0070C0"/>
          </a:solidFill>
        </a:ln>
      </dgm:spPr>
      <dgm:t>
        <a:bodyPr/>
        <a:lstStyle/>
        <a:p>
          <a:r>
            <a:rPr lang="zh-CN" altLang="en-US" dirty="0" smtClean="0"/>
            <a:t>境外经纪机构</a:t>
          </a:r>
          <a:endParaRPr lang="zh-CN" altLang="en-US" dirty="0"/>
        </a:p>
      </dgm:t>
    </dgm:pt>
    <dgm:pt modelId="{A27BDFD0-8A61-48B3-B442-6FDB29C0A4DF}" type="parTrans" cxnId="{D109599B-E793-4526-848F-E47254F2EF7A}">
      <dgm:prSet/>
      <dgm:spPr/>
      <dgm:t>
        <a:bodyPr/>
        <a:lstStyle/>
        <a:p>
          <a:endParaRPr lang="zh-CN" altLang="en-US"/>
        </a:p>
      </dgm:t>
    </dgm:pt>
    <dgm:pt modelId="{51495966-D530-4314-A651-1908F419D97E}" type="sibTrans" cxnId="{D109599B-E793-4526-848F-E47254F2EF7A}">
      <dgm:prSet/>
      <dgm:spPr/>
      <dgm:t>
        <a:bodyPr/>
        <a:lstStyle/>
        <a:p>
          <a:endParaRPr lang="zh-CN" altLang="en-US"/>
        </a:p>
      </dgm:t>
    </dgm:pt>
    <dgm:pt modelId="{52D9BDA6-D321-468A-A898-0A505B28AA73}">
      <dgm:prSet/>
      <dgm:spPr/>
      <dgm:t>
        <a:bodyPr/>
        <a:lstStyle/>
        <a:p>
          <a:endParaRPr lang="zh-CN" altLang="en-US"/>
        </a:p>
      </dgm:t>
    </dgm:pt>
    <dgm:pt modelId="{746DDF63-428B-4246-B0B9-5AB5C6D4DBD1}" type="parTrans" cxnId="{29410D6F-787D-4BA7-A973-A8EEC64F59E2}">
      <dgm:prSet/>
      <dgm:spPr/>
      <dgm:t>
        <a:bodyPr/>
        <a:lstStyle/>
        <a:p>
          <a:endParaRPr lang="zh-CN" altLang="en-US"/>
        </a:p>
      </dgm:t>
    </dgm:pt>
    <dgm:pt modelId="{7A786FBB-9916-48D3-B46A-6E7180D4D3DF}" type="sibTrans" cxnId="{29410D6F-787D-4BA7-A973-A8EEC64F59E2}">
      <dgm:prSet/>
      <dgm:spPr/>
      <dgm:t>
        <a:bodyPr/>
        <a:lstStyle/>
        <a:p>
          <a:endParaRPr lang="zh-CN" altLang="en-US"/>
        </a:p>
      </dgm:t>
    </dgm:pt>
    <dgm:pt modelId="{E9EEEF7D-4EF8-4CC3-A065-2F02874A1227}">
      <dgm:prSet/>
      <dgm:spPr/>
      <dgm:t>
        <a:bodyPr/>
        <a:lstStyle/>
        <a:p>
          <a:r>
            <a:rPr lang="zh-CN" altLang="en-US" dirty="0" smtClean="0"/>
            <a:t>接收统一开户系统信息，为境外交易者开户</a:t>
          </a:r>
          <a:endParaRPr lang="zh-CN" altLang="en-US" dirty="0"/>
        </a:p>
      </dgm:t>
    </dgm:pt>
    <dgm:pt modelId="{58220B52-A7CF-44A4-AECD-925B20CFD5DA}" type="parTrans" cxnId="{5B1FF661-B212-4CB5-87FB-4A1CC6321F11}">
      <dgm:prSet/>
      <dgm:spPr/>
      <dgm:t>
        <a:bodyPr/>
        <a:lstStyle/>
        <a:p>
          <a:endParaRPr lang="zh-CN" altLang="en-US"/>
        </a:p>
      </dgm:t>
    </dgm:pt>
    <dgm:pt modelId="{AED6923A-3371-42A2-A732-D7D31C2A7D9F}" type="sibTrans" cxnId="{5B1FF661-B212-4CB5-87FB-4A1CC6321F11}">
      <dgm:prSet/>
      <dgm:spPr/>
      <dgm:t>
        <a:bodyPr/>
        <a:lstStyle/>
        <a:p>
          <a:endParaRPr lang="zh-CN" altLang="en-US"/>
        </a:p>
      </dgm:t>
    </dgm:pt>
    <dgm:pt modelId="{F1A65AE0-33B2-4C86-9887-B2DC736CD294}">
      <dgm:prSet phldrT="[文本]"/>
      <dgm:spPr/>
      <dgm:t>
        <a:bodyPr/>
        <a:lstStyle/>
        <a:p>
          <a:endParaRPr lang="zh-CN" altLang="en-US" dirty="0"/>
        </a:p>
      </dgm:t>
    </dgm:pt>
    <dgm:pt modelId="{6206FB77-5FFA-4803-BBD2-A4E02F18EB32}" type="parTrans" cxnId="{BFCF7CD5-BA02-4CCB-A031-516732CBBD73}">
      <dgm:prSet/>
      <dgm:spPr/>
      <dgm:t>
        <a:bodyPr/>
        <a:lstStyle/>
        <a:p>
          <a:endParaRPr lang="zh-CN" altLang="en-US"/>
        </a:p>
      </dgm:t>
    </dgm:pt>
    <dgm:pt modelId="{FEC6CC81-A90A-41DF-A817-3E64BBDF93E6}" type="sibTrans" cxnId="{BFCF7CD5-BA02-4CCB-A031-516732CBBD73}">
      <dgm:prSet/>
      <dgm:spPr/>
      <dgm:t>
        <a:bodyPr/>
        <a:lstStyle/>
        <a:p>
          <a:endParaRPr lang="zh-CN" altLang="en-US"/>
        </a:p>
      </dgm:t>
    </dgm:pt>
    <dgm:pt modelId="{1CCCF09F-2EEB-4046-80FF-5E795C772F8D}">
      <dgm:prSet phldrT="[文本]"/>
      <dgm:spPr/>
      <dgm:t>
        <a:bodyPr/>
        <a:lstStyle/>
        <a:p>
          <a:r>
            <a:rPr lang="zh-CN" altLang="en-US" dirty="0" smtClean="0"/>
            <a:t>分配内部资金账号</a:t>
          </a:r>
          <a:endParaRPr lang="zh-CN" altLang="en-US" dirty="0"/>
        </a:p>
      </dgm:t>
    </dgm:pt>
    <dgm:pt modelId="{0795CF75-0FAA-40BE-BF5F-5AC2816E340A}" type="parTrans" cxnId="{535B2DBA-9D05-4C61-8137-3F431A73CB86}">
      <dgm:prSet/>
      <dgm:spPr/>
      <dgm:t>
        <a:bodyPr/>
        <a:lstStyle/>
        <a:p>
          <a:endParaRPr lang="zh-CN" altLang="en-US"/>
        </a:p>
      </dgm:t>
    </dgm:pt>
    <dgm:pt modelId="{EB79DAB7-E2E0-4B27-A754-F3C965D31C48}" type="sibTrans" cxnId="{535B2DBA-9D05-4C61-8137-3F431A73CB86}">
      <dgm:prSet/>
      <dgm:spPr/>
      <dgm:t>
        <a:bodyPr/>
        <a:lstStyle/>
        <a:p>
          <a:endParaRPr lang="zh-CN" altLang="en-US"/>
        </a:p>
      </dgm:t>
    </dgm:pt>
    <dgm:pt modelId="{1431628B-AF7A-4E53-8B18-105804577D85}">
      <dgm:prSet phldrT="[文本]"/>
      <dgm:spPr/>
      <dgm:t>
        <a:bodyPr/>
        <a:lstStyle/>
        <a:p>
          <a:endParaRPr lang="zh-CN" altLang="en-US" dirty="0"/>
        </a:p>
      </dgm:t>
    </dgm:pt>
    <dgm:pt modelId="{3B332141-DE27-4EB7-AE26-88B3E8C9F833}" type="parTrans" cxnId="{8935B148-BB3E-4C4B-8F2E-CF1F11981B19}">
      <dgm:prSet/>
      <dgm:spPr/>
      <dgm:t>
        <a:bodyPr/>
        <a:lstStyle/>
        <a:p>
          <a:endParaRPr lang="zh-CN" altLang="en-US"/>
        </a:p>
      </dgm:t>
    </dgm:pt>
    <dgm:pt modelId="{0D1C51B7-5435-4E4F-979E-F7ABC78B9512}" type="sibTrans" cxnId="{8935B148-BB3E-4C4B-8F2E-CF1F11981B19}">
      <dgm:prSet/>
      <dgm:spPr/>
      <dgm:t>
        <a:bodyPr/>
        <a:lstStyle/>
        <a:p>
          <a:endParaRPr lang="zh-CN" altLang="en-US"/>
        </a:p>
      </dgm:t>
    </dgm:pt>
    <dgm:pt modelId="{F2BD2FDA-9D91-4DD5-909A-7CC7143EC42C}" type="pres">
      <dgm:prSet presAssocID="{E87E01B9-4B30-4756-A33B-0F34E40E59DF}" presName="Name0" presStyleCnt="0">
        <dgm:presLayoutVars>
          <dgm:dir/>
          <dgm:animLvl val="lvl"/>
          <dgm:resizeHandles val="exact"/>
        </dgm:presLayoutVars>
      </dgm:prSet>
      <dgm:spPr/>
      <dgm:t>
        <a:bodyPr/>
        <a:lstStyle/>
        <a:p>
          <a:endParaRPr lang="zh-CN" altLang="en-US"/>
        </a:p>
      </dgm:t>
    </dgm:pt>
    <dgm:pt modelId="{69589505-DD81-4157-BBCC-5ACC832D70BD}" type="pres">
      <dgm:prSet presAssocID="{E87E01B9-4B30-4756-A33B-0F34E40E59DF}" presName="tSp" presStyleCnt="0"/>
      <dgm:spPr/>
    </dgm:pt>
    <dgm:pt modelId="{2993C9E5-064E-4CB7-974D-430608EF0446}" type="pres">
      <dgm:prSet presAssocID="{E87E01B9-4B30-4756-A33B-0F34E40E59DF}" presName="bSp" presStyleCnt="0"/>
      <dgm:spPr/>
    </dgm:pt>
    <dgm:pt modelId="{E65A8EA8-EAEC-4EF8-A1DB-99BC876AB32D}" type="pres">
      <dgm:prSet presAssocID="{E87E01B9-4B30-4756-A33B-0F34E40E59DF}" presName="process" presStyleCnt="0"/>
      <dgm:spPr/>
    </dgm:pt>
    <dgm:pt modelId="{251A1266-D0E0-411E-8A85-2D324F66EA5C}" type="pres">
      <dgm:prSet presAssocID="{490367F2-FACE-43CE-BF87-FDA2DACCBE62}" presName="composite1" presStyleCnt="0"/>
      <dgm:spPr/>
    </dgm:pt>
    <dgm:pt modelId="{F35EA54C-67A7-4E5F-B127-E478EF79D860}" type="pres">
      <dgm:prSet presAssocID="{490367F2-FACE-43CE-BF87-FDA2DACCBE62}" presName="dummyNode1" presStyleLbl="node1" presStyleIdx="0" presStyleCnt="4"/>
      <dgm:spPr/>
    </dgm:pt>
    <dgm:pt modelId="{A6D77E7A-7990-4722-A488-BE354BBB629B}" type="pres">
      <dgm:prSet presAssocID="{490367F2-FACE-43CE-BF87-FDA2DACCBE62}" presName="childNode1" presStyleLbl="bgAcc1" presStyleIdx="0" presStyleCnt="4">
        <dgm:presLayoutVars>
          <dgm:bulletEnabled val="1"/>
        </dgm:presLayoutVars>
      </dgm:prSet>
      <dgm:spPr/>
      <dgm:t>
        <a:bodyPr/>
        <a:lstStyle/>
        <a:p>
          <a:endParaRPr lang="zh-CN" altLang="en-US"/>
        </a:p>
      </dgm:t>
    </dgm:pt>
    <dgm:pt modelId="{1729B372-7E86-4671-A19A-487E46FB094D}" type="pres">
      <dgm:prSet presAssocID="{490367F2-FACE-43CE-BF87-FDA2DACCBE62}" presName="childNode1tx" presStyleLbl="bgAcc1" presStyleIdx="0" presStyleCnt="4">
        <dgm:presLayoutVars>
          <dgm:bulletEnabled val="1"/>
        </dgm:presLayoutVars>
      </dgm:prSet>
      <dgm:spPr/>
      <dgm:t>
        <a:bodyPr/>
        <a:lstStyle/>
        <a:p>
          <a:endParaRPr lang="zh-CN" altLang="en-US"/>
        </a:p>
      </dgm:t>
    </dgm:pt>
    <dgm:pt modelId="{82478E59-F672-4F1E-99AD-8A17F114C754}" type="pres">
      <dgm:prSet presAssocID="{490367F2-FACE-43CE-BF87-FDA2DACCBE62}" presName="parentNode1" presStyleLbl="node1" presStyleIdx="0" presStyleCnt="4">
        <dgm:presLayoutVars>
          <dgm:chMax val="1"/>
          <dgm:bulletEnabled val="1"/>
        </dgm:presLayoutVars>
      </dgm:prSet>
      <dgm:spPr/>
      <dgm:t>
        <a:bodyPr/>
        <a:lstStyle/>
        <a:p>
          <a:endParaRPr lang="zh-CN" altLang="en-US"/>
        </a:p>
      </dgm:t>
    </dgm:pt>
    <dgm:pt modelId="{A8975FB1-0527-4CF3-ACF9-996FE84C454E}" type="pres">
      <dgm:prSet presAssocID="{490367F2-FACE-43CE-BF87-FDA2DACCBE62}" presName="connSite1" presStyleCnt="0"/>
      <dgm:spPr/>
    </dgm:pt>
    <dgm:pt modelId="{20D83594-171B-400E-922C-3AEE05019691}" type="pres">
      <dgm:prSet presAssocID="{11478A71-9A17-42F3-B1A8-9DFFE4ADF4FF}" presName="Name9" presStyleLbl="sibTrans2D1" presStyleIdx="0" presStyleCnt="3"/>
      <dgm:spPr/>
      <dgm:t>
        <a:bodyPr/>
        <a:lstStyle/>
        <a:p>
          <a:endParaRPr lang="zh-CN" altLang="en-US"/>
        </a:p>
      </dgm:t>
    </dgm:pt>
    <dgm:pt modelId="{91EC2CBE-4F0C-4D27-A8FB-0969A0E234A6}" type="pres">
      <dgm:prSet presAssocID="{8C4FAA1D-B618-4D37-BD99-3A5A176EF654}" presName="composite2" presStyleCnt="0"/>
      <dgm:spPr/>
    </dgm:pt>
    <dgm:pt modelId="{69D4EDBB-86AF-4930-B981-03BA3DBBE7A5}" type="pres">
      <dgm:prSet presAssocID="{8C4FAA1D-B618-4D37-BD99-3A5A176EF654}" presName="dummyNode2" presStyleLbl="node1" presStyleIdx="0" presStyleCnt="4"/>
      <dgm:spPr/>
    </dgm:pt>
    <dgm:pt modelId="{C70B8102-CC26-4477-8E6C-358AF01FC99D}" type="pres">
      <dgm:prSet presAssocID="{8C4FAA1D-B618-4D37-BD99-3A5A176EF654}" presName="childNode2" presStyleLbl="bgAcc1" presStyleIdx="1" presStyleCnt="4">
        <dgm:presLayoutVars>
          <dgm:bulletEnabled val="1"/>
        </dgm:presLayoutVars>
      </dgm:prSet>
      <dgm:spPr/>
      <dgm:t>
        <a:bodyPr/>
        <a:lstStyle/>
        <a:p>
          <a:endParaRPr lang="zh-CN" altLang="en-US"/>
        </a:p>
      </dgm:t>
    </dgm:pt>
    <dgm:pt modelId="{2FCAE82F-5B55-4498-8892-22765A073260}" type="pres">
      <dgm:prSet presAssocID="{8C4FAA1D-B618-4D37-BD99-3A5A176EF654}" presName="childNode2tx" presStyleLbl="bgAcc1" presStyleIdx="1" presStyleCnt="4">
        <dgm:presLayoutVars>
          <dgm:bulletEnabled val="1"/>
        </dgm:presLayoutVars>
      </dgm:prSet>
      <dgm:spPr/>
      <dgm:t>
        <a:bodyPr/>
        <a:lstStyle/>
        <a:p>
          <a:endParaRPr lang="zh-CN" altLang="en-US"/>
        </a:p>
      </dgm:t>
    </dgm:pt>
    <dgm:pt modelId="{120C2E30-AB07-4F9B-A208-AC55A2BD4DFF}" type="pres">
      <dgm:prSet presAssocID="{8C4FAA1D-B618-4D37-BD99-3A5A176EF654}" presName="parentNode2" presStyleLbl="node1" presStyleIdx="1" presStyleCnt="4">
        <dgm:presLayoutVars>
          <dgm:chMax val="0"/>
          <dgm:bulletEnabled val="1"/>
        </dgm:presLayoutVars>
      </dgm:prSet>
      <dgm:spPr/>
      <dgm:t>
        <a:bodyPr/>
        <a:lstStyle/>
        <a:p>
          <a:endParaRPr lang="zh-CN" altLang="en-US"/>
        </a:p>
      </dgm:t>
    </dgm:pt>
    <dgm:pt modelId="{5D179F56-C4BC-472F-88AD-AD3B9AA1CBCF}" type="pres">
      <dgm:prSet presAssocID="{8C4FAA1D-B618-4D37-BD99-3A5A176EF654}" presName="connSite2" presStyleCnt="0"/>
      <dgm:spPr/>
    </dgm:pt>
    <dgm:pt modelId="{43759C58-B744-407C-AEE5-6B79EA2C168F}" type="pres">
      <dgm:prSet presAssocID="{130C93BC-EAAB-422C-9855-79BB47935FDE}" presName="Name18" presStyleLbl="sibTrans2D1" presStyleIdx="1" presStyleCnt="3"/>
      <dgm:spPr/>
      <dgm:t>
        <a:bodyPr/>
        <a:lstStyle/>
        <a:p>
          <a:endParaRPr lang="zh-CN" altLang="en-US"/>
        </a:p>
      </dgm:t>
    </dgm:pt>
    <dgm:pt modelId="{7212ACB1-5C20-428E-A882-7E140C92BCA9}" type="pres">
      <dgm:prSet presAssocID="{F311364C-4038-4C1D-A6CA-BE276D337D1D}" presName="composite1" presStyleCnt="0"/>
      <dgm:spPr/>
    </dgm:pt>
    <dgm:pt modelId="{032BA57F-BB14-4977-B4B1-88C97C46EF90}" type="pres">
      <dgm:prSet presAssocID="{F311364C-4038-4C1D-A6CA-BE276D337D1D}" presName="dummyNode1" presStyleLbl="node1" presStyleIdx="1" presStyleCnt="4"/>
      <dgm:spPr/>
    </dgm:pt>
    <dgm:pt modelId="{D7F729D8-9DA7-4C29-A068-63DFBCC94C07}" type="pres">
      <dgm:prSet presAssocID="{F311364C-4038-4C1D-A6CA-BE276D337D1D}" presName="childNode1" presStyleLbl="bgAcc1" presStyleIdx="2" presStyleCnt="4">
        <dgm:presLayoutVars>
          <dgm:bulletEnabled val="1"/>
        </dgm:presLayoutVars>
      </dgm:prSet>
      <dgm:spPr/>
      <dgm:t>
        <a:bodyPr/>
        <a:lstStyle/>
        <a:p>
          <a:endParaRPr lang="zh-CN" altLang="en-US"/>
        </a:p>
      </dgm:t>
    </dgm:pt>
    <dgm:pt modelId="{6C1C8C87-DD05-4297-A5C3-6F88A4D53BCB}" type="pres">
      <dgm:prSet presAssocID="{F311364C-4038-4C1D-A6CA-BE276D337D1D}" presName="childNode1tx" presStyleLbl="bgAcc1" presStyleIdx="2" presStyleCnt="4">
        <dgm:presLayoutVars>
          <dgm:bulletEnabled val="1"/>
        </dgm:presLayoutVars>
      </dgm:prSet>
      <dgm:spPr/>
      <dgm:t>
        <a:bodyPr/>
        <a:lstStyle/>
        <a:p>
          <a:endParaRPr lang="zh-CN" altLang="en-US"/>
        </a:p>
      </dgm:t>
    </dgm:pt>
    <dgm:pt modelId="{5103CCDF-C800-4872-AF1E-636566A72AB8}" type="pres">
      <dgm:prSet presAssocID="{F311364C-4038-4C1D-A6CA-BE276D337D1D}" presName="parentNode1" presStyleLbl="node1" presStyleIdx="2" presStyleCnt="4">
        <dgm:presLayoutVars>
          <dgm:chMax val="1"/>
          <dgm:bulletEnabled val="1"/>
        </dgm:presLayoutVars>
      </dgm:prSet>
      <dgm:spPr/>
      <dgm:t>
        <a:bodyPr/>
        <a:lstStyle/>
        <a:p>
          <a:endParaRPr lang="zh-CN" altLang="en-US"/>
        </a:p>
      </dgm:t>
    </dgm:pt>
    <dgm:pt modelId="{E1410E3E-000E-4255-B6AA-3E0D2E241F5A}" type="pres">
      <dgm:prSet presAssocID="{F311364C-4038-4C1D-A6CA-BE276D337D1D}" presName="connSite1" presStyleCnt="0"/>
      <dgm:spPr/>
    </dgm:pt>
    <dgm:pt modelId="{BBE37E1F-8EBB-45D5-837F-4991F8A4BF9A}" type="pres">
      <dgm:prSet presAssocID="{F0A42747-F2D8-4FD3-AC0E-FD5A8CA7F7DF}" presName="Name9" presStyleLbl="sibTrans2D1" presStyleIdx="2" presStyleCnt="3"/>
      <dgm:spPr/>
      <dgm:t>
        <a:bodyPr/>
        <a:lstStyle/>
        <a:p>
          <a:endParaRPr lang="zh-CN" altLang="en-US"/>
        </a:p>
      </dgm:t>
    </dgm:pt>
    <dgm:pt modelId="{CB268048-FE46-4F67-98BC-515F74692031}" type="pres">
      <dgm:prSet presAssocID="{C31EDE48-3C62-498A-99B7-8DFDBFD1924D}" presName="composite2" presStyleCnt="0"/>
      <dgm:spPr/>
    </dgm:pt>
    <dgm:pt modelId="{882E5B29-6625-4095-9DB4-D5CD285B75AB}" type="pres">
      <dgm:prSet presAssocID="{C31EDE48-3C62-498A-99B7-8DFDBFD1924D}" presName="dummyNode2" presStyleLbl="node1" presStyleIdx="2" presStyleCnt="4"/>
      <dgm:spPr/>
    </dgm:pt>
    <dgm:pt modelId="{2B86095F-5DF9-4B82-82CE-28473F92DCD1}" type="pres">
      <dgm:prSet presAssocID="{C31EDE48-3C62-498A-99B7-8DFDBFD1924D}" presName="childNode2" presStyleLbl="bgAcc1" presStyleIdx="3" presStyleCnt="4">
        <dgm:presLayoutVars>
          <dgm:bulletEnabled val="1"/>
        </dgm:presLayoutVars>
      </dgm:prSet>
      <dgm:spPr/>
      <dgm:t>
        <a:bodyPr/>
        <a:lstStyle/>
        <a:p>
          <a:endParaRPr lang="zh-CN" altLang="en-US"/>
        </a:p>
      </dgm:t>
    </dgm:pt>
    <dgm:pt modelId="{1833A6AE-FFE1-4491-A2C6-3EF3504048FD}" type="pres">
      <dgm:prSet presAssocID="{C31EDE48-3C62-498A-99B7-8DFDBFD1924D}" presName="childNode2tx" presStyleLbl="bgAcc1" presStyleIdx="3" presStyleCnt="4">
        <dgm:presLayoutVars>
          <dgm:bulletEnabled val="1"/>
        </dgm:presLayoutVars>
      </dgm:prSet>
      <dgm:spPr/>
      <dgm:t>
        <a:bodyPr/>
        <a:lstStyle/>
        <a:p>
          <a:endParaRPr lang="zh-CN" altLang="en-US"/>
        </a:p>
      </dgm:t>
    </dgm:pt>
    <dgm:pt modelId="{49615F0F-867C-4E6F-B6E5-D8730C5BA121}" type="pres">
      <dgm:prSet presAssocID="{C31EDE48-3C62-498A-99B7-8DFDBFD1924D}" presName="parentNode2" presStyleLbl="node1" presStyleIdx="3" presStyleCnt="4">
        <dgm:presLayoutVars>
          <dgm:chMax val="0"/>
          <dgm:bulletEnabled val="1"/>
        </dgm:presLayoutVars>
      </dgm:prSet>
      <dgm:spPr/>
      <dgm:t>
        <a:bodyPr/>
        <a:lstStyle/>
        <a:p>
          <a:endParaRPr lang="zh-CN" altLang="en-US"/>
        </a:p>
      </dgm:t>
    </dgm:pt>
    <dgm:pt modelId="{B13AB11E-D480-4C37-9729-3FD8A9F05189}" type="pres">
      <dgm:prSet presAssocID="{C31EDE48-3C62-498A-99B7-8DFDBFD1924D}" presName="connSite2" presStyleCnt="0"/>
      <dgm:spPr/>
    </dgm:pt>
  </dgm:ptLst>
  <dgm:cxnLst>
    <dgm:cxn modelId="{7C4892BD-FBDE-45CE-9770-356588FBE43E}" type="presOf" srcId="{1CCCF09F-2EEB-4046-80FF-5E795C772F8D}" destId="{1729B372-7E86-4671-A19A-487E46FB094D}" srcOrd="1" destOrd="1" presId="urn:microsoft.com/office/officeart/2005/8/layout/hProcess4"/>
    <dgm:cxn modelId="{A98A3339-F63E-4788-B865-6CF95C2E25B5}" type="presOf" srcId="{F1A65AE0-33B2-4C86-9887-B2DC736CD294}" destId="{A6D77E7A-7990-4722-A488-BE354BBB629B}" srcOrd="0" destOrd="0" presId="urn:microsoft.com/office/officeart/2005/8/layout/hProcess4"/>
    <dgm:cxn modelId="{71F1C5ED-7763-45F4-98B5-A2A023D5E514}" type="presOf" srcId="{F1A65AE0-33B2-4C86-9887-B2DC736CD294}" destId="{1729B372-7E86-4671-A19A-487E46FB094D}" srcOrd="1" destOrd="0" presId="urn:microsoft.com/office/officeart/2005/8/layout/hProcess4"/>
    <dgm:cxn modelId="{8935B148-BB3E-4C4B-8F2E-CF1F11981B19}" srcId="{490367F2-FACE-43CE-BF87-FDA2DACCBE62}" destId="{1431628B-AF7A-4E53-8B18-105804577D85}" srcOrd="2" destOrd="0" parTransId="{3B332141-DE27-4EB7-AE26-88B3E8C9F833}" sibTransId="{0D1C51B7-5435-4E4F-979E-F7ABC78B9512}"/>
    <dgm:cxn modelId="{4CBAF66F-614D-4F83-8129-32619C7127A6}" type="presOf" srcId="{A9B43E77-8CAC-4CBF-BF1D-9116335E67E6}" destId="{D7F729D8-9DA7-4C29-A068-63DFBCC94C07}" srcOrd="0" destOrd="0" presId="urn:microsoft.com/office/officeart/2005/8/layout/hProcess4"/>
    <dgm:cxn modelId="{4B254602-C5B7-4A29-8828-19D998F23C35}" type="presOf" srcId="{E9EEEF7D-4EF8-4CC3-A065-2F02874A1227}" destId="{2B86095F-5DF9-4B82-82CE-28473F92DCD1}" srcOrd="0" destOrd="1" presId="urn:microsoft.com/office/officeart/2005/8/layout/hProcess4"/>
    <dgm:cxn modelId="{989B7179-4EE0-4565-B9FE-B5FE17CF3F4A}" srcId="{490367F2-FACE-43CE-BF87-FDA2DACCBE62}" destId="{938DF65F-7129-4BBC-B963-539B20D4D4F6}" srcOrd="3" destOrd="0" parTransId="{6C1E63FE-FA59-4DC8-8599-48D499177D69}" sibTransId="{B3899CD8-E0D7-4AB4-9B6F-0F2C5B046E15}"/>
    <dgm:cxn modelId="{4E100E6B-7314-4854-8CE2-5031514A0F7F}" type="presOf" srcId="{1431628B-AF7A-4E53-8B18-105804577D85}" destId="{1729B372-7E86-4671-A19A-487E46FB094D}" srcOrd="1" destOrd="2" presId="urn:microsoft.com/office/officeart/2005/8/layout/hProcess4"/>
    <dgm:cxn modelId="{EA0184C3-9213-43CB-B18F-86F2B99CA953}" type="presOf" srcId="{E87E01B9-4B30-4756-A33B-0F34E40E59DF}" destId="{F2BD2FDA-9D91-4DD5-909A-7CC7143EC42C}" srcOrd="0" destOrd="0" presId="urn:microsoft.com/office/officeart/2005/8/layout/hProcess4"/>
    <dgm:cxn modelId="{3B1F0F7E-1B1E-45A0-8F69-AA14966ABB92}" srcId="{8C4FAA1D-B618-4D37-BD99-3A5A176EF654}" destId="{0BC0FDAA-E97D-4D17-89C3-93904708A03A}" srcOrd="0" destOrd="0" parTransId="{99FD3510-2019-42BE-90FB-2A6E7A0F4BF8}" sibTransId="{B8C9B1B8-B87F-4B89-B505-A6D5432330B5}"/>
    <dgm:cxn modelId="{B66CC9EB-4881-44BC-B5FB-09B7C10997AF}" type="presOf" srcId="{52D9BDA6-D321-468A-A898-0A505B28AA73}" destId="{2B86095F-5DF9-4B82-82CE-28473F92DCD1}" srcOrd="0" destOrd="0" presId="urn:microsoft.com/office/officeart/2005/8/layout/hProcess4"/>
    <dgm:cxn modelId="{65C6C9BE-7B2A-449F-8C8F-894AD6569194}" type="presOf" srcId="{1CCCF09F-2EEB-4046-80FF-5E795C772F8D}" destId="{A6D77E7A-7990-4722-A488-BE354BBB629B}" srcOrd="0" destOrd="1" presId="urn:microsoft.com/office/officeart/2005/8/layout/hProcess4"/>
    <dgm:cxn modelId="{53BD4F31-64E2-4FD8-8225-7E121EA1FD2D}" type="presOf" srcId="{11478A71-9A17-42F3-B1A8-9DFFE4ADF4FF}" destId="{20D83594-171B-400E-922C-3AEE05019691}" srcOrd="0" destOrd="0" presId="urn:microsoft.com/office/officeart/2005/8/layout/hProcess4"/>
    <dgm:cxn modelId="{C397EADA-9E74-441F-97D0-B50DB892F296}" type="presOf" srcId="{0BC0FDAA-E97D-4D17-89C3-93904708A03A}" destId="{2FCAE82F-5B55-4498-8892-22765A073260}" srcOrd="1" destOrd="0" presId="urn:microsoft.com/office/officeart/2005/8/layout/hProcess4"/>
    <dgm:cxn modelId="{99562159-2D02-443C-8F53-DBBBA8FFE0DA}" type="presOf" srcId="{F311364C-4038-4C1D-A6CA-BE276D337D1D}" destId="{5103CCDF-C800-4872-AF1E-636566A72AB8}" srcOrd="0" destOrd="0" presId="urn:microsoft.com/office/officeart/2005/8/layout/hProcess4"/>
    <dgm:cxn modelId="{457CAFEB-4A59-46A0-A4F3-FAFA5B571BE6}" type="presOf" srcId="{52D9BDA6-D321-468A-A898-0A505B28AA73}" destId="{1833A6AE-FFE1-4491-A2C6-3EF3504048FD}" srcOrd="1" destOrd="0" presId="urn:microsoft.com/office/officeart/2005/8/layout/hProcess4"/>
    <dgm:cxn modelId="{21B2292C-9560-43EB-AB12-F9AD7840B687}" srcId="{E87E01B9-4B30-4756-A33B-0F34E40E59DF}" destId="{F311364C-4038-4C1D-A6CA-BE276D337D1D}" srcOrd="2" destOrd="0" parTransId="{83719B52-DCE8-4D3B-953D-22BA04652FFA}" sibTransId="{F0A42747-F2D8-4FD3-AC0E-FD5A8CA7F7DF}"/>
    <dgm:cxn modelId="{29410D6F-787D-4BA7-A973-A8EEC64F59E2}" srcId="{C31EDE48-3C62-498A-99B7-8DFDBFD1924D}" destId="{52D9BDA6-D321-468A-A898-0A505B28AA73}" srcOrd="0" destOrd="0" parTransId="{746DDF63-428B-4246-B0B9-5AB5C6D4DBD1}" sibTransId="{7A786FBB-9916-48D3-B46A-6E7180D4D3DF}"/>
    <dgm:cxn modelId="{8C7FA7BF-F8BA-477D-A23C-1044F97CC25F}" type="presOf" srcId="{E9EEEF7D-4EF8-4CC3-A065-2F02874A1227}" destId="{1833A6AE-FFE1-4491-A2C6-3EF3504048FD}" srcOrd="1" destOrd="1" presId="urn:microsoft.com/office/officeart/2005/8/layout/hProcess4"/>
    <dgm:cxn modelId="{A550524F-106A-4692-A700-E48CCE74663D}" srcId="{E87E01B9-4B30-4756-A33B-0F34E40E59DF}" destId="{8C4FAA1D-B618-4D37-BD99-3A5A176EF654}" srcOrd="1" destOrd="0" parTransId="{323C9F11-A7EB-46C7-8E4A-048010281C1D}" sibTransId="{130C93BC-EAAB-422C-9855-79BB47935FDE}"/>
    <dgm:cxn modelId="{D109599B-E793-4526-848F-E47254F2EF7A}" srcId="{E87E01B9-4B30-4756-A33B-0F34E40E59DF}" destId="{C31EDE48-3C62-498A-99B7-8DFDBFD1924D}" srcOrd="3" destOrd="0" parTransId="{A27BDFD0-8A61-48B3-B442-6FDB29C0A4DF}" sibTransId="{51495966-D530-4314-A651-1908F419D97E}"/>
    <dgm:cxn modelId="{2FCC4B58-C81E-4AE6-9D94-400114C0D335}" type="presOf" srcId="{8C4FAA1D-B618-4D37-BD99-3A5A176EF654}" destId="{120C2E30-AB07-4F9B-A208-AC55A2BD4DFF}" srcOrd="0" destOrd="0" presId="urn:microsoft.com/office/officeart/2005/8/layout/hProcess4"/>
    <dgm:cxn modelId="{52A2199E-EFD4-4E30-AD1F-1871FAFA6D91}" type="presOf" srcId="{130C93BC-EAAB-422C-9855-79BB47935FDE}" destId="{43759C58-B744-407C-AEE5-6B79EA2C168F}" srcOrd="0" destOrd="0" presId="urn:microsoft.com/office/officeart/2005/8/layout/hProcess4"/>
    <dgm:cxn modelId="{89E05800-0DE4-4C3A-8F2C-BF2774638FBD}" type="presOf" srcId="{F0A42747-F2D8-4FD3-AC0E-FD5A8CA7F7DF}" destId="{BBE37E1F-8EBB-45D5-837F-4991F8A4BF9A}" srcOrd="0" destOrd="0" presId="urn:microsoft.com/office/officeart/2005/8/layout/hProcess4"/>
    <dgm:cxn modelId="{C19AEEE3-A450-4F0F-AF8B-B22BD8AC7964}" srcId="{F311364C-4038-4C1D-A6CA-BE276D337D1D}" destId="{A9B43E77-8CAC-4CBF-BF1D-9116335E67E6}" srcOrd="0" destOrd="0" parTransId="{A18A55A6-80A4-4E76-B613-E9E84B822C40}" sibTransId="{C856806E-0CA0-48ED-B36A-C25059E72518}"/>
    <dgm:cxn modelId="{D2D8FA1F-FC2F-4064-8982-8B80949F1B6F}" type="presOf" srcId="{A9B43E77-8CAC-4CBF-BF1D-9116335E67E6}" destId="{6C1C8C87-DD05-4297-A5C3-6F88A4D53BCB}" srcOrd="1" destOrd="0" presId="urn:microsoft.com/office/officeart/2005/8/layout/hProcess4"/>
    <dgm:cxn modelId="{8A84182F-951E-4EE0-B851-8EEC5D35F646}" srcId="{E87E01B9-4B30-4756-A33B-0F34E40E59DF}" destId="{490367F2-FACE-43CE-BF87-FDA2DACCBE62}" srcOrd="0" destOrd="0" parTransId="{D9527833-F4E7-457A-A15C-7775C5993592}" sibTransId="{11478A71-9A17-42F3-B1A8-9DFFE4ADF4FF}"/>
    <dgm:cxn modelId="{535B2DBA-9D05-4C61-8137-3F431A73CB86}" srcId="{490367F2-FACE-43CE-BF87-FDA2DACCBE62}" destId="{1CCCF09F-2EEB-4046-80FF-5E795C772F8D}" srcOrd="1" destOrd="0" parTransId="{0795CF75-0FAA-40BE-BF5F-5AC2816E340A}" sibTransId="{EB79DAB7-E2E0-4B27-A754-F3C965D31C48}"/>
    <dgm:cxn modelId="{98F0FB77-A9C7-488C-9424-5424792FF16F}" type="presOf" srcId="{0BC0FDAA-E97D-4D17-89C3-93904708A03A}" destId="{C70B8102-CC26-4477-8E6C-358AF01FC99D}" srcOrd="0" destOrd="0" presId="urn:microsoft.com/office/officeart/2005/8/layout/hProcess4"/>
    <dgm:cxn modelId="{CBB1766A-C131-4AD3-AF6F-22365BB35B75}" type="presOf" srcId="{938DF65F-7129-4BBC-B963-539B20D4D4F6}" destId="{1729B372-7E86-4671-A19A-487E46FB094D}" srcOrd="1" destOrd="3" presId="urn:microsoft.com/office/officeart/2005/8/layout/hProcess4"/>
    <dgm:cxn modelId="{BFCF7CD5-BA02-4CCB-A031-516732CBBD73}" srcId="{490367F2-FACE-43CE-BF87-FDA2DACCBE62}" destId="{F1A65AE0-33B2-4C86-9887-B2DC736CD294}" srcOrd="0" destOrd="0" parTransId="{6206FB77-5FFA-4803-BBD2-A4E02F18EB32}" sibTransId="{FEC6CC81-A90A-41DF-A817-3E64BBDF93E6}"/>
    <dgm:cxn modelId="{611D4121-9F40-4E10-8105-F3489130D4FA}" type="presOf" srcId="{938DF65F-7129-4BBC-B963-539B20D4D4F6}" destId="{A6D77E7A-7990-4722-A488-BE354BBB629B}" srcOrd="0" destOrd="3" presId="urn:microsoft.com/office/officeart/2005/8/layout/hProcess4"/>
    <dgm:cxn modelId="{0A710845-4A43-4D8F-8167-0C6B234B605A}" type="presOf" srcId="{490367F2-FACE-43CE-BF87-FDA2DACCBE62}" destId="{82478E59-F672-4F1E-99AD-8A17F114C754}" srcOrd="0" destOrd="0" presId="urn:microsoft.com/office/officeart/2005/8/layout/hProcess4"/>
    <dgm:cxn modelId="{4711B1CF-2736-4B72-AEFA-D3CC9F0D7013}" type="presOf" srcId="{C31EDE48-3C62-498A-99B7-8DFDBFD1924D}" destId="{49615F0F-867C-4E6F-B6E5-D8730C5BA121}" srcOrd="0" destOrd="0" presId="urn:microsoft.com/office/officeart/2005/8/layout/hProcess4"/>
    <dgm:cxn modelId="{814E8AC0-CDE2-453B-8E72-184C5A71C9C2}" type="presOf" srcId="{1431628B-AF7A-4E53-8B18-105804577D85}" destId="{A6D77E7A-7990-4722-A488-BE354BBB629B}" srcOrd="0" destOrd="2" presId="urn:microsoft.com/office/officeart/2005/8/layout/hProcess4"/>
    <dgm:cxn modelId="{5B1FF661-B212-4CB5-87FB-4A1CC6321F11}" srcId="{C31EDE48-3C62-498A-99B7-8DFDBFD1924D}" destId="{E9EEEF7D-4EF8-4CC3-A065-2F02874A1227}" srcOrd="1" destOrd="0" parTransId="{58220B52-A7CF-44A4-AECD-925B20CFD5DA}" sibTransId="{AED6923A-3371-42A2-A732-D7D31C2A7D9F}"/>
    <dgm:cxn modelId="{22878041-77C5-47DF-8AD4-A80D2A15713D}" type="presParOf" srcId="{F2BD2FDA-9D91-4DD5-909A-7CC7143EC42C}" destId="{69589505-DD81-4157-BBCC-5ACC832D70BD}" srcOrd="0" destOrd="0" presId="urn:microsoft.com/office/officeart/2005/8/layout/hProcess4"/>
    <dgm:cxn modelId="{DC7B2892-CC47-4750-9225-6766A0C929BD}" type="presParOf" srcId="{F2BD2FDA-9D91-4DD5-909A-7CC7143EC42C}" destId="{2993C9E5-064E-4CB7-974D-430608EF0446}" srcOrd="1" destOrd="0" presId="urn:microsoft.com/office/officeart/2005/8/layout/hProcess4"/>
    <dgm:cxn modelId="{503A4750-F989-4326-B026-12BBBC42355E}" type="presParOf" srcId="{F2BD2FDA-9D91-4DD5-909A-7CC7143EC42C}" destId="{E65A8EA8-EAEC-4EF8-A1DB-99BC876AB32D}" srcOrd="2" destOrd="0" presId="urn:microsoft.com/office/officeart/2005/8/layout/hProcess4"/>
    <dgm:cxn modelId="{2C213877-6B02-4152-A027-02A328B544CA}" type="presParOf" srcId="{E65A8EA8-EAEC-4EF8-A1DB-99BC876AB32D}" destId="{251A1266-D0E0-411E-8A85-2D324F66EA5C}" srcOrd="0" destOrd="0" presId="urn:microsoft.com/office/officeart/2005/8/layout/hProcess4"/>
    <dgm:cxn modelId="{60907AA6-5AB4-4BE6-BBBF-B9A16ACC35B4}" type="presParOf" srcId="{251A1266-D0E0-411E-8A85-2D324F66EA5C}" destId="{F35EA54C-67A7-4E5F-B127-E478EF79D860}" srcOrd="0" destOrd="0" presId="urn:microsoft.com/office/officeart/2005/8/layout/hProcess4"/>
    <dgm:cxn modelId="{59521362-59A4-4CAD-AD48-DAB21B5E44CE}" type="presParOf" srcId="{251A1266-D0E0-411E-8A85-2D324F66EA5C}" destId="{A6D77E7A-7990-4722-A488-BE354BBB629B}" srcOrd="1" destOrd="0" presId="urn:microsoft.com/office/officeart/2005/8/layout/hProcess4"/>
    <dgm:cxn modelId="{CDD4E17A-C089-46C2-9B40-81F7176DD37E}" type="presParOf" srcId="{251A1266-D0E0-411E-8A85-2D324F66EA5C}" destId="{1729B372-7E86-4671-A19A-487E46FB094D}" srcOrd="2" destOrd="0" presId="urn:microsoft.com/office/officeart/2005/8/layout/hProcess4"/>
    <dgm:cxn modelId="{EDD9AD79-8139-4C0C-9E2B-19D2A75BFD41}" type="presParOf" srcId="{251A1266-D0E0-411E-8A85-2D324F66EA5C}" destId="{82478E59-F672-4F1E-99AD-8A17F114C754}" srcOrd="3" destOrd="0" presId="urn:microsoft.com/office/officeart/2005/8/layout/hProcess4"/>
    <dgm:cxn modelId="{77E07E2E-6FFC-44AD-A2C1-27E2865A72C2}" type="presParOf" srcId="{251A1266-D0E0-411E-8A85-2D324F66EA5C}" destId="{A8975FB1-0527-4CF3-ACF9-996FE84C454E}" srcOrd="4" destOrd="0" presId="urn:microsoft.com/office/officeart/2005/8/layout/hProcess4"/>
    <dgm:cxn modelId="{2EA2C47D-3D76-4877-84AB-A917D7BCB4FC}" type="presParOf" srcId="{E65A8EA8-EAEC-4EF8-A1DB-99BC876AB32D}" destId="{20D83594-171B-400E-922C-3AEE05019691}" srcOrd="1" destOrd="0" presId="urn:microsoft.com/office/officeart/2005/8/layout/hProcess4"/>
    <dgm:cxn modelId="{C7AF5C6F-63BF-4646-A533-F34DFBF227ED}" type="presParOf" srcId="{E65A8EA8-EAEC-4EF8-A1DB-99BC876AB32D}" destId="{91EC2CBE-4F0C-4D27-A8FB-0969A0E234A6}" srcOrd="2" destOrd="0" presId="urn:microsoft.com/office/officeart/2005/8/layout/hProcess4"/>
    <dgm:cxn modelId="{92B7DE81-91DD-42A5-BAF3-ACC3421B4F43}" type="presParOf" srcId="{91EC2CBE-4F0C-4D27-A8FB-0969A0E234A6}" destId="{69D4EDBB-86AF-4930-B981-03BA3DBBE7A5}" srcOrd="0" destOrd="0" presId="urn:microsoft.com/office/officeart/2005/8/layout/hProcess4"/>
    <dgm:cxn modelId="{F8F3B7DF-9081-4A20-BB74-18D3B762A1B4}" type="presParOf" srcId="{91EC2CBE-4F0C-4D27-A8FB-0969A0E234A6}" destId="{C70B8102-CC26-4477-8E6C-358AF01FC99D}" srcOrd="1" destOrd="0" presId="urn:microsoft.com/office/officeart/2005/8/layout/hProcess4"/>
    <dgm:cxn modelId="{5289E5DB-6D9E-4D8C-A384-1AF276F01C99}" type="presParOf" srcId="{91EC2CBE-4F0C-4D27-A8FB-0969A0E234A6}" destId="{2FCAE82F-5B55-4498-8892-22765A073260}" srcOrd="2" destOrd="0" presId="urn:microsoft.com/office/officeart/2005/8/layout/hProcess4"/>
    <dgm:cxn modelId="{92DE431F-96A5-49F7-968A-528EDCFFA32D}" type="presParOf" srcId="{91EC2CBE-4F0C-4D27-A8FB-0969A0E234A6}" destId="{120C2E30-AB07-4F9B-A208-AC55A2BD4DFF}" srcOrd="3" destOrd="0" presId="urn:microsoft.com/office/officeart/2005/8/layout/hProcess4"/>
    <dgm:cxn modelId="{F1A012CD-AB43-4172-B757-60625E351A09}" type="presParOf" srcId="{91EC2CBE-4F0C-4D27-A8FB-0969A0E234A6}" destId="{5D179F56-C4BC-472F-88AD-AD3B9AA1CBCF}" srcOrd="4" destOrd="0" presId="urn:microsoft.com/office/officeart/2005/8/layout/hProcess4"/>
    <dgm:cxn modelId="{A9BCDF3F-367A-4E09-9295-2222F9CB3031}" type="presParOf" srcId="{E65A8EA8-EAEC-4EF8-A1DB-99BC876AB32D}" destId="{43759C58-B744-407C-AEE5-6B79EA2C168F}" srcOrd="3" destOrd="0" presId="urn:microsoft.com/office/officeart/2005/8/layout/hProcess4"/>
    <dgm:cxn modelId="{10A8B371-13F5-489A-9827-FB6608641BE7}" type="presParOf" srcId="{E65A8EA8-EAEC-4EF8-A1DB-99BC876AB32D}" destId="{7212ACB1-5C20-428E-A882-7E140C92BCA9}" srcOrd="4" destOrd="0" presId="urn:microsoft.com/office/officeart/2005/8/layout/hProcess4"/>
    <dgm:cxn modelId="{AA054C0C-7875-4105-9E55-F1B2FCC95742}" type="presParOf" srcId="{7212ACB1-5C20-428E-A882-7E140C92BCA9}" destId="{032BA57F-BB14-4977-B4B1-88C97C46EF90}" srcOrd="0" destOrd="0" presId="urn:microsoft.com/office/officeart/2005/8/layout/hProcess4"/>
    <dgm:cxn modelId="{7B03AB17-C385-4FA4-B9E0-2F345CE2E5D2}" type="presParOf" srcId="{7212ACB1-5C20-428E-A882-7E140C92BCA9}" destId="{D7F729D8-9DA7-4C29-A068-63DFBCC94C07}" srcOrd="1" destOrd="0" presId="urn:microsoft.com/office/officeart/2005/8/layout/hProcess4"/>
    <dgm:cxn modelId="{0DE7C2D7-90AF-43B1-8E20-81E5DE9AAA52}" type="presParOf" srcId="{7212ACB1-5C20-428E-A882-7E140C92BCA9}" destId="{6C1C8C87-DD05-4297-A5C3-6F88A4D53BCB}" srcOrd="2" destOrd="0" presId="urn:microsoft.com/office/officeart/2005/8/layout/hProcess4"/>
    <dgm:cxn modelId="{22D43C4F-A93A-4055-A744-1D8836E718BA}" type="presParOf" srcId="{7212ACB1-5C20-428E-A882-7E140C92BCA9}" destId="{5103CCDF-C800-4872-AF1E-636566A72AB8}" srcOrd="3" destOrd="0" presId="urn:microsoft.com/office/officeart/2005/8/layout/hProcess4"/>
    <dgm:cxn modelId="{C5D78682-C68A-462B-8654-E7582D293C9A}" type="presParOf" srcId="{7212ACB1-5C20-428E-A882-7E140C92BCA9}" destId="{E1410E3E-000E-4255-B6AA-3E0D2E241F5A}" srcOrd="4" destOrd="0" presId="urn:microsoft.com/office/officeart/2005/8/layout/hProcess4"/>
    <dgm:cxn modelId="{BB9242F0-9A64-4640-B9BF-1BF50FF87349}" type="presParOf" srcId="{E65A8EA8-EAEC-4EF8-A1DB-99BC876AB32D}" destId="{BBE37E1F-8EBB-45D5-837F-4991F8A4BF9A}" srcOrd="5" destOrd="0" presId="urn:microsoft.com/office/officeart/2005/8/layout/hProcess4"/>
    <dgm:cxn modelId="{413739C7-B32A-4984-9446-950EE7160B51}" type="presParOf" srcId="{E65A8EA8-EAEC-4EF8-A1DB-99BC876AB32D}" destId="{CB268048-FE46-4F67-98BC-515F74692031}" srcOrd="6" destOrd="0" presId="urn:microsoft.com/office/officeart/2005/8/layout/hProcess4"/>
    <dgm:cxn modelId="{7403D8EA-3026-4C49-B7B5-B438A16FDDB8}" type="presParOf" srcId="{CB268048-FE46-4F67-98BC-515F74692031}" destId="{882E5B29-6625-4095-9DB4-D5CD285B75AB}" srcOrd="0" destOrd="0" presId="urn:microsoft.com/office/officeart/2005/8/layout/hProcess4"/>
    <dgm:cxn modelId="{9751E423-85A0-4E56-B4C3-56277C7EB464}" type="presParOf" srcId="{CB268048-FE46-4F67-98BC-515F74692031}" destId="{2B86095F-5DF9-4B82-82CE-28473F92DCD1}" srcOrd="1" destOrd="0" presId="urn:microsoft.com/office/officeart/2005/8/layout/hProcess4"/>
    <dgm:cxn modelId="{6B418733-04EB-409D-B04D-88B7B4FABCD5}" type="presParOf" srcId="{CB268048-FE46-4F67-98BC-515F74692031}" destId="{1833A6AE-FFE1-4491-A2C6-3EF3504048FD}" srcOrd="2" destOrd="0" presId="urn:microsoft.com/office/officeart/2005/8/layout/hProcess4"/>
    <dgm:cxn modelId="{EC32713B-1422-4536-920B-826DB641F8F5}" type="presParOf" srcId="{CB268048-FE46-4F67-98BC-515F74692031}" destId="{49615F0F-867C-4E6F-B6E5-D8730C5BA121}" srcOrd="3" destOrd="0" presId="urn:microsoft.com/office/officeart/2005/8/layout/hProcess4"/>
    <dgm:cxn modelId="{0EC3D3C2-FCEC-491A-A1B7-8DDDB0BC9F63}" type="presParOf" srcId="{CB268048-FE46-4F67-98BC-515F74692031}" destId="{B13AB11E-D480-4C37-9729-3FD8A9F0518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C5091D-D68B-4DA7-A2F6-0110057E4DB8}"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zh-CN" altLang="en-US"/>
        </a:p>
      </dgm:t>
    </dgm:pt>
    <dgm:pt modelId="{F13176EE-0FE1-430C-813F-C4633A553711}">
      <dgm:prSet phldrT="[文本]"/>
      <dgm:spPr>
        <a:solidFill>
          <a:srgbClr val="0070C0"/>
        </a:solidFill>
      </dgm:spPr>
      <dgm:t>
        <a:bodyPr/>
        <a:lstStyle/>
        <a:p>
          <a:r>
            <a:rPr lang="zh-CN" altLang="en-US" b="1" dirty="0" smtClean="0">
              <a:solidFill>
                <a:schemeClr val="tx1"/>
              </a:solidFill>
            </a:rPr>
            <a:t>客户</a:t>
          </a:r>
          <a:endParaRPr lang="en-US" altLang="zh-CN" b="1" dirty="0" smtClean="0">
            <a:solidFill>
              <a:schemeClr val="tx1"/>
            </a:solidFill>
          </a:endParaRPr>
        </a:p>
        <a:p>
          <a:r>
            <a:rPr lang="zh-CN" altLang="en-US" b="1" dirty="0" smtClean="0">
              <a:solidFill>
                <a:schemeClr val="tx1"/>
              </a:solidFill>
            </a:rPr>
            <a:t>境外</a:t>
          </a:r>
          <a:r>
            <a:rPr lang="en-US" altLang="zh-CN" b="1" dirty="0" smtClean="0">
              <a:solidFill>
                <a:schemeClr val="tx1"/>
              </a:solidFill>
            </a:rPr>
            <a:t>/</a:t>
          </a:r>
          <a:r>
            <a:rPr lang="zh-CN" altLang="en-US" b="1" dirty="0" smtClean="0">
              <a:solidFill>
                <a:schemeClr val="tx1"/>
              </a:solidFill>
            </a:rPr>
            <a:t>境内</a:t>
          </a:r>
          <a:endParaRPr lang="zh-CN" altLang="en-US" b="1" dirty="0">
            <a:solidFill>
              <a:schemeClr val="tx1"/>
            </a:solidFill>
          </a:endParaRPr>
        </a:p>
      </dgm:t>
    </dgm:pt>
    <dgm:pt modelId="{FA0B9B7D-4EC9-4E39-B3DB-5C16CE9C5687}" type="parTrans" cxnId="{9A891F31-1F18-4845-9EF5-AF89710A0397}">
      <dgm:prSet/>
      <dgm:spPr/>
      <dgm:t>
        <a:bodyPr/>
        <a:lstStyle/>
        <a:p>
          <a:endParaRPr lang="zh-CN" altLang="en-US"/>
        </a:p>
      </dgm:t>
    </dgm:pt>
    <dgm:pt modelId="{154A7B54-32BC-4CEE-A12B-EE505588BB8D}" type="sibTrans" cxnId="{9A891F31-1F18-4845-9EF5-AF89710A0397}">
      <dgm:prSet/>
      <dgm:spPr/>
      <dgm:t>
        <a:bodyPr/>
        <a:lstStyle/>
        <a:p>
          <a:endParaRPr lang="zh-CN" altLang="en-US"/>
        </a:p>
      </dgm:t>
    </dgm:pt>
    <dgm:pt modelId="{12C05559-8F08-41D8-A293-B96AA95F6C9D}">
      <dgm:prSet phldrT="[文本]"/>
      <dgm:spPr>
        <a:solidFill>
          <a:srgbClr val="0070C0"/>
        </a:solidFill>
      </dgm:spPr>
      <dgm:t>
        <a:bodyPr/>
        <a:lstStyle/>
        <a:p>
          <a:pPr algn="ctr"/>
          <a:r>
            <a:rPr lang="zh-CN" altLang="en-US" b="1" dirty="0" smtClean="0">
              <a:solidFill>
                <a:schemeClr val="tx1"/>
              </a:solidFill>
            </a:rPr>
            <a:t>期货公司</a:t>
          </a:r>
          <a:endParaRPr lang="zh-CN" altLang="en-US" b="1" dirty="0">
            <a:solidFill>
              <a:schemeClr val="tx1"/>
            </a:solidFill>
          </a:endParaRPr>
        </a:p>
      </dgm:t>
    </dgm:pt>
    <dgm:pt modelId="{588D7BCB-208E-479D-9821-A94E2E4372E7}" type="parTrans" cxnId="{7084BD95-1126-42A2-90B9-C5AC1116198A}">
      <dgm:prSet/>
      <dgm:spPr/>
      <dgm:t>
        <a:bodyPr/>
        <a:lstStyle/>
        <a:p>
          <a:endParaRPr lang="zh-CN" altLang="en-US"/>
        </a:p>
      </dgm:t>
    </dgm:pt>
    <dgm:pt modelId="{1837D452-8CBE-4B47-8ADA-5F59AD0390F6}" type="sibTrans" cxnId="{7084BD95-1126-42A2-90B9-C5AC1116198A}">
      <dgm:prSet/>
      <dgm:spPr/>
      <dgm:t>
        <a:bodyPr/>
        <a:lstStyle/>
        <a:p>
          <a:endParaRPr lang="zh-CN" altLang="en-US"/>
        </a:p>
      </dgm:t>
    </dgm:pt>
    <dgm:pt modelId="{15940102-D7C9-4C3E-B502-46A4C2615683}">
      <dgm:prSet phldrT="[文本]"/>
      <dgm:spPr>
        <a:solidFill>
          <a:srgbClr val="0070C0"/>
        </a:solidFill>
      </dgm:spPr>
      <dgm:t>
        <a:bodyPr/>
        <a:lstStyle/>
        <a:p>
          <a:r>
            <a:rPr lang="zh-CN" altLang="en-US" b="1" dirty="0" smtClean="0">
              <a:solidFill>
                <a:schemeClr val="tx1"/>
              </a:solidFill>
            </a:rPr>
            <a:t>监控中心</a:t>
          </a:r>
          <a:endParaRPr lang="zh-CN" altLang="en-US" b="1" dirty="0">
            <a:solidFill>
              <a:schemeClr val="tx1"/>
            </a:solidFill>
          </a:endParaRPr>
        </a:p>
      </dgm:t>
    </dgm:pt>
    <dgm:pt modelId="{C68E582E-4DBE-4BED-9A10-36426C598833}" type="parTrans" cxnId="{63F8A3A7-A0E5-42B1-927E-94EE19313676}">
      <dgm:prSet/>
      <dgm:spPr/>
      <dgm:t>
        <a:bodyPr/>
        <a:lstStyle/>
        <a:p>
          <a:endParaRPr lang="zh-CN" altLang="en-US"/>
        </a:p>
      </dgm:t>
    </dgm:pt>
    <dgm:pt modelId="{91004E9E-58AA-4F14-9229-3DA11AF1A298}" type="sibTrans" cxnId="{63F8A3A7-A0E5-42B1-927E-94EE19313676}">
      <dgm:prSet/>
      <dgm:spPr/>
      <dgm:t>
        <a:bodyPr/>
        <a:lstStyle/>
        <a:p>
          <a:endParaRPr lang="zh-CN" altLang="en-US"/>
        </a:p>
      </dgm:t>
    </dgm:pt>
    <dgm:pt modelId="{A41FEC7B-88C8-4A65-8E8A-4FA912EAA356}">
      <dgm:prSet phldrT="[文本]"/>
      <dgm:spPr>
        <a:solidFill>
          <a:srgbClr val="0070C0"/>
        </a:solidFill>
      </dgm:spPr>
      <dgm:t>
        <a:bodyPr/>
        <a:lstStyle/>
        <a:p>
          <a:r>
            <a:rPr lang="zh-CN" altLang="en-US" b="1" dirty="0" smtClean="0">
              <a:solidFill>
                <a:schemeClr val="tx1"/>
              </a:solidFill>
            </a:rPr>
            <a:t>交易所</a:t>
          </a:r>
          <a:endParaRPr lang="zh-CN" altLang="en-US" b="1" dirty="0">
            <a:solidFill>
              <a:schemeClr val="tx1"/>
            </a:solidFill>
          </a:endParaRPr>
        </a:p>
      </dgm:t>
    </dgm:pt>
    <dgm:pt modelId="{2C51809E-EC22-4232-9AF1-344256B7EB25}" type="parTrans" cxnId="{09C880BE-D688-4BE3-9000-07A818E6DAB8}">
      <dgm:prSet/>
      <dgm:spPr/>
      <dgm:t>
        <a:bodyPr/>
        <a:lstStyle/>
        <a:p>
          <a:endParaRPr lang="zh-CN" altLang="en-US"/>
        </a:p>
      </dgm:t>
    </dgm:pt>
    <dgm:pt modelId="{F4CC1B69-C3B9-4313-A0F0-4D8E98FD8EFB}" type="sibTrans" cxnId="{09C880BE-D688-4BE3-9000-07A818E6DAB8}">
      <dgm:prSet/>
      <dgm:spPr/>
      <dgm:t>
        <a:bodyPr/>
        <a:lstStyle/>
        <a:p>
          <a:endParaRPr lang="zh-CN" altLang="en-US"/>
        </a:p>
      </dgm:t>
    </dgm:pt>
    <dgm:pt modelId="{DEAF26AE-7C39-48FA-AE89-EDBE42ECFD29}" type="pres">
      <dgm:prSet presAssocID="{03C5091D-D68B-4DA7-A2F6-0110057E4DB8}" presName="Name0" presStyleCnt="0">
        <dgm:presLayoutVars>
          <dgm:dir/>
          <dgm:resizeHandles val="exact"/>
        </dgm:presLayoutVars>
      </dgm:prSet>
      <dgm:spPr/>
      <dgm:t>
        <a:bodyPr/>
        <a:lstStyle/>
        <a:p>
          <a:endParaRPr lang="zh-CN" altLang="en-US"/>
        </a:p>
      </dgm:t>
    </dgm:pt>
    <dgm:pt modelId="{176D3289-98C5-4F87-8126-8C1E3321A85D}" type="pres">
      <dgm:prSet presAssocID="{F13176EE-0FE1-430C-813F-C4633A553711}" presName="composite" presStyleCnt="0"/>
      <dgm:spPr/>
    </dgm:pt>
    <dgm:pt modelId="{B87261D5-A626-4C5C-A070-786BC6BEDDA6}" type="pres">
      <dgm:prSet presAssocID="{F13176EE-0FE1-430C-813F-C4633A553711}" presName="imagSh" presStyleLbl="bgImgPlace1" presStyleIdx="0" presStyleCnt="4"/>
      <dgm:spPr>
        <a:noFill/>
        <a:ln>
          <a:noFill/>
        </a:ln>
      </dgm:spPr>
      <dgm:t>
        <a:bodyPr/>
        <a:lstStyle/>
        <a:p>
          <a:endParaRPr lang="zh-CN" altLang="en-US"/>
        </a:p>
      </dgm:t>
    </dgm:pt>
    <dgm:pt modelId="{23856A54-95F3-400D-B959-5C8ACA3C99AC}" type="pres">
      <dgm:prSet presAssocID="{F13176EE-0FE1-430C-813F-C4633A553711}" presName="txNode" presStyleLbl="node1" presStyleIdx="0" presStyleCnt="4">
        <dgm:presLayoutVars>
          <dgm:bulletEnabled val="1"/>
        </dgm:presLayoutVars>
      </dgm:prSet>
      <dgm:spPr/>
      <dgm:t>
        <a:bodyPr/>
        <a:lstStyle/>
        <a:p>
          <a:endParaRPr lang="zh-CN" altLang="en-US"/>
        </a:p>
      </dgm:t>
    </dgm:pt>
    <dgm:pt modelId="{182FCA87-1EB9-440A-BEA2-001F773F8649}" type="pres">
      <dgm:prSet presAssocID="{154A7B54-32BC-4CEE-A12B-EE505588BB8D}" presName="sibTrans" presStyleLbl="sibTrans2D1" presStyleIdx="0" presStyleCnt="3"/>
      <dgm:spPr/>
      <dgm:t>
        <a:bodyPr/>
        <a:lstStyle/>
        <a:p>
          <a:endParaRPr lang="zh-CN" altLang="en-US"/>
        </a:p>
      </dgm:t>
    </dgm:pt>
    <dgm:pt modelId="{9F36DC4E-6C8B-4C2E-AC7F-233FB73856B8}" type="pres">
      <dgm:prSet presAssocID="{154A7B54-32BC-4CEE-A12B-EE505588BB8D}" presName="connTx" presStyleLbl="sibTrans2D1" presStyleIdx="0" presStyleCnt="3"/>
      <dgm:spPr/>
      <dgm:t>
        <a:bodyPr/>
        <a:lstStyle/>
        <a:p>
          <a:endParaRPr lang="zh-CN" altLang="en-US"/>
        </a:p>
      </dgm:t>
    </dgm:pt>
    <dgm:pt modelId="{64811FAE-2241-4850-B7B1-210D18B012CF}" type="pres">
      <dgm:prSet presAssocID="{12C05559-8F08-41D8-A293-B96AA95F6C9D}" presName="composite" presStyleCnt="0"/>
      <dgm:spPr/>
    </dgm:pt>
    <dgm:pt modelId="{A9919A6D-9572-4A1F-BA56-B851845F7468}" type="pres">
      <dgm:prSet presAssocID="{12C05559-8F08-41D8-A293-B96AA95F6C9D}" presName="imagSh" presStyleLbl="bgImgPlace1" presStyleIdx="1" presStyleCnt="4"/>
      <dgm:spPr>
        <a:noFill/>
        <a:ln>
          <a:noFill/>
        </a:ln>
      </dgm:spPr>
      <dgm:t>
        <a:bodyPr/>
        <a:lstStyle/>
        <a:p>
          <a:endParaRPr lang="zh-CN" altLang="en-US"/>
        </a:p>
      </dgm:t>
    </dgm:pt>
    <dgm:pt modelId="{0BE7E022-9DCA-4710-9A25-531C60CB36EB}" type="pres">
      <dgm:prSet presAssocID="{12C05559-8F08-41D8-A293-B96AA95F6C9D}" presName="txNode" presStyleLbl="node1" presStyleIdx="1" presStyleCnt="4">
        <dgm:presLayoutVars>
          <dgm:bulletEnabled val="1"/>
        </dgm:presLayoutVars>
      </dgm:prSet>
      <dgm:spPr/>
      <dgm:t>
        <a:bodyPr/>
        <a:lstStyle/>
        <a:p>
          <a:endParaRPr lang="zh-CN" altLang="en-US"/>
        </a:p>
      </dgm:t>
    </dgm:pt>
    <dgm:pt modelId="{8795DC6F-C2E2-42C7-9468-18D464A61BC1}" type="pres">
      <dgm:prSet presAssocID="{1837D452-8CBE-4B47-8ADA-5F59AD0390F6}" presName="sibTrans" presStyleLbl="sibTrans2D1" presStyleIdx="1" presStyleCnt="3"/>
      <dgm:spPr/>
      <dgm:t>
        <a:bodyPr/>
        <a:lstStyle/>
        <a:p>
          <a:endParaRPr lang="zh-CN" altLang="en-US"/>
        </a:p>
      </dgm:t>
    </dgm:pt>
    <dgm:pt modelId="{F6F7BDBA-6076-46BC-940C-93BC4C82CD7F}" type="pres">
      <dgm:prSet presAssocID="{1837D452-8CBE-4B47-8ADA-5F59AD0390F6}" presName="connTx" presStyleLbl="sibTrans2D1" presStyleIdx="1" presStyleCnt="3"/>
      <dgm:spPr/>
      <dgm:t>
        <a:bodyPr/>
        <a:lstStyle/>
        <a:p>
          <a:endParaRPr lang="zh-CN" altLang="en-US"/>
        </a:p>
      </dgm:t>
    </dgm:pt>
    <dgm:pt modelId="{039F443D-B95C-43F8-8131-73053C2F296E}" type="pres">
      <dgm:prSet presAssocID="{15940102-D7C9-4C3E-B502-46A4C2615683}" presName="composite" presStyleCnt="0"/>
      <dgm:spPr/>
    </dgm:pt>
    <dgm:pt modelId="{92A93CB1-D1FF-43C8-95D6-3C263E8CD245}" type="pres">
      <dgm:prSet presAssocID="{15940102-D7C9-4C3E-B502-46A4C2615683}" presName="imagSh" presStyleLbl="bgImgPlace1" presStyleIdx="2" presStyleCnt="4"/>
      <dgm:spPr>
        <a:noFill/>
        <a:ln>
          <a:noFill/>
        </a:ln>
      </dgm:spPr>
      <dgm:t>
        <a:bodyPr/>
        <a:lstStyle/>
        <a:p>
          <a:endParaRPr lang="zh-CN" altLang="en-US"/>
        </a:p>
      </dgm:t>
    </dgm:pt>
    <dgm:pt modelId="{E1F2A332-23C1-475D-9843-A273D2CF3C71}" type="pres">
      <dgm:prSet presAssocID="{15940102-D7C9-4C3E-B502-46A4C2615683}" presName="txNode" presStyleLbl="node1" presStyleIdx="2" presStyleCnt="4">
        <dgm:presLayoutVars>
          <dgm:bulletEnabled val="1"/>
        </dgm:presLayoutVars>
      </dgm:prSet>
      <dgm:spPr/>
      <dgm:t>
        <a:bodyPr/>
        <a:lstStyle/>
        <a:p>
          <a:endParaRPr lang="zh-CN" altLang="en-US"/>
        </a:p>
      </dgm:t>
    </dgm:pt>
    <dgm:pt modelId="{88395BA5-5746-49C4-9D13-39B7F9AAF1D3}" type="pres">
      <dgm:prSet presAssocID="{91004E9E-58AA-4F14-9229-3DA11AF1A298}" presName="sibTrans" presStyleLbl="sibTrans2D1" presStyleIdx="2" presStyleCnt="3"/>
      <dgm:spPr/>
      <dgm:t>
        <a:bodyPr/>
        <a:lstStyle/>
        <a:p>
          <a:endParaRPr lang="zh-CN" altLang="en-US"/>
        </a:p>
      </dgm:t>
    </dgm:pt>
    <dgm:pt modelId="{072E6B0B-DD81-4796-8006-EEBE025A3D51}" type="pres">
      <dgm:prSet presAssocID="{91004E9E-58AA-4F14-9229-3DA11AF1A298}" presName="connTx" presStyleLbl="sibTrans2D1" presStyleIdx="2" presStyleCnt="3"/>
      <dgm:spPr/>
      <dgm:t>
        <a:bodyPr/>
        <a:lstStyle/>
        <a:p>
          <a:endParaRPr lang="zh-CN" altLang="en-US"/>
        </a:p>
      </dgm:t>
    </dgm:pt>
    <dgm:pt modelId="{81E54EDD-614D-4AB8-AF9B-E52182959CCD}" type="pres">
      <dgm:prSet presAssocID="{A41FEC7B-88C8-4A65-8E8A-4FA912EAA356}" presName="composite" presStyleCnt="0"/>
      <dgm:spPr/>
    </dgm:pt>
    <dgm:pt modelId="{53F85BEB-763E-4C24-80CE-E763FF816C00}" type="pres">
      <dgm:prSet presAssocID="{A41FEC7B-88C8-4A65-8E8A-4FA912EAA356}" presName="imagSh" presStyleLbl="bgImgPlace1" presStyleIdx="3" presStyleCnt="4"/>
      <dgm:spPr>
        <a:noFill/>
        <a:ln>
          <a:noFill/>
        </a:ln>
      </dgm:spPr>
      <dgm:t>
        <a:bodyPr/>
        <a:lstStyle/>
        <a:p>
          <a:endParaRPr lang="zh-CN" altLang="en-US"/>
        </a:p>
      </dgm:t>
    </dgm:pt>
    <dgm:pt modelId="{DD4E9704-C182-4D7A-8976-316D513B5A2D}" type="pres">
      <dgm:prSet presAssocID="{A41FEC7B-88C8-4A65-8E8A-4FA912EAA356}" presName="txNode" presStyleLbl="node1" presStyleIdx="3" presStyleCnt="4">
        <dgm:presLayoutVars>
          <dgm:bulletEnabled val="1"/>
        </dgm:presLayoutVars>
      </dgm:prSet>
      <dgm:spPr/>
      <dgm:t>
        <a:bodyPr/>
        <a:lstStyle/>
        <a:p>
          <a:endParaRPr lang="zh-CN" altLang="en-US"/>
        </a:p>
      </dgm:t>
    </dgm:pt>
  </dgm:ptLst>
  <dgm:cxnLst>
    <dgm:cxn modelId="{D67A8D01-43FF-4F38-B663-5AA0E69CFAA3}" type="presOf" srcId="{03C5091D-D68B-4DA7-A2F6-0110057E4DB8}" destId="{DEAF26AE-7C39-48FA-AE89-EDBE42ECFD29}" srcOrd="0" destOrd="0" presId="urn:microsoft.com/office/officeart/2005/8/layout/hProcess10"/>
    <dgm:cxn modelId="{7A103A2C-BDB5-4F9B-BC38-80E38C54D2EF}" type="presOf" srcId="{12C05559-8F08-41D8-A293-B96AA95F6C9D}" destId="{0BE7E022-9DCA-4710-9A25-531C60CB36EB}" srcOrd="0" destOrd="0" presId="urn:microsoft.com/office/officeart/2005/8/layout/hProcess10"/>
    <dgm:cxn modelId="{7084BD95-1126-42A2-90B9-C5AC1116198A}" srcId="{03C5091D-D68B-4DA7-A2F6-0110057E4DB8}" destId="{12C05559-8F08-41D8-A293-B96AA95F6C9D}" srcOrd="1" destOrd="0" parTransId="{588D7BCB-208E-479D-9821-A94E2E4372E7}" sibTransId="{1837D452-8CBE-4B47-8ADA-5F59AD0390F6}"/>
    <dgm:cxn modelId="{12912C02-C4EA-43E5-8D83-BC3F2354BD7B}" type="presOf" srcId="{F13176EE-0FE1-430C-813F-C4633A553711}" destId="{23856A54-95F3-400D-B959-5C8ACA3C99AC}" srcOrd="0" destOrd="0" presId="urn:microsoft.com/office/officeart/2005/8/layout/hProcess10"/>
    <dgm:cxn modelId="{E2BC121B-F63F-4051-82CC-5C4D6C698D84}" type="presOf" srcId="{154A7B54-32BC-4CEE-A12B-EE505588BB8D}" destId="{182FCA87-1EB9-440A-BEA2-001F773F8649}" srcOrd="0" destOrd="0" presId="urn:microsoft.com/office/officeart/2005/8/layout/hProcess10"/>
    <dgm:cxn modelId="{40312898-03D3-42D4-AC5B-1557DB4D33C9}" type="presOf" srcId="{1837D452-8CBE-4B47-8ADA-5F59AD0390F6}" destId="{8795DC6F-C2E2-42C7-9468-18D464A61BC1}" srcOrd="0" destOrd="0" presId="urn:microsoft.com/office/officeart/2005/8/layout/hProcess10"/>
    <dgm:cxn modelId="{31E46E3B-63DD-4ED3-8DD7-D52D3C56FF42}" type="presOf" srcId="{15940102-D7C9-4C3E-B502-46A4C2615683}" destId="{E1F2A332-23C1-475D-9843-A273D2CF3C71}" srcOrd="0" destOrd="0" presId="urn:microsoft.com/office/officeart/2005/8/layout/hProcess10"/>
    <dgm:cxn modelId="{09C880BE-D688-4BE3-9000-07A818E6DAB8}" srcId="{03C5091D-D68B-4DA7-A2F6-0110057E4DB8}" destId="{A41FEC7B-88C8-4A65-8E8A-4FA912EAA356}" srcOrd="3" destOrd="0" parTransId="{2C51809E-EC22-4232-9AF1-344256B7EB25}" sibTransId="{F4CC1B69-C3B9-4313-A0F0-4D8E98FD8EFB}"/>
    <dgm:cxn modelId="{80F755E3-975C-413E-B906-57CAD01E3415}" type="presOf" srcId="{91004E9E-58AA-4F14-9229-3DA11AF1A298}" destId="{072E6B0B-DD81-4796-8006-EEBE025A3D51}" srcOrd="1" destOrd="0" presId="urn:microsoft.com/office/officeart/2005/8/layout/hProcess10"/>
    <dgm:cxn modelId="{E0EFF511-94DD-4297-BA46-092E29BB4AAA}" type="presOf" srcId="{A41FEC7B-88C8-4A65-8E8A-4FA912EAA356}" destId="{DD4E9704-C182-4D7A-8976-316D513B5A2D}" srcOrd="0" destOrd="0" presId="urn:microsoft.com/office/officeart/2005/8/layout/hProcess10"/>
    <dgm:cxn modelId="{048C60FB-55F7-4432-A4FB-2426D589FA75}" type="presOf" srcId="{154A7B54-32BC-4CEE-A12B-EE505588BB8D}" destId="{9F36DC4E-6C8B-4C2E-AC7F-233FB73856B8}" srcOrd="1" destOrd="0" presId="urn:microsoft.com/office/officeart/2005/8/layout/hProcess10"/>
    <dgm:cxn modelId="{93EA41BB-6ABE-4A17-9AFA-76CF0E31BFA6}" type="presOf" srcId="{91004E9E-58AA-4F14-9229-3DA11AF1A298}" destId="{88395BA5-5746-49C4-9D13-39B7F9AAF1D3}" srcOrd="0" destOrd="0" presId="urn:microsoft.com/office/officeart/2005/8/layout/hProcess10"/>
    <dgm:cxn modelId="{9A891F31-1F18-4845-9EF5-AF89710A0397}" srcId="{03C5091D-D68B-4DA7-A2F6-0110057E4DB8}" destId="{F13176EE-0FE1-430C-813F-C4633A553711}" srcOrd="0" destOrd="0" parTransId="{FA0B9B7D-4EC9-4E39-B3DB-5C16CE9C5687}" sibTransId="{154A7B54-32BC-4CEE-A12B-EE505588BB8D}"/>
    <dgm:cxn modelId="{2E7CA91E-E985-49AC-8391-828DDFD0151A}" type="presOf" srcId="{1837D452-8CBE-4B47-8ADA-5F59AD0390F6}" destId="{F6F7BDBA-6076-46BC-940C-93BC4C82CD7F}" srcOrd="1" destOrd="0" presId="urn:microsoft.com/office/officeart/2005/8/layout/hProcess10"/>
    <dgm:cxn modelId="{63F8A3A7-A0E5-42B1-927E-94EE19313676}" srcId="{03C5091D-D68B-4DA7-A2F6-0110057E4DB8}" destId="{15940102-D7C9-4C3E-B502-46A4C2615683}" srcOrd="2" destOrd="0" parTransId="{C68E582E-4DBE-4BED-9A10-36426C598833}" sibTransId="{91004E9E-58AA-4F14-9229-3DA11AF1A298}"/>
    <dgm:cxn modelId="{A35B2258-64A5-4FD1-A7B5-8C3499FF85F0}" type="presParOf" srcId="{DEAF26AE-7C39-48FA-AE89-EDBE42ECFD29}" destId="{176D3289-98C5-4F87-8126-8C1E3321A85D}" srcOrd="0" destOrd="0" presId="urn:microsoft.com/office/officeart/2005/8/layout/hProcess10"/>
    <dgm:cxn modelId="{E2237EC7-6B64-4D5E-A220-6F6E59E3379B}" type="presParOf" srcId="{176D3289-98C5-4F87-8126-8C1E3321A85D}" destId="{B87261D5-A626-4C5C-A070-786BC6BEDDA6}" srcOrd="0" destOrd="0" presId="urn:microsoft.com/office/officeart/2005/8/layout/hProcess10"/>
    <dgm:cxn modelId="{95E49BCB-F8DD-48A2-B4FF-C6E4F976A834}" type="presParOf" srcId="{176D3289-98C5-4F87-8126-8C1E3321A85D}" destId="{23856A54-95F3-400D-B959-5C8ACA3C99AC}" srcOrd="1" destOrd="0" presId="urn:microsoft.com/office/officeart/2005/8/layout/hProcess10"/>
    <dgm:cxn modelId="{62BC6144-8527-4093-B223-BA95905A2336}" type="presParOf" srcId="{DEAF26AE-7C39-48FA-AE89-EDBE42ECFD29}" destId="{182FCA87-1EB9-440A-BEA2-001F773F8649}" srcOrd="1" destOrd="0" presId="urn:microsoft.com/office/officeart/2005/8/layout/hProcess10"/>
    <dgm:cxn modelId="{8740D1BB-0E85-458B-8F7A-7AAC2C5B5240}" type="presParOf" srcId="{182FCA87-1EB9-440A-BEA2-001F773F8649}" destId="{9F36DC4E-6C8B-4C2E-AC7F-233FB73856B8}" srcOrd="0" destOrd="0" presId="urn:microsoft.com/office/officeart/2005/8/layout/hProcess10"/>
    <dgm:cxn modelId="{5FC662E7-F53A-4313-833A-1CB880624461}" type="presParOf" srcId="{DEAF26AE-7C39-48FA-AE89-EDBE42ECFD29}" destId="{64811FAE-2241-4850-B7B1-210D18B012CF}" srcOrd="2" destOrd="0" presId="urn:microsoft.com/office/officeart/2005/8/layout/hProcess10"/>
    <dgm:cxn modelId="{0B92F4E6-73E5-4407-ACEB-AA06E3B5B5D8}" type="presParOf" srcId="{64811FAE-2241-4850-B7B1-210D18B012CF}" destId="{A9919A6D-9572-4A1F-BA56-B851845F7468}" srcOrd="0" destOrd="0" presId="urn:microsoft.com/office/officeart/2005/8/layout/hProcess10"/>
    <dgm:cxn modelId="{351B151C-516D-4245-80F5-AF32D03EB4F6}" type="presParOf" srcId="{64811FAE-2241-4850-B7B1-210D18B012CF}" destId="{0BE7E022-9DCA-4710-9A25-531C60CB36EB}" srcOrd="1" destOrd="0" presId="urn:microsoft.com/office/officeart/2005/8/layout/hProcess10"/>
    <dgm:cxn modelId="{7528222C-72B1-4C31-BAD1-979E5770CD13}" type="presParOf" srcId="{DEAF26AE-7C39-48FA-AE89-EDBE42ECFD29}" destId="{8795DC6F-C2E2-42C7-9468-18D464A61BC1}" srcOrd="3" destOrd="0" presId="urn:microsoft.com/office/officeart/2005/8/layout/hProcess10"/>
    <dgm:cxn modelId="{76D3DBE2-8FE5-4BFC-A069-AB6E1AFC2A80}" type="presParOf" srcId="{8795DC6F-C2E2-42C7-9468-18D464A61BC1}" destId="{F6F7BDBA-6076-46BC-940C-93BC4C82CD7F}" srcOrd="0" destOrd="0" presId="urn:microsoft.com/office/officeart/2005/8/layout/hProcess10"/>
    <dgm:cxn modelId="{8B7F4361-5592-4297-A1C1-469A4EF3EBDD}" type="presParOf" srcId="{DEAF26AE-7C39-48FA-AE89-EDBE42ECFD29}" destId="{039F443D-B95C-43F8-8131-73053C2F296E}" srcOrd="4" destOrd="0" presId="urn:microsoft.com/office/officeart/2005/8/layout/hProcess10"/>
    <dgm:cxn modelId="{74A2D642-B963-4B5B-A333-0CC3DF69110F}" type="presParOf" srcId="{039F443D-B95C-43F8-8131-73053C2F296E}" destId="{92A93CB1-D1FF-43C8-95D6-3C263E8CD245}" srcOrd="0" destOrd="0" presId="urn:microsoft.com/office/officeart/2005/8/layout/hProcess10"/>
    <dgm:cxn modelId="{5A3812AC-68D7-4B18-BCBA-8CA33E616F66}" type="presParOf" srcId="{039F443D-B95C-43F8-8131-73053C2F296E}" destId="{E1F2A332-23C1-475D-9843-A273D2CF3C71}" srcOrd="1" destOrd="0" presId="urn:microsoft.com/office/officeart/2005/8/layout/hProcess10"/>
    <dgm:cxn modelId="{6EA06F64-2BFA-4E03-8172-554C118252AF}" type="presParOf" srcId="{DEAF26AE-7C39-48FA-AE89-EDBE42ECFD29}" destId="{88395BA5-5746-49C4-9D13-39B7F9AAF1D3}" srcOrd="5" destOrd="0" presId="urn:microsoft.com/office/officeart/2005/8/layout/hProcess10"/>
    <dgm:cxn modelId="{5E11F41C-F372-4C4E-B33D-29A0240323A3}" type="presParOf" srcId="{88395BA5-5746-49C4-9D13-39B7F9AAF1D3}" destId="{072E6B0B-DD81-4796-8006-EEBE025A3D51}" srcOrd="0" destOrd="0" presId="urn:microsoft.com/office/officeart/2005/8/layout/hProcess10"/>
    <dgm:cxn modelId="{3DE22212-3F07-44B4-A387-D2F8CD0A3D88}" type="presParOf" srcId="{DEAF26AE-7C39-48FA-AE89-EDBE42ECFD29}" destId="{81E54EDD-614D-4AB8-AF9B-E52182959CCD}" srcOrd="6" destOrd="0" presId="urn:microsoft.com/office/officeart/2005/8/layout/hProcess10"/>
    <dgm:cxn modelId="{CF2999AF-A6FA-4DDD-B9A0-6C4C9C83D5A1}" type="presParOf" srcId="{81E54EDD-614D-4AB8-AF9B-E52182959CCD}" destId="{53F85BEB-763E-4C24-80CE-E763FF816C00}" srcOrd="0" destOrd="0" presId="urn:microsoft.com/office/officeart/2005/8/layout/hProcess10"/>
    <dgm:cxn modelId="{5B3B35ED-A4C7-40F5-8036-F8C6A3832DA6}" type="presParOf" srcId="{81E54EDD-614D-4AB8-AF9B-E52182959CCD}" destId="{DD4E9704-C182-4D7A-8976-316D513B5A2D}"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C5091D-D68B-4DA7-A2F6-0110057E4DB8}"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zh-CN" altLang="en-US"/>
        </a:p>
      </dgm:t>
    </dgm:pt>
    <dgm:pt modelId="{F13176EE-0FE1-430C-813F-C4633A553711}">
      <dgm:prSet phldrT="[文本]" custT="1"/>
      <dgm:spPr>
        <a:solidFill>
          <a:schemeClr val="accent1">
            <a:lumMod val="40000"/>
            <a:lumOff val="60000"/>
          </a:schemeClr>
        </a:solidFill>
      </dgm:spPr>
      <dgm:t>
        <a:bodyPr/>
        <a:lstStyle/>
        <a:p>
          <a:r>
            <a:rPr lang="zh-CN" altLang="en-US" sz="1800" b="1" dirty="0" smtClean="0">
              <a:solidFill>
                <a:schemeClr val="tx2"/>
              </a:solidFill>
            </a:rPr>
            <a:t>境外客户</a:t>
          </a:r>
          <a:endParaRPr lang="zh-CN" altLang="en-US" sz="1800" b="1" dirty="0">
            <a:solidFill>
              <a:schemeClr val="tx2"/>
            </a:solidFill>
          </a:endParaRPr>
        </a:p>
      </dgm:t>
    </dgm:pt>
    <dgm:pt modelId="{FA0B9B7D-4EC9-4E39-B3DB-5C16CE9C5687}" type="parTrans" cxnId="{9A891F31-1F18-4845-9EF5-AF89710A0397}">
      <dgm:prSet/>
      <dgm:spPr/>
      <dgm:t>
        <a:bodyPr/>
        <a:lstStyle/>
        <a:p>
          <a:endParaRPr lang="zh-CN" altLang="en-US"/>
        </a:p>
      </dgm:t>
    </dgm:pt>
    <dgm:pt modelId="{154A7B54-32BC-4CEE-A12B-EE505588BB8D}" type="sibTrans" cxnId="{9A891F31-1F18-4845-9EF5-AF89710A0397}">
      <dgm:prSet/>
      <dgm:spPr>
        <a:solidFill>
          <a:srgbClr val="002060"/>
        </a:solidFill>
      </dgm:spPr>
      <dgm:t>
        <a:bodyPr/>
        <a:lstStyle/>
        <a:p>
          <a:endParaRPr lang="zh-CN" altLang="en-US"/>
        </a:p>
      </dgm:t>
    </dgm:pt>
    <dgm:pt modelId="{99491D21-9E22-49D4-A4B6-4B9293FA1361}">
      <dgm:prSet phldrT="[文本]" custT="1"/>
      <dgm:spPr>
        <a:solidFill>
          <a:schemeClr val="accent1">
            <a:lumMod val="40000"/>
            <a:lumOff val="60000"/>
          </a:schemeClr>
        </a:solidFill>
      </dgm:spPr>
      <dgm:t>
        <a:bodyPr/>
        <a:lstStyle/>
        <a:p>
          <a:r>
            <a:rPr lang="zh-CN" altLang="en-US" sz="1800" b="1" dirty="0" smtClean="0">
              <a:solidFill>
                <a:schemeClr val="tx2"/>
              </a:solidFill>
            </a:rPr>
            <a:t>交易所</a:t>
          </a:r>
          <a:endParaRPr lang="zh-CN" altLang="en-US" sz="1800" b="1" dirty="0">
            <a:solidFill>
              <a:schemeClr val="tx2"/>
            </a:solidFill>
          </a:endParaRPr>
        </a:p>
      </dgm:t>
    </dgm:pt>
    <dgm:pt modelId="{F84FEAB2-4606-410D-8D26-EE26D7C36C4E}" type="parTrans" cxnId="{4DDFFCDD-9E8F-4E12-B6FD-D5036EB0F52F}">
      <dgm:prSet/>
      <dgm:spPr/>
      <dgm:t>
        <a:bodyPr/>
        <a:lstStyle/>
        <a:p>
          <a:endParaRPr lang="zh-CN" altLang="en-US"/>
        </a:p>
      </dgm:t>
    </dgm:pt>
    <dgm:pt modelId="{3B3A3E45-A53D-4B1C-846B-41041870534A}" type="sibTrans" cxnId="{4DDFFCDD-9E8F-4E12-B6FD-D5036EB0F52F}">
      <dgm:prSet/>
      <dgm:spPr>
        <a:solidFill>
          <a:srgbClr val="002060"/>
        </a:solidFill>
      </dgm:spPr>
      <dgm:t>
        <a:bodyPr/>
        <a:lstStyle/>
        <a:p>
          <a:endParaRPr lang="zh-CN" altLang="en-US" dirty="0"/>
        </a:p>
      </dgm:t>
    </dgm:pt>
    <dgm:pt modelId="{12C05559-8F08-41D8-A293-B96AA95F6C9D}">
      <dgm:prSet phldrT="[文本]" custT="1"/>
      <dgm:spPr>
        <a:solidFill>
          <a:schemeClr val="accent1">
            <a:lumMod val="40000"/>
            <a:lumOff val="60000"/>
          </a:schemeClr>
        </a:solidFill>
      </dgm:spPr>
      <dgm:t>
        <a:bodyPr/>
        <a:lstStyle/>
        <a:p>
          <a:r>
            <a:rPr lang="zh-CN" altLang="en-US" sz="1800" b="1" dirty="0" smtClean="0">
              <a:solidFill>
                <a:schemeClr val="tx2"/>
              </a:solidFill>
            </a:rPr>
            <a:t>境外</a:t>
          </a:r>
          <a:endParaRPr lang="en-US" altLang="zh-CN" sz="1800" b="1" dirty="0" smtClean="0">
            <a:solidFill>
              <a:schemeClr val="tx2"/>
            </a:solidFill>
          </a:endParaRPr>
        </a:p>
        <a:p>
          <a:r>
            <a:rPr lang="zh-CN" altLang="en-US" sz="1800" b="1" dirty="0" smtClean="0">
              <a:solidFill>
                <a:schemeClr val="tx2"/>
              </a:solidFill>
            </a:rPr>
            <a:t>经纪机构</a:t>
          </a:r>
          <a:endParaRPr lang="zh-CN" altLang="en-US" sz="1800" b="1" dirty="0">
            <a:solidFill>
              <a:schemeClr val="tx2"/>
            </a:solidFill>
          </a:endParaRPr>
        </a:p>
      </dgm:t>
    </dgm:pt>
    <dgm:pt modelId="{588D7BCB-208E-479D-9821-A94E2E4372E7}" type="parTrans" cxnId="{7084BD95-1126-42A2-90B9-C5AC1116198A}">
      <dgm:prSet/>
      <dgm:spPr/>
      <dgm:t>
        <a:bodyPr/>
        <a:lstStyle/>
        <a:p>
          <a:endParaRPr lang="zh-CN" altLang="en-US"/>
        </a:p>
      </dgm:t>
    </dgm:pt>
    <dgm:pt modelId="{1837D452-8CBE-4B47-8ADA-5F59AD0390F6}" type="sibTrans" cxnId="{7084BD95-1126-42A2-90B9-C5AC1116198A}">
      <dgm:prSet/>
      <dgm:spPr>
        <a:solidFill>
          <a:srgbClr val="002060"/>
        </a:solidFill>
      </dgm:spPr>
      <dgm:t>
        <a:bodyPr/>
        <a:lstStyle/>
        <a:p>
          <a:endParaRPr lang="zh-CN" altLang="en-US"/>
        </a:p>
      </dgm:t>
    </dgm:pt>
    <dgm:pt modelId="{15940102-D7C9-4C3E-B502-46A4C2615683}">
      <dgm:prSet phldrT="[文本]" custT="1"/>
      <dgm:spPr>
        <a:solidFill>
          <a:schemeClr val="accent1">
            <a:lumMod val="40000"/>
            <a:lumOff val="60000"/>
          </a:schemeClr>
        </a:solidFill>
      </dgm:spPr>
      <dgm:t>
        <a:bodyPr/>
        <a:lstStyle/>
        <a:p>
          <a:r>
            <a:rPr lang="zh-CN" altLang="en-US" sz="1800" b="1" dirty="0" smtClean="0">
              <a:solidFill>
                <a:schemeClr val="tx2"/>
              </a:solidFill>
            </a:rPr>
            <a:t>监控中心</a:t>
          </a:r>
          <a:endParaRPr lang="zh-CN" altLang="en-US" sz="1800" b="1" dirty="0">
            <a:solidFill>
              <a:schemeClr val="tx2"/>
            </a:solidFill>
          </a:endParaRPr>
        </a:p>
      </dgm:t>
    </dgm:pt>
    <dgm:pt modelId="{C68E582E-4DBE-4BED-9A10-36426C598833}" type="parTrans" cxnId="{63F8A3A7-A0E5-42B1-927E-94EE19313676}">
      <dgm:prSet/>
      <dgm:spPr/>
      <dgm:t>
        <a:bodyPr/>
        <a:lstStyle/>
        <a:p>
          <a:endParaRPr lang="zh-CN" altLang="en-US"/>
        </a:p>
      </dgm:t>
    </dgm:pt>
    <dgm:pt modelId="{91004E9E-58AA-4F14-9229-3DA11AF1A298}" type="sibTrans" cxnId="{63F8A3A7-A0E5-42B1-927E-94EE19313676}">
      <dgm:prSet/>
      <dgm:spPr>
        <a:solidFill>
          <a:srgbClr val="002060"/>
        </a:solidFill>
      </dgm:spPr>
      <dgm:t>
        <a:bodyPr/>
        <a:lstStyle/>
        <a:p>
          <a:endParaRPr lang="zh-CN" altLang="en-US"/>
        </a:p>
      </dgm:t>
    </dgm:pt>
    <dgm:pt modelId="{DEAF26AE-7C39-48FA-AE89-EDBE42ECFD29}" type="pres">
      <dgm:prSet presAssocID="{03C5091D-D68B-4DA7-A2F6-0110057E4DB8}" presName="Name0" presStyleCnt="0">
        <dgm:presLayoutVars>
          <dgm:dir/>
          <dgm:resizeHandles val="exact"/>
        </dgm:presLayoutVars>
      </dgm:prSet>
      <dgm:spPr/>
      <dgm:t>
        <a:bodyPr/>
        <a:lstStyle/>
        <a:p>
          <a:endParaRPr lang="zh-CN" altLang="en-US"/>
        </a:p>
      </dgm:t>
    </dgm:pt>
    <dgm:pt modelId="{176D3289-98C5-4F87-8126-8C1E3321A85D}" type="pres">
      <dgm:prSet presAssocID="{F13176EE-0FE1-430C-813F-C4633A553711}" presName="composite" presStyleCnt="0"/>
      <dgm:spPr/>
    </dgm:pt>
    <dgm:pt modelId="{B87261D5-A626-4C5C-A070-786BC6BEDDA6}" type="pres">
      <dgm:prSet presAssocID="{F13176EE-0FE1-430C-813F-C4633A553711}" presName="imagSh" presStyleLbl="bgImgPlace1" presStyleIdx="0" presStyleCnt="4"/>
      <dgm:spPr>
        <a:noFill/>
        <a:ln>
          <a:noFill/>
        </a:ln>
      </dgm:spPr>
      <dgm:t>
        <a:bodyPr/>
        <a:lstStyle/>
        <a:p>
          <a:endParaRPr lang="zh-CN" altLang="en-US"/>
        </a:p>
      </dgm:t>
    </dgm:pt>
    <dgm:pt modelId="{23856A54-95F3-400D-B959-5C8ACA3C99AC}" type="pres">
      <dgm:prSet presAssocID="{F13176EE-0FE1-430C-813F-C4633A553711}" presName="txNode" presStyleLbl="node1" presStyleIdx="0" presStyleCnt="4" custLinFactNeighborX="2506" custLinFactNeighborY="-9214">
        <dgm:presLayoutVars>
          <dgm:bulletEnabled val="1"/>
        </dgm:presLayoutVars>
      </dgm:prSet>
      <dgm:spPr/>
      <dgm:t>
        <a:bodyPr/>
        <a:lstStyle/>
        <a:p>
          <a:endParaRPr lang="zh-CN" altLang="en-US"/>
        </a:p>
      </dgm:t>
    </dgm:pt>
    <dgm:pt modelId="{182FCA87-1EB9-440A-BEA2-001F773F8649}" type="pres">
      <dgm:prSet presAssocID="{154A7B54-32BC-4CEE-A12B-EE505588BB8D}" presName="sibTrans" presStyleLbl="sibTrans2D1" presStyleIdx="0" presStyleCnt="3" custLinFactNeighborX="14849" custLinFactNeighborY="-28308"/>
      <dgm:spPr/>
      <dgm:t>
        <a:bodyPr/>
        <a:lstStyle/>
        <a:p>
          <a:endParaRPr lang="zh-CN" altLang="en-US"/>
        </a:p>
      </dgm:t>
    </dgm:pt>
    <dgm:pt modelId="{9F36DC4E-6C8B-4C2E-AC7F-233FB73856B8}" type="pres">
      <dgm:prSet presAssocID="{154A7B54-32BC-4CEE-A12B-EE505588BB8D}" presName="connTx" presStyleLbl="sibTrans2D1" presStyleIdx="0" presStyleCnt="3"/>
      <dgm:spPr/>
      <dgm:t>
        <a:bodyPr/>
        <a:lstStyle/>
        <a:p>
          <a:endParaRPr lang="zh-CN" altLang="en-US"/>
        </a:p>
      </dgm:t>
    </dgm:pt>
    <dgm:pt modelId="{64811FAE-2241-4850-B7B1-210D18B012CF}" type="pres">
      <dgm:prSet presAssocID="{12C05559-8F08-41D8-A293-B96AA95F6C9D}" presName="composite" presStyleCnt="0"/>
      <dgm:spPr/>
    </dgm:pt>
    <dgm:pt modelId="{A9919A6D-9572-4A1F-BA56-B851845F7468}" type="pres">
      <dgm:prSet presAssocID="{12C05559-8F08-41D8-A293-B96AA95F6C9D}" presName="imagSh" presStyleLbl="bgImgPlace1" presStyleIdx="1" presStyleCnt="4"/>
      <dgm:spPr>
        <a:noFill/>
        <a:ln>
          <a:noFill/>
        </a:ln>
      </dgm:spPr>
      <dgm:t>
        <a:bodyPr/>
        <a:lstStyle/>
        <a:p>
          <a:endParaRPr lang="zh-CN" altLang="en-US"/>
        </a:p>
      </dgm:t>
    </dgm:pt>
    <dgm:pt modelId="{0BE7E022-9DCA-4710-9A25-531C60CB36EB}" type="pres">
      <dgm:prSet presAssocID="{12C05559-8F08-41D8-A293-B96AA95F6C9D}" presName="txNode" presStyleLbl="node1" presStyleIdx="1" presStyleCnt="4" custLinFactNeighborX="-34463" custLinFactNeighborY="-7751">
        <dgm:presLayoutVars>
          <dgm:bulletEnabled val="1"/>
        </dgm:presLayoutVars>
      </dgm:prSet>
      <dgm:spPr/>
      <dgm:t>
        <a:bodyPr/>
        <a:lstStyle/>
        <a:p>
          <a:endParaRPr lang="zh-CN" altLang="en-US"/>
        </a:p>
      </dgm:t>
    </dgm:pt>
    <dgm:pt modelId="{8795DC6F-C2E2-42C7-9468-18D464A61BC1}" type="pres">
      <dgm:prSet presAssocID="{1837D452-8CBE-4B47-8ADA-5F59AD0390F6}" presName="sibTrans" presStyleLbl="sibTrans2D1" presStyleIdx="1" presStyleCnt="3" custLinFactX="200000" custLinFactNeighborX="201316" custLinFactNeighborY="-27140"/>
      <dgm:spPr/>
      <dgm:t>
        <a:bodyPr/>
        <a:lstStyle/>
        <a:p>
          <a:endParaRPr lang="zh-CN" altLang="en-US"/>
        </a:p>
      </dgm:t>
    </dgm:pt>
    <dgm:pt modelId="{F6F7BDBA-6076-46BC-940C-93BC4C82CD7F}" type="pres">
      <dgm:prSet presAssocID="{1837D452-8CBE-4B47-8ADA-5F59AD0390F6}" presName="connTx" presStyleLbl="sibTrans2D1" presStyleIdx="1" presStyleCnt="3"/>
      <dgm:spPr/>
      <dgm:t>
        <a:bodyPr/>
        <a:lstStyle/>
        <a:p>
          <a:endParaRPr lang="zh-CN" altLang="en-US"/>
        </a:p>
      </dgm:t>
    </dgm:pt>
    <dgm:pt modelId="{039F443D-B95C-43F8-8131-73053C2F296E}" type="pres">
      <dgm:prSet presAssocID="{15940102-D7C9-4C3E-B502-46A4C2615683}" presName="composite" presStyleCnt="0"/>
      <dgm:spPr/>
    </dgm:pt>
    <dgm:pt modelId="{92A93CB1-D1FF-43C8-95D6-3C263E8CD245}" type="pres">
      <dgm:prSet presAssocID="{15940102-D7C9-4C3E-B502-46A4C2615683}" presName="imagSh" presStyleLbl="bgImgPlace1" presStyleIdx="2" presStyleCnt="4"/>
      <dgm:spPr>
        <a:noFill/>
        <a:ln>
          <a:noFill/>
        </a:ln>
      </dgm:spPr>
      <dgm:t>
        <a:bodyPr/>
        <a:lstStyle/>
        <a:p>
          <a:endParaRPr lang="zh-CN" altLang="en-US"/>
        </a:p>
      </dgm:t>
    </dgm:pt>
    <dgm:pt modelId="{E1F2A332-23C1-475D-9843-A273D2CF3C71}" type="pres">
      <dgm:prSet presAssocID="{15940102-D7C9-4C3E-B502-46A4C2615683}" presName="txNode" presStyleLbl="node1" presStyleIdx="2" presStyleCnt="4" custLinFactNeighborX="-77208" custLinFactNeighborY="-7751">
        <dgm:presLayoutVars>
          <dgm:bulletEnabled val="1"/>
        </dgm:presLayoutVars>
      </dgm:prSet>
      <dgm:spPr/>
      <dgm:t>
        <a:bodyPr/>
        <a:lstStyle/>
        <a:p>
          <a:endParaRPr lang="zh-CN" altLang="en-US"/>
        </a:p>
      </dgm:t>
    </dgm:pt>
    <dgm:pt modelId="{88395BA5-5746-49C4-9D13-39B7F9AAF1D3}" type="pres">
      <dgm:prSet presAssocID="{91004E9E-58AA-4F14-9229-3DA11AF1A298}" presName="sibTrans" presStyleLbl="sibTrans2D1" presStyleIdx="2" presStyleCnt="3" custLinFactX="81566" custLinFactNeighborX="100000" custLinFactNeighborY="-34597"/>
      <dgm:spPr/>
      <dgm:t>
        <a:bodyPr/>
        <a:lstStyle/>
        <a:p>
          <a:endParaRPr lang="zh-CN" altLang="en-US"/>
        </a:p>
      </dgm:t>
    </dgm:pt>
    <dgm:pt modelId="{072E6B0B-DD81-4796-8006-EEBE025A3D51}" type="pres">
      <dgm:prSet presAssocID="{91004E9E-58AA-4F14-9229-3DA11AF1A298}" presName="connTx" presStyleLbl="sibTrans2D1" presStyleIdx="2" presStyleCnt="3"/>
      <dgm:spPr/>
      <dgm:t>
        <a:bodyPr/>
        <a:lstStyle/>
        <a:p>
          <a:endParaRPr lang="zh-CN" altLang="en-US"/>
        </a:p>
      </dgm:t>
    </dgm:pt>
    <dgm:pt modelId="{7F19A3EC-375C-4473-B8D4-0789C5804BD2}" type="pres">
      <dgm:prSet presAssocID="{99491D21-9E22-49D4-A4B6-4B9293FA1361}" presName="composite" presStyleCnt="0"/>
      <dgm:spPr/>
    </dgm:pt>
    <dgm:pt modelId="{D26B52FC-6067-409F-80B2-59837AD503D1}" type="pres">
      <dgm:prSet presAssocID="{99491D21-9E22-49D4-A4B6-4B9293FA1361}" presName="imagSh" presStyleLbl="bgImgPlace1" presStyleIdx="3" presStyleCnt="4"/>
      <dgm:spPr>
        <a:noFill/>
        <a:ln>
          <a:noFill/>
        </a:ln>
      </dgm:spPr>
      <dgm:t>
        <a:bodyPr/>
        <a:lstStyle/>
        <a:p>
          <a:endParaRPr lang="zh-CN" altLang="en-US"/>
        </a:p>
      </dgm:t>
    </dgm:pt>
    <dgm:pt modelId="{7DC20E8D-7BE5-4503-96DA-A6B228E915EA}" type="pres">
      <dgm:prSet presAssocID="{99491D21-9E22-49D4-A4B6-4B9293FA1361}" presName="txNode" presStyleLbl="node1" presStyleIdx="3" presStyleCnt="4" custLinFactNeighborX="-2785" custLinFactNeighborY="-11874">
        <dgm:presLayoutVars>
          <dgm:bulletEnabled val="1"/>
        </dgm:presLayoutVars>
      </dgm:prSet>
      <dgm:spPr/>
      <dgm:t>
        <a:bodyPr/>
        <a:lstStyle/>
        <a:p>
          <a:endParaRPr lang="zh-CN" altLang="en-US"/>
        </a:p>
      </dgm:t>
    </dgm:pt>
  </dgm:ptLst>
  <dgm:cxnLst>
    <dgm:cxn modelId="{15CD4617-19C4-4417-8148-C7C2F207E172}" type="presOf" srcId="{91004E9E-58AA-4F14-9229-3DA11AF1A298}" destId="{072E6B0B-DD81-4796-8006-EEBE025A3D51}" srcOrd="1" destOrd="0" presId="urn:microsoft.com/office/officeart/2005/8/layout/hProcess10"/>
    <dgm:cxn modelId="{4DDFFCDD-9E8F-4E12-B6FD-D5036EB0F52F}" srcId="{03C5091D-D68B-4DA7-A2F6-0110057E4DB8}" destId="{99491D21-9E22-49D4-A4B6-4B9293FA1361}" srcOrd="3" destOrd="0" parTransId="{F84FEAB2-4606-410D-8D26-EE26D7C36C4E}" sibTransId="{3B3A3E45-A53D-4B1C-846B-41041870534A}"/>
    <dgm:cxn modelId="{67E80A39-A003-4D3D-A4EE-8815C5A30994}" type="presOf" srcId="{1837D452-8CBE-4B47-8ADA-5F59AD0390F6}" destId="{F6F7BDBA-6076-46BC-940C-93BC4C82CD7F}" srcOrd="1" destOrd="0" presId="urn:microsoft.com/office/officeart/2005/8/layout/hProcess10"/>
    <dgm:cxn modelId="{1ABEE68F-C1D6-4013-AF7C-081C61D1DA56}" type="presOf" srcId="{15940102-D7C9-4C3E-B502-46A4C2615683}" destId="{E1F2A332-23C1-475D-9843-A273D2CF3C71}" srcOrd="0" destOrd="0" presId="urn:microsoft.com/office/officeart/2005/8/layout/hProcess10"/>
    <dgm:cxn modelId="{B029733B-F225-4BF7-BBFB-4FB1919FFBF2}" type="presOf" srcId="{91004E9E-58AA-4F14-9229-3DA11AF1A298}" destId="{88395BA5-5746-49C4-9D13-39B7F9AAF1D3}" srcOrd="0" destOrd="0" presId="urn:microsoft.com/office/officeart/2005/8/layout/hProcess10"/>
    <dgm:cxn modelId="{8A1FD72D-3831-4761-85DD-532917205EA4}" type="presOf" srcId="{99491D21-9E22-49D4-A4B6-4B9293FA1361}" destId="{7DC20E8D-7BE5-4503-96DA-A6B228E915EA}" srcOrd="0" destOrd="0" presId="urn:microsoft.com/office/officeart/2005/8/layout/hProcess10"/>
    <dgm:cxn modelId="{12FA0E85-BC2F-4C84-805C-1C430C53975C}" type="presOf" srcId="{154A7B54-32BC-4CEE-A12B-EE505588BB8D}" destId="{182FCA87-1EB9-440A-BEA2-001F773F8649}" srcOrd="0" destOrd="0" presId="urn:microsoft.com/office/officeart/2005/8/layout/hProcess10"/>
    <dgm:cxn modelId="{E9A2AAC8-C0BA-4FE7-975D-3BF38C145EA0}" type="presOf" srcId="{154A7B54-32BC-4CEE-A12B-EE505588BB8D}" destId="{9F36DC4E-6C8B-4C2E-AC7F-233FB73856B8}" srcOrd="1" destOrd="0" presId="urn:microsoft.com/office/officeart/2005/8/layout/hProcess10"/>
    <dgm:cxn modelId="{2BEE7619-17B6-49D0-9054-EA52B2BF4AC7}" type="presOf" srcId="{1837D452-8CBE-4B47-8ADA-5F59AD0390F6}" destId="{8795DC6F-C2E2-42C7-9468-18D464A61BC1}" srcOrd="0" destOrd="0" presId="urn:microsoft.com/office/officeart/2005/8/layout/hProcess10"/>
    <dgm:cxn modelId="{CB8EE0D4-1A78-4C3A-906F-5F0E9E0A1E91}" type="presOf" srcId="{03C5091D-D68B-4DA7-A2F6-0110057E4DB8}" destId="{DEAF26AE-7C39-48FA-AE89-EDBE42ECFD29}" srcOrd="0" destOrd="0" presId="urn:microsoft.com/office/officeart/2005/8/layout/hProcess10"/>
    <dgm:cxn modelId="{63F8A3A7-A0E5-42B1-927E-94EE19313676}" srcId="{03C5091D-D68B-4DA7-A2F6-0110057E4DB8}" destId="{15940102-D7C9-4C3E-B502-46A4C2615683}" srcOrd="2" destOrd="0" parTransId="{C68E582E-4DBE-4BED-9A10-36426C598833}" sibTransId="{91004E9E-58AA-4F14-9229-3DA11AF1A298}"/>
    <dgm:cxn modelId="{9A891F31-1F18-4845-9EF5-AF89710A0397}" srcId="{03C5091D-D68B-4DA7-A2F6-0110057E4DB8}" destId="{F13176EE-0FE1-430C-813F-C4633A553711}" srcOrd="0" destOrd="0" parTransId="{FA0B9B7D-4EC9-4E39-B3DB-5C16CE9C5687}" sibTransId="{154A7B54-32BC-4CEE-A12B-EE505588BB8D}"/>
    <dgm:cxn modelId="{E009E252-639B-459C-A4A2-BBF0738A9D56}" type="presOf" srcId="{F13176EE-0FE1-430C-813F-C4633A553711}" destId="{23856A54-95F3-400D-B959-5C8ACA3C99AC}" srcOrd="0" destOrd="0" presId="urn:microsoft.com/office/officeart/2005/8/layout/hProcess10"/>
    <dgm:cxn modelId="{4DD955C8-0F91-4394-88B6-34721315192B}" type="presOf" srcId="{12C05559-8F08-41D8-A293-B96AA95F6C9D}" destId="{0BE7E022-9DCA-4710-9A25-531C60CB36EB}" srcOrd="0" destOrd="0" presId="urn:microsoft.com/office/officeart/2005/8/layout/hProcess10"/>
    <dgm:cxn modelId="{7084BD95-1126-42A2-90B9-C5AC1116198A}" srcId="{03C5091D-D68B-4DA7-A2F6-0110057E4DB8}" destId="{12C05559-8F08-41D8-A293-B96AA95F6C9D}" srcOrd="1" destOrd="0" parTransId="{588D7BCB-208E-479D-9821-A94E2E4372E7}" sibTransId="{1837D452-8CBE-4B47-8ADA-5F59AD0390F6}"/>
    <dgm:cxn modelId="{4A692F77-6D1D-4506-A1A3-E2ED2992DB08}" type="presParOf" srcId="{DEAF26AE-7C39-48FA-AE89-EDBE42ECFD29}" destId="{176D3289-98C5-4F87-8126-8C1E3321A85D}" srcOrd="0" destOrd="0" presId="urn:microsoft.com/office/officeart/2005/8/layout/hProcess10"/>
    <dgm:cxn modelId="{5E6A02CD-AE9D-4C2B-A313-52E9072F4E1D}" type="presParOf" srcId="{176D3289-98C5-4F87-8126-8C1E3321A85D}" destId="{B87261D5-A626-4C5C-A070-786BC6BEDDA6}" srcOrd="0" destOrd="0" presId="urn:microsoft.com/office/officeart/2005/8/layout/hProcess10"/>
    <dgm:cxn modelId="{E9ED6471-ED9E-4BDF-86D5-F735A3F7ADCB}" type="presParOf" srcId="{176D3289-98C5-4F87-8126-8C1E3321A85D}" destId="{23856A54-95F3-400D-B959-5C8ACA3C99AC}" srcOrd="1" destOrd="0" presId="urn:microsoft.com/office/officeart/2005/8/layout/hProcess10"/>
    <dgm:cxn modelId="{1D81F930-D6F8-4A85-91F7-33F0DAF555B8}" type="presParOf" srcId="{DEAF26AE-7C39-48FA-AE89-EDBE42ECFD29}" destId="{182FCA87-1EB9-440A-BEA2-001F773F8649}" srcOrd="1" destOrd="0" presId="urn:microsoft.com/office/officeart/2005/8/layout/hProcess10"/>
    <dgm:cxn modelId="{C9E5B659-C887-44F8-8CBD-13157DCEB61A}" type="presParOf" srcId="{182FCA87-1EB9-440A-BEA2-001F773F8649}" destId="{9F36DC4E-6C8B-4C2E-AC7F-233FB73856B8}" srcOrd="0" destOrd="0" presId="urn:microsoft.com/office/officeart/2005/8/layout/hProcess10"/>
    <dgm:cxn modelId="{C19BD517-4650-42CB-9923-7D899C94909D}" type="presParOf" srcId="{DEAF26AE-7C39-48FA-AE89-EDBE42ECFD29}" destId="{64811FAE-2241-4850-B7B1-210D18B012CF}" srcOrd="2" destOrd="0" presId="urn:microsoft.com/office/officeart/2005/8/layout/hProcess10"/>
    <dgm:cxn modelId="{4C2A7132-89B4-4289-B53F-35EC6F6989BF}" type="presParOf" srcId="{64811FAE-2241-4850-B7B1-210D18B012CF}" destId="{A9919A6D-9572-4A1F-BA56-B851845F7468}" srcOrd="0" destOrd="0" presId="urn:microsoft.com/office/officeart/2005/8/layout/hProcess10"/>
    <dgm:cxn modelId="{6EEFBCDB-F7B1-4BCF-8C18-4232D479DA43}" type="presParOf" srcId="{64811FAE-2241-4850-B7B1-210D18B012CF}" destId="{0BE7E022-9DCA-4710-9A25-531C60CB36EB}" srcOrd="1" destOrd="0" presId="urn:microsoft.com/office/officeart/2005/8/layout/hProcess10"/>
    <dgm:cxn modelId="{1B1A6E7C-FEA8-4AED-87A4-7474810EE389}" type="presParOf" srcId="{DEAF26AE-7C39-48FA-AE89-EDBE42ECFD29}" destId="{8795DC6F-C2E2-42C7-9468-18D464A61BC1}" srcOrd="3" destOrd="0" presId="urn:microsoft.com/office/officeart/2005/8/layout/hProcess10"/>
    <dgm:cxn modelId="{1E80FE8B-8FE7-4992-8CAD-0D5F880E266B}" type="presParOf" srcId="{8795DC6F-C2E2-42C7-9468-18D464A61BC1}" destId="{F6F7BDBA-6076-46BC-940C-93BC4C82CD7F}" srcOrd="0" destOrd="0" presId="urn:microsoft.com/office/officeart/2005/8/layout/hProcess10"/>
    <dgm:cxn modelId="{B9E2552F-AFB6-4E5B-8656-1FE4894864B4}" type="presParOf" srcId="{DEAF26AE-7C39-48FA-AE89-EDBE42ECFD29}" destId="{039F443D-B95C-43F8-8131-73053C2F296E}" srcOrd="4" destOrd="0" presId="urn:microsoft.com/office/officeart/2005/8/layout/hProcess10"/>
    <dgm:cxn modelId="{93AA8DB6-FDA0-418B-B86E-2AE1274CF85B}" type="presParOf" srcId="{039F443D-B95C-43F8-8131-73053C2F296E}" destId="{92A93CB1-D1FF-43C8-95D6-3C263E8CD245}" srcOrd="0" destOrd="0" presId="urn:microsoft.com/office/officeart/2005/8/layout/hProcess10"/>
    <dgm:cxn modelId="{26E590B7-58B3-4DA9-99FC-39208456460D}" type="presParOf" srcId="{039F443D-B95C-43F8-8131-73053C2F296E}" destId="{E1F2A332-23C1-475D-9843-A273D2CF3C71}" srcOrd="1" destOrd="0" presId="urn:microsoft.com/office/officeart/2005/8/layout/hProcess10"/>
    <dgm:cxn modelId="{E0958266-E396-44CF-A416-C12311E43846}" type="presParOf" srcId="{DEAF26AE-7C39-48FA-AE89-EDBE42ECFD29}" destId="{88395BA5-5746-49C4-9D13-39B7F9AAF1D3}" srcOrd="5" destOrd="0" presId="urn:microsoft.com/office/officeart/2005/8/layout/hProcess10"/>
    <dgm:cxn modelId="{1125CB32-32FD-4928-AA5A-ECF1331CFCEB}" type="presParOf" srcId="{88395BA5-5746-49C4-9D13-39B7F9AAF1D3}" destId="{072E6B0B-DD81-4796-8006-EEBE025A3D51}" srcOrd="0" destOrd="0" presId="urn:microsoft.com/office/officeart/2005/8/layout/hProcess10"/>
    <dgm:cxn modelId="{8E9F5474-C5BB-473C-A939-06AE6F275EA5}" type="presParOf" srcId="{DEAF26AE-7C39-48FA-AE89-EDBE42ECFD29}" destId="{7F19A3EC-375C-4473-B8D4-0789C5804BD2}" srcOrd="6" destOrd="0" presId="urn:microsoft.com/office/officeart/2005/8/layout/hProcess10"/>
    <dgm:cxn modelId="{E152DC6D-B04E-494F-A6F1-48027975AA3E}" type="presParOf" srcId="{7F19A3EC-375C-4473-B8D4-0789C5804BD2}" destId="{D26B52FC-6067-409F-80B2-59837AD503D1}" srcOrd="0" destOrd="0" presId="urn:microsoft.com/office/officeart/2005/8/layout/hProcess10"/>
    <dgm:cxn modelId="{510CC849-39F0-436F-9C6A-F93D10885525}" type="presParOf" srcId="{7F19A3EC-375C-4473-B8D4-0789C5804BD2}" destId="{7DC20E8D-7BE5-4503-96DA-A6B228E915EA}" srcOrd="1" destOrd="0" presId="urn:microsoft.com/office/officeart/2005/8/layout/hProcess10"/>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32B232-2E66-4273-B2B6-B123E62A71F9}" type="doc">
      <dgm:prSet loTypeId="urn:microsoft.com/office/officeart/2005/8/layout/chevron1" loCatId="process" qsTypeId="urn:microsoft.com/office/officeart/2005/8/quickstyle/simple1" qsCatId="simple" csTypeId="urn:microsoft.com/office/officeart/2005/8/colors/accent1_2" csCatId="accent1" phldr="1"/>
      <dgm:spPr/>
    </dgm:pt>
    <dgm:pt modelId="{86FA0B4A-4C5D-49D8-858D-1C13B838BDAB}">
      <dgm:prSet phldrT="[文本]"/>
      <dgm:spPr>
        <a:solidFill>
          <a:srgbClr val="0070C0"/>
        </a:solidFill>
      </dgm:spPr>
      <dgm:t>
        <a:bodyPr/>
        <a:lstStyle/>
        <a:p>
          <a:r>
            <a:rPr lang="zh-CN" altLang="en-US" b="1" dirty="0" smtClean="0">
              <a:solidFill>
                <a:schemeClr val="accent4"/>
              </a:solidFill>
            </a:rPr>
            <a:t>期货公司和境外经纪机构审核</a:t>
          </a:r>
          <a:endParaRPr lang="zh-CN" altLang="en-US" b="1" dirty="0">
            <a:solidFill>
              <a:schemeClr val="accent4"/>
            </a:solidFill>
          </a:endParaRPr>
        </a:p>
      </dgm:t>
    </dgm:pt>
    <dgm:pt modelId="{7CD46F70-4252-456F-A0F9-1F9F45A3AD7C}" type="parTrans" cxnId="{91C5F4D4-F0EC-4B96-B6A6-09BC450C41AB}">
      <dgm:prSet/>
      <dgm:spPr/>
      <dgm:t>
        <a:bodyPr/>
        <a:lstStyle/>
        <a:p>
          <a:endParaRPr lang="zh-CN" altLang="en-US" b="1">
            <a:solidFill>
              <a:schemeClr val="accent4"/>
            </a:solidFill>
          </a:endParaRPr>
        </a:p>
      </dgm:t>
    </dgm:pt>
    <dgm:pt modelId="{AF6AF0F9-0340-465B-AF99-E5DCAB9DCEA7}" type="sibTrans" cxnId="{91C5F4D4-F0EC-4B96-B6A6-09BC450C41AB}">
      <dgm:prSet/>
      <dgm:spPr/>
      <dgm:t>
        <a:bodyPr/>
        <a:lstStyle/>
        <a:p>
          <a:endParaRPr lang="zh-CN" altLang="en-US" b="1">
            <a:solidFill>
              <a:schemeClr val="accent4"/>
            </a:solidFill>
          </a:endParaRPr>
        </a:p>
      </dgm:t>
    </dgm:pt>
    <dgm:pt modelId="{36D1E153-86BA-4E65-A206-71827C0057F0}">
      <dgm:prSet phldrT="[文本]"/>
      <dgm:spPr>
        <a:solidFill>
          <a:srgbClr val="0070C0"/>
        </a:solidFill>
      </dgm:spPr>
      <dgm:t>
        <a:bodyPr/>
        <a:lstStyle/>
        <a:p>
          <a:r>
            <a:rPr lang="zh-CN" altLang="en-US" b="1" dirty="0" smtClean="0">
              <a:solidFill>
                <a:schemeClr val="accent4"/>
              </a:solidFill>
            </a:rPr>
            <a:t>向监控中心预约</a:t>
          </a:r>
          <a:endParaRPr lang="zh-CN" altLang="en-US" b="1" dirty="0">
            <a:solidFill>
              <a:schemeClr val="accent4"/>
            </a:solidFill>
          </a:endParaRPr>
        </a:p>
      </dgm:t>
    </dgm:pt>
    <dgm:pt modelId="{0F1B3570-8D19-44A3-B8DA-0CB3137D5556}" type="parTrans" cxnId="{36D7C0E1-4E46-47B4-B8C5-FBBE9B19430D}">
      <dgm:prSet/>
      <dgm:spPr/>
      <dgm:t>
        <a:bodyPr/>
        <a:lstStyle/>
        <a:p>
          <a:endParaRPr lang="zh-CN" altLang="en-US" b="1">
            <a:solidFill>
              <a:schemeClr val="accent4"/>
            </a:solidFill>
          </a:endParaRPr>
        </a:p>
      </dgm:t>
    </dgm:pt>
    <dgm:pt modelId="{C8F527E7-AC05-438F-BBF6-57A47AA82107}" type="sibTrans" cxnId="{36D7C0E1-4E46-47B4-B8C5-FBBE9B19430D}">
      <dgm:prSet/>
      <dgm:spPr/>
      <dgm:t>
        <a:bodyPr/>
        <a:lstStyle/>
        <a:p>
          <a:endParaRPr lang="zh-CN" altLang="en-US" b="1">
            <a:solidFill>
              <a:schemeClr val="accent4"/>
            </a:solidFill>
          </a:endParaRPr>
        </a:p>
      </dgm:t>
    </dgm:pt>
    <dgm:pt modelId="{33C372A7-7FB9-4E1D-9999-3666116D019E}">
      <dgm:prSet phldrT="[文本]"/>
      <dgm:spPr>
        <a:solidFill>
          <a:srgbClr val="0070C0"/>
        </a:solidFill>
      </dgm:spPr>
      <dgm:t>
        <a:bodyPr/>
        <a:lstStyle/>
        <a:p>
          <a:r>
            <a:rPr lang="zh-CN" altLang="en-US" b="1" dirty="0" smtClean="0">
              <a:solidFill>
                <a:schemeClr val="accent4"/>
              </a:solidFill>
            </a:rPr>
            <a:t>监控中心审核</a:t>
          </a:r>
          <a:endParaRPr lang="zh-CN" altLang="en-US" b="1" dirty="0">
            <a:solidFill>
              <a:schemeClr val="accent4"/>
            </a:solidFill>
          </a:endParaRPr>
        </a:p>
      </dgm:t>
    </dgm:pt>
    <dgm:pt modelId="{515AB849-6E68-410A-86CC-24DC3E3C13C7}" type="parTrans" cxnId="{F2B1DBEE-10D2-4F23-BFA7-BF2528D66D1C}">
      <dgm:prSet/>
      <dgm:spPr/>
      <dgm:t>
        <a:bodyPr/>
        <a:lstStyle/>
        <a:p>
          <a:endParaRPr lang="zh-CN" altLang="en-US" b="1">
            <a:solidFill>
              <a:schemeClr val="accent4"/>
            </a:solidFill>
          </a:endParaRPr>
        </a:p>
      </dgm:t>
    </dgm:pt>
    <dgm:pt modelId="{498E9EB5-A8E9-4426-A18C-D65F91A6335D}" type="sibTrans" cxnId="{F2B1DBEE-10D2-4F23-BFA7-BF2528D66D1C}">
      <dgm:prSet/>
      <dgm:spPr/>
      <dgm:t>
        <a:bodyPr/>
        <a:lstStyle/>
        <a:p>
          <a:endParaRPr lang="zh-CN" altLang="en-US" b="1">
            <a:solidFill>
              <a:schemeClr val="accent4"/>
            </a:solidFill>
          </a:endParaRPr>
        </a:p>
      </dgm:t>
    </dgm:pt>
    <dgm:pt modelId="{30936916-8CDF-41CE-901C-964D815C1DEC}">
      <dgm:prSet/>
      <dgm:spPr>
        <a:solidFill>
          <a:srgbClr val="0070C0"/>
        </a:solidFill>
        <a:ln>
          <a:solidFill>
            <a:srgbClr val="0070C0"/>
          </a:solidFill>
        </a:ln>
      </dgm:spPr>
      <dgm:t>
        <a:bodyPr/>
        <a:lstStyle/>
        <a:p>
          <a:r>
            <a:rPr lang="zh-CN" altLang="en-US" b="1" dirty="0" smtClean="0">
              <a:solidFill>
                <a:srgbClr val="FFC000"/>
              </a:solidFill>
            </a:rPr>
            <a:t>修改信息</a:t>
          </a:r>
          <a:endParaRPr lang="zh-CN" altLang="en-US" b="1" dirty="0">
            <a:solidFill>
              <a:srgbClr val="FFC000"/>
            </a:solidFill>
          </a:endParaRPr>
        </a:p>
      </dgm:t>
    </dgm:pt>
    <dgm:pt modelId="{7EDE9DE1-E58D-479B-9EEE-1CFBB5FE53BB}" type="parTrans" cxnId="{F59985BE-A56D-41A0-A1F3-E2CDAB324FC9}">
      <dgm:prSet/>
      <dgm:spPr/>
      <dgm:t>
        <a:bodyPr/>
        <a:lstStyle/>
        <a:p>
          <a:endParaRPr lang="zh-CN" altLang="en-US"/>
        </a:p>
      </dgm:t>
    </dgm:pt>
    <dgm:pt modelId="{FBFEF74B-6498-4414-A547-D2C3220FFD51}" type="sibTrans" cxnId="{F59985BE-A56D-41A0-A1F3-E2CDAB324FC9}">
      <dgm:prSet/>
      <dgm:spPr/>
      <dgm:t>
        <a:bodyPr/>
        <a:lstStyle/>
        <a:p>
          <a:endParaRPr lang="zh-CN" altLang="en-US"/>
        </a:p>
      </dgm:t>
    </dgm:pt>
    <dgm:pt modelId="{7B362CA1-01A7-4B38-B84F-B45F6A7D7D25}" type="pres">
      <dgm:prSet presAssocID="{EF32B232-2E66-4273-B2B6-B123E62A71F9}" presName="Name0" presStyleCnt="0">
        <dgm:presLayoutVars>
          <dgm:dir/>
          <dgm:animLvl val="lvl"/>
          <dgm:resizeHandles val="exact"/>
        </dgm:presLayoutVars>
      </dgm:prSet>
      <dgm:spPr/>
    </dgm:pt>
    <dgm:pt modelId="{17CCF7C6-E756-49CC-BCCE-C10489B4CD86}" type="pres">
      <dgm:prSet presAssocID="{86FA0B4A-4C5D-49D8-858D-1C13B838BDAB}" presName="parTxOnly" presStyleLbl="node1" presStyleIdx="0" presStyleCnt="4">
        <dgm:presLayoutVars>
          <dgm:chMax val="0"/>
          <dgm:chPref val="0"/>
          <dgm:bulletEnabled val="1"/>
        </dgm:presLayoutVars>
      </dgm:prSet>
      <dgm:spPr/>
      <dgm:t>
        <a:bodyPr/>
        <a:lstStyle/>
        <a:p>
          <a:endParaRPr lang="zh-CN" altLang="en-US"/>
        </a:p>
      </dgm:t>
    </dgm:pt>
    <dgm:pt modelId="{517A2BD3-738E-4AAC-B119-BA809EA6AFBB}" type="pres">
      <dgm:prSet presAssocID="{AF6AF0F9-0340-465B-AF99-E5DCAB9DCEA7}" presName="parTxOnlySpace" presStyleCnt="0"/>
      <dgm:spPr/>
    </dgm:pt>
    <dgm:pt modelId="{8FE07BC2-B523-4962-9246-2647B90BFD30}" type="pres">
      <dgm:prSet presAssocID="{36D1E153-86BA-4E65-A206-71827C0057F0}" presName="parTxOnly" presStyleLbl="node1" presStyleIdx="1" presStyleCnt="4">
        <dgm:presLayoutVars>
          <dgm:chMax val="0"/>
          <dgm:chPref val="0"/>
          <dgm:bulletEnabled val="1"/>
        </dgm:presLayoutVars>
      </dgm:prSet>
      <dgm:spPr/>
      <dgm:t>
        <a:bodyPr/>
        <a:lstStyle/>
        <a:p>
          <a:endParaRPr lang="zh-CN" altLang="en-US"/>
        </a:p>
      </dgm:t>
    </dgm:pt>
    <dgm:pt modelId="{D8C45FA3-FBA9-4A05-8826-3E65A79BA2A4}" type="pres">
      <dgm:prSet presAssocID="{C8F527E7-AC05-438F-BBF6-57A47AA82107}" presName="parTxOnlySpace" presStyleCnt="0"/>
      <dgm:spPr/>
    </dgm:pt>
    <dgm:pt modelId="{D4FD0057-A18B-4DFA-987C-4F3B99221439}" type="pres">
      <dgm:prSet presAssocID="{33C372A7-7FB9-4E1D-9999-3666116D019E}" presName="parTxOnly" presStyleLbl="node1" presStyleIdx="2" presStyleCnt="4">
        <dgm:presLayoutVars>
          <dgm:chMax val="0"/>
          <dgm:chPref val="0"/>
          <dgm:bulletEnabled val="1"/>
        </dgm:presLayoutVars>
      </dgm:prSet>
      <dgm:spPr/>
      <dgm:t>
        <a:bodyPr/>
        <a:lstStyle/>
        <a:p>
          <a:endParaRPr lang="zh-CN" altLang="en-US"/>
        </a:p>
      </dgm:t>
    </dgm:pt>
    <dgm:pt modelId="{37DB34E6-D368-4C49-AE21-3642B1E120D2}" type="pres">
      <dgm:prSet presAssocID="{498E9EB5-A8E9-4426-A18C-D65F91A6335D}" presName="parTxOnlySpace" presStyleCnt="0"/>
      <dgm:spPr/>
    </dgm:pt>
    <dgm:pt modelId="{35FF1A64-637B-4352-83A7-85B1EE47263C}" type="pres">
      <dgm:prSet presAssocID="{30936916-8CDF-41CE-901C-964D815C1DEC}" presName="parTxOnly" presStyleLbl="node1" presStyleIdx="3" presStyleCnt="4">
        <dgm:presLayoutVars>
          <dgm:chMax val="0"/>
          <dgm:chPref val="0"/>
          <dgm:bulletEnabled val="1"/>
        </dgm:presLayoutVars>
      </dgm:prSet>
      <dgm:spPr/>
      <dgm:t>
        <a:bodyPr/>
        <a:lstStyle/>
        <a:p>
          <a:endParaRPr lang="zh-CN" altLang="en-US"/>
        </a:p>
      </dgm:t>
    </dgm:pt>
  </dgm:ptLst>
  <dgm:cxnLst>
    <dgm:cxn modelId="{FBB92206-DADE-423E-97EA-7BF7D3A40416}" type="presOf" srcId="{EF32B232-2E66-4273-B2B6-B123E62A71F9}" destId="{7B362CA1-01A7-4B38-B84F-B45F6A7D7D25}" srcOrd="0" destOrd="0" presId="urn:microsoft.com/office/officeart/2005/8/layout/chevron1"/>
    <dgm:cxn modelId="{36D7C0E1-4E46-47B4-B8C5-FBBE9B19430D}" srcId="{EF32B232-2E66-4273-B2B6-B123E62A71F9}" destId="{36D1E153-86BA-4E65-A206-71827C0057F0}" srcOrd="1" destOrd="0" parTransId="{0F1B3570-8D19-44A3-B8DA-0CB3137D5556}" sibTransId="{C8F527E7-AC05-438F-BBF6-57A47AA82107}"/>
    <dgm:cxn modelId="{16853E84-8DE2-44E1-924B-12C79A913CC1}" type="presOf" srcId="{36D1E153-86BA-4E65-A206-71827C0057F0}" destId="{8FE07BC2-B523-4962-9246-2647B90BFD30}" srcOrd="0" destOrd="0" presId="urn:microsoft.com/office/officeart/2005/8/layout/chevron1"/>
    <dgm:cxn modelId="{EDF9A58F-5A15-410A-BF21-CCCEA0AF0CC3}" type="presOf" srcId="{33C372A7-7FB9-4E1D-9999-3666116D019E}" destId="{D4FD0057-A18B-4DFA-987C-4F3B99221439}" srcOrd="0" destOrd="0" presId="urn:microsoft.com/office/officeart/2005/8/layout/chevron1"/>
    <dgm:cxn modelId="{F2B1DBEE-10D2-4F23-BFA7-BF2528D66D1C}" srcId="{EF32B232-2E66-4273-B2B6-B123E62A71F9}" destId="{33C372A7-7FB9-4E1D-9999-3666116D019E}" srcOrd="2" destOrd="0" parTransId="{515AB849-6E68-410A-86CC-24DC3E3C13C7}" sibTransId="{498E9EB5-A8E9-4426-A18C-D65F91A6335D}"/>
    <dgm:cxn modelId="{9EE5AB52-C112-4FB8-93F4-74FD0DED0C7E}" type="presOf" srcId="{86FA0B4A-4C5D-49D8-858D-1C13B838BDAB}" destId="{17CCF7C6-E756-49CC-BCCE-C10489B4CD86}" srcOrd="0" destOrd="0" presId="urn:microsoft.com/office/officeart/2005/8/layout/chevron1"/>
    <dgm:cxn modelId="{F59985BE-A56D-41A0-A1F3-E2CDAB324FC9}" srcId="{EF32B232-2E66-4273-B2B6-B123E62A71F9}" destId="{30936916-8CDF-41CE-901C-964D815C1DEC}" srcOrd="3" destOrd="0" parTransId="{7EDE9DE1-E58D-479B-9EEE-1CFBB5FE53BB}" sibTransId="{FBFEF74B-6498-4414-A547-D2C3220FFD51}"/>
    <dgm:cxn modelId="{91C5F4D4-F0EC-4B96-B6A6-09BC450C41AB}" srcId="{EF32B232-2E66-4273-B2B6-B123E62A71F9}" destId="{86FA0B4A-4C5D-49D8-858D-1C13B838BDAB}" srcOrd="0" destOrd="0" parTransId="{7CD46F70-4252-456F-A0F9-1F9F45A3AD7C}" sibTransId="{AF6AF0F9-0340-465B-AF99-E5DCAB9DCEA7}"/>
    <dgm:cxn modelId="{41222443-608A-4889-9ED8-20972C2537E2}" type="presOf" srcId="{30936916-8CDF-41CE-901C-964D815C1DEC}" destId="{35FF1A64-637B-4352-83A7-85B1EE47263C}" srcOrd="0" destOrd="0" presId="urn:microsoft.com/office/officeart/2005/8/layout/chevron1"/>
    <dgm:cxn modelId="{DB4B512D-8629-4948-8098-5076A5B52FD0}" type="presParOf" srcId="{7B362CA1-01A7-4B38-B84F-B45F6A7D7D25}" destId="{17CCF7C6-E756-49CC-BCCE-C10489B4CD86}" srcOrd="0" destOrd="0" presId="urn:microsoft.com/office/officeart/2005/8/layout/chevron1"/>
    <dgm:cxn modelId="{57C6DE31-6F9B-4880-B378-6F592ECAAC00}" type="presParOf" srcId="{7B362CA1-01A7-4B38-B84F-B45F6A7D7D25}" destId="{517A2BD3-738E-4AAC-B119-BA809EA6AFBB}" srcOrd="1" destOrd="0" presId="urn:microsoft.com/office/officeart/2005/8/layout/chevron1"/>
    <dgm:cxn modelId="{E2D923CB-59C1-48E7-B6D4-193C54C9D40B}" type="presParOf" srcId="{7B362CA1-01A7-4B38-B84F-B45F6A7D7D25}" destId="{8FE07BC2-B523-4962-9246-2647B90BFD30}" srcOrd="2" destOrd="0" presId="urn:microsoft.com/office/officeart/2005/8/layout/chevron1"/>
    <dgm:cxn modelId="{BCA76BE7-556E-4545-87AD-0219685D4D2C}" type="presParOf" srcId="{7B362CA1-01A7-4B38-B84F-B45F6A7D7D25}" destId="{D8C45FA3-FBA9-4A05-8826-3E65A79BA2A4}" srcOrd="3" destOrd="0" presId="urn:microsoft.com/office/officeart/2005/8/layout/chevron1"/>
    <dgm:cxn modelId="{5298DF94-99DA-402A-98F4-09DBA85FAAB6}" type="presParOf" srcId="{7B362CA1-01A7-4B38-B84F-B45F6A7D7D25}" destId="{D4FD0057-A18B-4DFA-987C-4F3B99221439}" srcOrd="4" destOrd="0" presId="urn:microsoft.com/office/officeart/2005/8/layout/chevron1"/>
    <dgm:cxn modelId="{2181BA52-E6D5-40D6-BC6F-9E23EDC8C5BC}" type="presParOf" srcId="{7B362CA1-01A7-4B38-B84F-B45F6A7D7D25}" destId="{37DB34E6-D368-4C49-AE21-3642B1E120D2}" srcOrd="5" destOrd="0" presId="urn:microsoft.com/office/officeart/2005/8/layout/chevron1"/>
    <dgm:cxn modelId="{F129E81B-303A-4D57-AAAD-5DE3287C56A8}" type="presParOf" srcId="{7B362CA1-01A7-4B38-B84F-B45F6A7D7D25}" destId="{35FF1A64-637B-4352-83A7-85B1EE47263C}"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CF7C6-E756-49CC-BCCE-C10489B4CD86}">
      <dsp:nvSpPr>
        <dsp:cNvPr id="0" name=""/>
        <dsp:cNvSpPr/>
      </dsp:nvSpPr>
      <dsp:spPr>
        <a:xfrm>
          <a:off x="2380" y="89189"/>
          <a:ext cx="2900778" cy="116031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accent4"/>
              </a:solidFill>
            </a:rPr>
            <a:t>境外经纪机构与境内期货公司签订委托协议</a:t>
          </a:r>
          <a:endParaRPr lang="zh-CN" altLang="en-US" sz="1800" b="1" kern="1200" dirty="0">
            <a:solidFill>
              <a:schemeClr val="accent4"/>
            </a:solidFill>
          </a:endParaRPr>
        </a:p>
      </dsp:txBody>
      <dsp:txXfrm>
        <a:off x="582536" y="89189"/>
        <a:ext cx="1740467" cy="1160311"/>
      </dsp:txXfrm>
    </dsp:sp>
    <dsp:sp modelId="{8FE07BC2-B523-4962-9246-2647B90BFD30}">
      <dsp:nvSpPr>
        <dsp:cNvPr id="0" name=""/>
        <dsp:cNvSpPr/>
      </dsp:nvSpPr>
      <dsp:spPr>
        <a:xfrm>
          <a:off x="2613081" y="89189"/>
          <a:ext cx="2900778" cy="116031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accent4"/>
              </a:solidFill>
            </a:rPr>
            <a:t>境内期货公司到交易所办理备案</a:t>
          </a:r>
          <a:endParaRPr lang="zh-CN" altLang="en-US" sz="1800" b="1" kern="1200" dirty="0">
            <a:solidFill>
              <a:schemeClr val="accent4"/>
            </a:solidFill>
          </a:endParaRPr>
        </a:p>
      </dsp:txBody>
      <dsp:txXfrm>
        <a:off x="3193237" y="89189"/>
        <a:ext cx="1740467" cy="1160311"/>
      </dsp:txXfrm>
    </dsp:sp>
    <dsp:sp modelId="{D4FD0057-A18B-4DFA-987C-4F3B99221439}">
      <dsp:nvSpPr>
        <dsp:cNvPr id="0" name=""/>
        <dsp:cNvSpPr/>
      </dsp:nvSpPr>
      <dsp:spPr>
        <a:xfrm>
          <a:off x="5223782" y="89189"/>
          <a:ext cx="2900778" cy="116031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accent4"/>
              </a:solidFill>
            </a:rPr>
            <a:t>境内期货公司到监控中心办理登记</a:t>
          </a:r>
          <a:endParaRPr lang="zh-CN" altLang="en-US" sz="1800" b="1" kern="1200" dirty="0">
            <a:solidFill>
              <a:schemeClr val="accent4"/>
            </a:solidFill>
          </a:endParaRPr>
        </a:p>
      </dsp:txBody>
      <dsp:txXfrm>
        <a:off x="5803938" y="89189"/>
        <a:ext cx="1740467" cy="1160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CF7C6-E756-49CC-BCCE-C10489B4CD86}">
      <dsp:nvSpPr>
        <dsp:cNvPr id="0" name=""/>
        <dsp:cNvSpPr/>
      </dsp:nvSpPr>
      <dsp:spPr>
        <a:xfrm>
          <a:off x="4196" y="656194"/>
          <a:ext cx="2442575" cy="97703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CN" altLang="en-US" sz="1500" b="1" kern="1200" dirty="0" smtClean="0">
              <a:solidFill>
                <a:schemeClr val="accent4"/>
              </a:solidFill>
            </a:rPr>
            <a:t>期货公司和境外经纪机构签订委托协议</a:t>
          </a:r>
          <a:endParaRPr lang="zh-CN" altLang="en-US" sz="1500" b="1" kern="1200" dirty="0">
            <a:solidFill>
              <a:schemeClr val="accent4"/>
            </a:solidFill>
          </a:endParaRPr>
        </a:p>
      </dsp:txBody>
      <dsp:txXfrm>
        <a:off x="492711" y="656194"/>
        <a:ext cx="1465545" cy="977030"/>
      </dsp:txXfrm>
    </dsp:sp>
    <dsp:sp modelId="{8FE07BC2-B523-4962-9246-2647B90BFD30}">
      <dsp:nvSpPr>
        <dsp:cNvPr id="0" name=""/>
        <dsp:cNvSpPr/>
      </dsp:nvSpPr>
      <dsp:spPr>
        <a:xfrm>
          <a:off x="2243586" y="665827"/>
          <a:ext cx="2442575" cy="97703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CN" altLang="en-US" sz="1500" b="1" kern="1200" dirty="0" smtClean="0">
              <a:solidFill>
                <a:schemeClr val="accent4"/>
              </a:solidFill>
            </a:rPr>
            <a:t>期货公司向交易所提交</a:t>
          </a:r>
          <a:r>
            <a:rPr lang="zh-CN" altLang="en-US" sz="1500" b="1" kern="1200" dirty="0" smtClean="0">
              <a:solidFill>
                <a:srgbClr val="FFC000"/>
              </a:solidFill>
            </a:rPr>
            <a:t>书面材料</a:t>
          </a:r>
          <a:endParaRPr lang="zh-CN" altLang="en-US" sz="1500" b="1" kern="1200" dirty="0">
            <a:solidFill>
              <a:srgbClr val="FFC000"/>
            </a:solidFill>
          </a:endParaRPr>
        </a:p>
      </dsp:txBody>
      <dsp:txXfrm>
        <a:off x="2732101" y="665827"/>
        <a:ext cx="1465545" cy="977030"/>
      </dsp:txXfrm>
    </dsp:sp>
    <dsp:sp modelId="{D4FD0057-A18B-4DFA-987C-4F3B99221439}">
      <dsp:nvSpPr>
        <dsp:cNvPr id="0" name=""/>
        <dsp:cNvSpPr/>
      </dsp:nvSpPr>
      <dsp:spPr>
        <a:xfrm>
          <a:off x="6494803" y="625779"/>
          <a:ext cx="2442575" cy="97703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CN" altLang="en-US" sz="1500" b="1" kern="1200" dirty="0" smtClean="0">
              <a:solidFill>
                <a:schemeClr val="accent4"/>
              </a:solidFill>
            </a:rPr>
            <a:t>交易所审核通过后向期货公司发送备案确认函</a:t>
          </a:r>
          <a:endParaRPr lang="zh-CN" altLang="en-US" sz="1500" b="1" kern="1200" dirty="0">
            <a:solidFill>
              <a:schemeClr val="accent4"/>
            </a:solidFill>
          </a:endParaRPr>
        </a:p>
      </dsp:txBody>
      <dsp:txXfrm>
        <a:off x="6983318" y="625779"/>
        <a:ext cx="1465545" cy="977030"/>
      </dsp:txXfrm>
    </dsp:sp>
    <dsp:sp modelId="{BB06D420-DB7F-4537-8A86-68A06D4B1FAD}">
      <dsp:nvSpPr>
        <dsp:cNvPr id="0" name=""/>
        <dsp:cNvSpPr/>
      </dsp:nvSpPr>
      <dsp:spPr>
        <a:xfrm>
          <a:off x="4354252" y="646980"/>
          <a:ext cx="2442575" cy="97703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CN" altLang="en-US" sz="1500" b="1" kern="1200" dirty="0" smtClean="0">
              <a:solidFill>
                <a:schemeClr val="accent4"/>
              </a:solidFill>
            </a:rPr>
            <a:t>期货公司在会服系统填写备案信息</a:t>
          </a:r>
          <a:endParaRPr lang="zh-CN" altLang="en-US" sz="1500" b="1" kern="1200" dirty="0">
            <a:solidFill>
              <a:schemeClr val="accent4"/>
            </a:solidFill>
          </a:endParaRPr>
        </a:p>
      </dsp:txBody>
      <dsp:txXfrm>
        <a:off x="4842767" y="646980"/>
        <a:ext cx="1465545" cy="977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7E7A-7990-4722-A488-BE354BBB629B}">
      <dsp:nvSpPr>
        <dsp:cNvPr id="0" name=""/>
        <dsp:cNvSpPr/>
      </dsp:nvSpPr>
      <dsp:spPr>
        <a:xfrm>
          <a:off x="3593" y="1946762"/>
          <a:ext cx="1848270" cy="15244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zh-CN" altLang="en-US" sz="1400" kern="1200" dirty="0"/>
        </a:p>
        <a:p>
          <a:pPr marL="114300" lvl="1" indent="-114300" algn="l" defTabSz="622300">
            <a:lnSpc>
              <a:spcPct val="90000"/>
            </a:lnSpc>
            <a:spcBef>
              <a:spcPct val="0"/>
            </a:spcBef>
            <a:spcAft>
              <a:spcPct val="15000"/>
            </a:spcAft>
            <a:buChar char="••"/>
          </a:pPr>
          <a:r>
            <a:rPr lang="zh-CN" altLang="en-US" sz="1400" kern="1200" dirty="0" smtClean="0"/>
            <a:t>分配内部资金账号</a:t>
          </a:r>
          <a:endParaRPr lang="zh-CN" altLang="en-US" sz="1400" kern="1200" dirty="0"/>
        </a:p>
        <a:p>
          <a:pPr marL="114300" lvl="1" indent="-114300" algn="l" defTabSz="622300">
            <a:lnSpc>
              <a:spcPct val="90000"/>
            </a:lnSpc>
            <a:spcBef>
              <a:spcPct val="0"/>
            </a:spcBef>
            <a:spcAft>
              <a:spcPct val="15000"/>
            </a:spcAft>
            <a:buChar char="••"/>
          </a:pPr>
          <a:endParaRPr lang="zh-CN" altLang="en-US" sz="1400" kern="1200" dirty="0"/>
        </a:p>
        <a:p>
          <a:pPr marL="114300" lvl="1" indent="-114300" algn="l" defTabSz="622300">
            <a:lnSpc>
              <a:spcPct val="90000"/>
            </a:lnSpc>
            <a:spcBef>
              <a:spcPct val="0"/>
            </a:spcBef>
            <a:spcAft>
              <a:spcPct val="15000"/>
            </a:spcAft>
            <a:buChar char="••"/>
          </a:pPr>
          <a:r>
            <a:rPr lang="zh-CN" altLang="en-US" sz="1400" kern="1200" dirty="0" smtClean="0"/>
            <a:t>填写并提交登记表</a:t>
          </a:r>
          <a:endParaRPr lang="zh-CN" altLang="en-US" sz="1400" kern="1200" dirty="0"/>
        </a:p>
      </dsp:txBody>
      <dsp:txXfrm>
        <a:off x="38675" y="1981844"/>
        <a:ext cx="1778106" cy="1127607"/>
      </dsp:txXfrm>
    </dsp:sp>
    <dsp:sp modelId="{20D83594-171B-400E-922C-3AEE05019691}">
      <dsp:nvSpPr>
        <dsp:cNvPr id="0" name=""/>
        <dsp:cNvSpPr/>
      </dsp:nvSpPr>
      <dsp:spPr>
        <a:xfrm>
          <a:off x="1056752" y="2361839"/>
          <a:ext cx="1961473" cy="1961473"/>
        </a:xfrm>
        <a:prstGeom prst="leftCircularArrow">
          <a:avLst>
            <a:gd name="adj1" fmla="val 2765"/>
            <a:gd name="adj2" fmla="val 337229"/>
            <a:gd name="adj3" fmla="val 2112740"/>
            <a:gd name="adj4" fmla="val 9024489"/>
            <a:gd name="adj5" fmla="val 3226"/>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sp>
    <dsp:sp modelId="{82478E59-F672-4F1E-99AD-8A17F114C754}">
      <dsp:nvSpPr>
        <dsp:cNvPr id="0" name=""/>
        <dsp:cNvSpPr/>
      </dsp:nvSpPr>
      <dsp:spPr>
        <a:xfrm>
          <a:off x="414320" y="3144533"/>
          <a:ext cx="1642906" cy="653329"/>
        </a:xfrm>
        <a:prstGeom prst="roundRect">
          <a:avLst>
            <a:gd name="adj" fmla="val 1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rPr>
            <a:t>期货公司</a:t>
          </a:r>
          <a:endParaRPr lang="zh-CN" altLang="en-US" sz="2000" kern="1200" dirty="0">
            <a:solidFill>
              <a:schemeClr val="bg1"/>
            </a:solidFill>
          </a:endParaRPr>
        </a:p>
      </dsp:txBody>
      <dsp:txXfrm>
        <a:off x="433455" y="3163668"/>
        <a:ext cx="1604636" cy="615059"/>
      </dsp:txXfrm>
    </dsp:sp>
    <dsp:sp modelId="{C70B8102-CC26-4477-8E6C-358AF01FC99D}">
      <dsp:nvSpPr>
        <dsp:cNvPr id="0" name=""/>
        <dsp:cNvSpPr/>
      </dsp:nvSpPr>
      <dsp:spPr>
        <a:xfrm>
          <a:off x="2315529" y="1946762"/>
          <a:ext cx="1848270" cy="15244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t>审核登记表，通过审核的，反馈统一开户系统信息</a:t>
          </a:r>
          <a:endParaRPr lang="zh-CN" altLang="en-US" sz="1400" kern="1200" dirty="0"/>
        </a:p>
      </dsp:txBody>
      <dsp:txXfrm>
        <a:off x="2350611" y="2308509"/>
        <a:ext cx="1778106" cy="1127607"/>
      </dsp:txXfrm>
    </dsp:sp>
    <dsp:sp modelId="{43759C58-B744-407C-AEE5-6B79EA2C168F}">
      <dsp:nvSpPr>
        <dsp:cNvPr id="0" name=""/>
        <dsp:cNvSpPr/>
      </dsp:nvSpPr>
      <dsp:spPr>
        <a:xfrm>
          <a:off x="3353285" y="1034875"/>
          <a:ext cx="2197641" cy="2197641"/>
        </a:xfrm>
        <a:prstGeom prst="circularArrow">
          <a:avLst>
            <a:gd name="adj1" fmla="val 2468"/>
            <a:gd name="adj2" fmla="val 298916"/>
            <a:gd name="adj3" fmla="val 19525574"/>
            <a:gd name="adj4" fmla="val 12575511"/>
            <a:gd name="adj5" fmla="val 288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sp>
    <dsp:sp modelId="{120C2E30-AB07-4F9B-A208-AC55A2BD4DFF}">
      <dsp:nvSpPr>
        <dsp:cNvPr id="0" name=""/>
        <dsp:cNvSpPr/>
      </dsp:nvSpPr>
      <dsp:spPr>
        <a:xfrm>
          <a:off x="2726255" y="1620097"/>
          <a:ext cx="1642906" cy="653329"/>
        </a:xfrm>
        <a:prstGeom prst="roundRect">
          <a:avLst>
            <a:gd name="adj" fmla="val 1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t>监控中心</a:t>
          </a:r>
          <a:endParaRPr lang="zh-CN" altLang="en-US" sz="2000" kern="1200" dirty="0"/>
        </a:p>
      </dsp:txBody>
      <dsp:txXfrm>
        <a:off x="2745390" y="1639232"/>
        <a:ext cx="1604636" cy="615059"/>
      </dsp:txXfrm>
    </dsp:sp>
    <dsp:sp modelId="{D7F729D8-9DA7-4C29-A068-63DFBCC94C07}">
      <dsp:nvSpPr>
        <dsp:cNvPr id="0" name=""/>
        <dsp:cNvSpPr/>
      </dsp:nvSpPr>
      <dsp:spPr>
        <a:xfrm>
          <a:off x="4627464" y="1946762"/>
          <a:ext cx="1848270" cy="15244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t>接收统一开户系统信息并反馈境外经纪机构</a:t>
          </a:r>
          <a:endParaRPr lang="zh-CN" altLang="en-US" sz="1400" kern="1200" dirty="0"/>
        </a:p>
      </dsp:txBody>
      <dsp:txXfrm>
        <a:off x="4662546" y="1981844"/>
        <a:ext cx="1778106" cy="1127607"/>
      </dsp:txXfrm>
    </dsp:sp>
    <dsp:sp modelId="{BBE37E1F-8EBB-45D5-837F-4991F8A4BF9A}">
      <dsp:nvSpPr>
        <dsp:cNvPr id="0" name=""/>
        <dsp:cNvSpPr/>
      </dsp:nvSpPr>
      <dsp:spPr>
        <a:xfrm>
          <a:off x="5680623" y="2361839"/>
          <a:ext cx="1961473" cy="1961473"/>
        </a:xfrm>
        <a:prstGeom prst="leftCircularArrow">
          <a:avLst>
            <a:gd name="adj1" fmla="val 2765"/>
            <a:gd name="adj2" fmla="val 337229"/>
            <a:gd name="adj3" fmla="val 2112740"/>
            <a:gd name="adj4" fmla="val 9024489"/>
            <a:gd name="adj5" fmla="val 3226"/>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sp>
    <dsp:sp modelId="{5103CCDF-C800-4872-AF1E-636566A72AB8}">
      <dsp:nvSpPr>
        <dsp:cNvPr id="0" name=""/>
        <dsp:cNvSpPr/>
      </dsp:nvSpPr>
      <dsp:spPr>
        <a:xfrm>
          <a:off x="5038191" y="3144533"/>
          <a:ext cx="1642906" cy="653329"/>
        </a:xfrm>
        <a:prstGeom prst="roundRect">
          <a:avLst>
            <a:gd name="adj" fmla="val 1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t>期货公司</a:t>
          </a:r>
          <a:endParaRPr lang="zh-CN" altLang="en-US" sz="2000" kern="1200" dirty="0"/>
        </a:p>
      </dsp:txBody>
      <dsp:txXfrm>
        <a:off x="5057326" y="3163668"/>
        <a:ext cx="1604636" cy="615059"/>
      </dsp:txXfrm>
    </dsp:sp>
    <dsp:sp modelId="{2B86095F-5DF9-4B82-82CE-28473F92DCD1}">
      <dsp:nvSpPr>
        <dsp:cNvPr id="0" name=""/>
        <dsp:cNvSpPr/>
      </dsp:nvSpPr>
      <dsp:spPr>
        <a:xfrm>
          <a:off x="6939399" y="1946762"/>
          <a:ext cx="1848270" cy="15244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zh-CN" altLang="en-US" sz="1400" kern="1200"/>
        </a:p>
        <a:p>
          <a:pPr marL="114300" lvl="1" indent="-114300" algn="l" defTabSz="622300">
            <a:lnSpc>
              <a:spcPct val="90000"/>
            </a:lnSpc>
            <a:spcBef>
              <a:spcPct val="0"/>
            </a:spcBef>
            <a:spcAft>
              <a:spcPct val="15000"/>
            </a:spcAft>
            <a:buChar char="••"/>
          </a:pPr>
          <a:r>
            <a:rPr lang="zh-CN" altLang="en-US" sz="1400" kern="1200" dirty="0" smtClean="0"/>
            <a:t>接收统一开户系统信息，为境外交易者开户</a:t>
          </a:r>
          <a:endParaRPr lang="zh-CN" altLang="en-US" sz="1400" kern="1200" dirty="0"/>
        </a:p>
      </dsp:txBody>
      <dsp:txXfrm>
        <a:off x="6974481" y="2308509"/>
        <a:ext cx="1778106" cy="1127607"/>
      </dsp:txXfrm>
    </dsp:sp>
    <dsp:sp modelId="{49615F0F-867C-4E6F-B6E5-D8730C5BA121}">
      <dsp:nvSpPr>
        <dsp:cNvPr id="0" name=""/>
        <dsp:cNvSpPr/>
      </dsp:nvSpPr>
      <dsp:spPr>
        <a:xfrm>
          <a:off x="7350126" y="1620097"/>
          <a:ext cx="1642906" cy="653329"/>
        </a:xfrm>
        <a:prstGeom prst="roundRect">
          <a:avLst>
            <a:gd name="adj" fmla="val 1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t>境外经纪机构</a:t>
          </a:r>
          <a:endParaRPr lang="zh-CN" altLang="en-US" sz="2000" kern="1200" dirty="0"/>
        </a:p>
      </dsp:txBody>
      <dsp:txXfrm>
        <a:off x="7369261" y="1639232"/>
        <a:ext cx="1604636" cy="615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261D5-A626-4C5C-A070-786BC6BEDDA6}">
      <dsp:nvSpPr>
        <dsp:cNvPr id="0" name=""/>
        <dsp:cNvSpPr/>
      </dsp:nvSpPr>
      <dsp:spPr>
        <a:xfrm>
          <a:off x="1105" y="0"/>
          <a:ext cx="1439556" cy="99721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3856A54-95F3-400D-B959-5C8ACA3C99AC}">
      <dsp:nvSpPr>
        <dsp:cNvPr id="0" name=""/>
        <dsp:cNvSpPr/>
      </dsp:nvSpPr>
      <dsp:spPr>
        <a:xfrm>
          <a:off x="235451" y="598328"/>
          <a:ext cx="1439556" cy="997213"/>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CN" altLang="en-US" sz="1700" b="1" kern="1200" dirty="0" smtClean="0">
              <a:solidFill>
                <a:schemeClr val="tx1"/>
              </a:solidFill>
            </a:rPr>
            <a:t>客户</a:t>
          </a:r>
          <a:endParaRPr lang="en-US" altLang="zh-CN" sz="1700" b="1" kern="1200" dirty="0" smtClean="0">
            <a:solidFill>
              <a:schemeClr val="tx1"/>
            </a:solidFill>
          </a:endParaRPr>
        </a:p>
        <a:p>
          <a:pPr lvl="0" algn="ctr" defTabSz="755650">
            <a:lnSpc>
              <a:spcPct val="90000"/>
            </a:lnSpc>
            <a:spcBef>
              <a:spcPct val="0"/>
            </a:spcBef>
            <a:spcAft>
              <a:spcPct val="35000"/>
            </a:spcAft>
          </a:pPr>
          <a:r>
            <a:rPr lang="zh-CN" altLang="en-US" sz="1700" b="1" kern="1200" dirty="0" smtClean="0">
              <a:solidFill>
                <a:schemeClr val="tx1"/>
              </a:solidFill>
            </a:rPr>
            <a:t>境外</a:t>
          </a:r>
          <a:r>
            <a:rPr lang="en-US" altLang="zh-CN" sz="1700" b="1" kern="1200" dirty="0" smtClean="0">
              <a:solidFill>
                <a:schemeClr val="tx1"/>
              </a:solidFill>
            </a:rPr>
            <a:t>/</a:t>
          </a:r>
          <a:r>
            <a:rPr lang="zh-CN" altLang="en-US" sz="1700" b="1" kern="1200" dirty="0" smtClean="0">
              <a:solidFill>
                <a:schemeClr val="tx1"/>
              </a:solidFill>
            </a:rPr>
            <a:t>境内</a:t>
          </a:r>
          <a:endParaRPr lang="zh-CN" altLang="en-US" sz="1700" b="1" kern="1200" dirty="0">
            <a:solidFill>
              <a:schemeClr val="tx1"/>
            </a:solidFill>
          </a:endParaRPr>
        </a:p>
      </dsp:txBody>
      <dsp:txXfrm>
        <a:off x="264658" y="627535"/>
        <a:ext cx="1381142" cy="938799"/>
      </dsp:txXfrm>
    </dsp:sp>
    <dsp:sp modelId="{182FCA87-1EB9-440A-BEA2-001F773F8649}">
      <dsp:nvSpPr>
        <dsp:cNvPr id="0" name=""/>
        <dsp:cNvSpPr/>
      </dsp:nvSpPr>
      <dsp:spPr>
        <a:xfrm>
          <a:off x="1717952" y="325654"/>
          <a:ext cx="277290" cy="345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1717952" y="394835"/>
        <a:ext cx="194103" cy="207543"/>
      </dsp:txXfrm>
    </dsp:sp>
    <dsp:sp modelId="{A9919A6D-9572-4A1F-BA56-B851845F7468}">
      <dsp:nvSpPr>
        <dsp:cNvPr id="0" name=""/>
        <dsp:cNvSpPr/>
      </dsp:nvSpPr>
      <dsp:spPr>
        <a:xfrm>
          <a:off x="2232919" y="0"/>
          <a:ext cx="1439556" cy="99721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BE7E022-9DCA-4710-9A25-531C60CB36EB}">
      <dsp:nvSpPr>
        <dsp:cNvPr id="0" name=""/>
        <dsp:cNvSpPr/>
      </dsp:nvSpPr>
      <dsp:spPr>
        <a:xfrm>
          <a:off x="2467266" y="598328"/>
          <a:ext cx="1439556" cy="997213"/>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CN" altLang="en-US" sz="1700" b="1" kern="1200" dirty="0" smtClean="0">
              <a:solidFill>
                <a:schemeClr val="tx1"/>
              </a:solidFill>
            </a:rPr>
            <a:t>期货公司</a:t>
          </a:r>
          <a:endParaRPr lang="zh-CN" altLang="en-US" sz="1700" b="1" kern="1200" dirty="0">
            <a:solidFill>
              <a:schemeClr val="tx1"/>
            </a:solidFill>
          </a:endParaRPr>
        </a:p>
      </dsp:txBody>
      <dsp:txXfrm>
        <a:off x="2496473" y="627535"/>
        <a:ext cx="1381142" cy="938799"/>
      </dsp:txXfrm>
    </dsp:sp>
    <dsp:sp modelId="{8795DC6F-C2E2-42C7-9468-18D464A61BC1}">
      <dsp:nvSpPr>
        <dsp:cNvPr id="0" name=""/>
        <dsp:cNvSpPr/>
      </dsp:nvSpPr>
      <dsp:spPr>
        <a:xfrm>
          <a:off x="3949766" y="325654"/>
          <a:ext cx="277290" cy="345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3949766" y="394835"/>
        <a:ext cx="194103" cy="207543"/>
      </dsp:txXfrm>
    </dsp:sp>
    <dsp:sp modelId="{92A93CB1-D1FF-43C8-95D6-3C263E8CD245}">
      <dsp:nvSpPr>
        <dsp:cNvPr id="0" name=""/>
        <dsp:cNvSpPr/>
      </dsp:nvSpPr>
      <dsp:spPr>
        <a:xfrm>
          <a:off x="4464734" y="0"/>
          <a:ext cx="1439556" cy="99721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1F2A332-23C1-475D-9843-A273D2CF3C71}">
      <dsp:nvSpPr>
        <dsp:cNvPr id="0" name=""/>
        <dsp:cNvSpPr/>
      </dsp:nvSpPr>
      <dsp:spPr>
        <a:xfrm>
          <a:off x="4699080" y="598328"/>
          <a:ext cx="1439556" cy="997213"/>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CN" altLang="en-US" sz="1700" b="1" kern="1200" dirty="0" smtClean="0">
              <a:solidFill>
                <a:schemeClr val="tx1"/>
              </a:solidFill>
            </a:rPr>
            <a:t>监控中心</a:t>
          </a:r>
          <a:endParaRPr lang="zh-CN" altLang="en-US" sz="1700" b="1" kern="1200" dirty="0">
            <a:solidFill>
              <a:schemeClr val="tx1"/>
            </a:solidFill>
          </a:endParaRPr>
        </a:p>
      </dsp:txBody>
      <dsp:txXfrm>
        <a:off x="4728287" y="627535"/>
        <a:ext cx="1381142" cy="938799"/>
      </dsp:txXfrm>
    </dsp:sp>
    <dsp:sp modelId="{88395BA5-5746-49C4-9D13-39B7F9AAF1D3}">
      <dsp:nvSpPr>
        <dsp:cNvPr id="0" name=""/>
        <dsp:cNvSpPr/>
      </dsp:nvSpPr>
      <dsp:spPr>
        <a:xfrm>
          <a:off x="6181580" y="325654"/>
          <a:ext cx="277290" cy="345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6181580" y="394835"/>
        <a:ext cx="194103" cy="207543"/>
      </dsp:txXfrm>
    </dsp:sp>
    <dsp:sp modelId="{53F85BEB-763E-4C24-80CE-E763FF816C00}">
      <dsp:nvSpPr>
        <dsp:cNvPr id="0" name=""/>
        <dsp:cNvSpPr/>
      </dsp:nvSpPr>
      <dsp:spPr>
        <a:xfrm>
          <a:off x="6696548" y="0"/>
          <a:ext cx="1439556" cy="99721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D4E9704-C182-4D7A-8976-316D513B5A2D}">
      <dsp:nvSpPr>
        <dsp:cNvPr id="0" name=""/>
        <dsp:cNvSpPr/>
      </dsp:nvSpPr>
      <dsp:spPr>
        <a:xfrm>
          <a:off x="6930895" y="598328"/>
          <a:ext cx="1439556" cy="997213"/>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CN" altLang="en-US" sz="1700" b="1" kern="1200" dirty="0" smtClean="0">
              <a:solidFill>
                <a:schemeClr val="tx1"/>
              </a:solidFill>
            </a:rPr>
            <a:t>交易所</a:t>
          </a:r>
          <a:endParaRPr lang="zh-CN" altLang="en-US" sz="1700" b="1" kern="1200" dirty="0">
            <a:solidFill>
              <a:schemeClr val="tx1"/>
            </a:solidFill>
          </a:endParaRPr>
        </a:p>
      </dsp:txBody>
      <dsp:txXfrm>
        <a:off x="6960102" y="627535"/>
        <a:ext cx="1381142" cy="938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261D5-A626-4C5C-A070-786BC6BEDDA6}">
      <dsp:nvSpPr>
        <dsp:cNvPr id="0" name=""/>
        <dsp:cNvSpPr/>
      </dsp:nvSpPr>
      <dsp:spPr>
        <a:xfrm>
          <a:off x="1132" y="0"/>
          <a:ext cx="1474505" cy="10516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3856A54-95F3-400D-B959-5C8ACA3C99AC}">
      <dsp:nvSpPr>
        <dsp:cNvPr id="0" name=""/>
        <dsp:cNvSpPr/>
      </dsp:nvSpPr>
      <dsp:spPr>
        <a:xfrm>
          <a:off x="278119" y="534108"/>
          <a:ext cx="1474505" cy="105168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tx2"/>
              </a:solidFill>
            </a:rPr>
            <a:t>境外客户</a:t>
          </a:r>
          <a:endParaRPr lang="zh-CN" altLang="en-US" sz="1800" b="1" kern="1200" dirty="0">
            <a:solidFill>
              <a:schemeClr val="tx2"/>
            </a:solidFill>
          </a:endParaRPr>
        </a:p>
      </dsp:txBody>
      <dsp:txXfrm>
        <a:off x="308922" y="564911"/>
        <a:ext cx="1412899" cy="990078"/>
      </dsp:txXfrm>
    </dsp:sp>
    <dsp:sp modelId="{182FCA87-1EB9-440A-BEA2-001F773F8649}">
      <dsp:nvSpPr>
        <dsp:cNvPr id="0" name=""/>
        <dsp:cNvSpPr/>
      </dsp:nvSpPr>
      <dsp:spPr>
        <a:xfrm>
          <a:off x="1801834" y="248394"/>
          <a:ext cx="284022" cy="354303"/>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1801834" y="319255"/>
        <a:ext cx="198815" cy="212581"/>
      </dsp:txXfrm>
    </dsp:sp>
    <dsp:sp modelId="{A9919A6D-9572-4A1F-BA56-B851845F7468}">
      <dsp:nvSpPr>
        <dsp:cNvPr id="0" name=""/>
        <dsp:cNvSpPr/>
      </dsp:nvSpPr>
      <dsp:spPr>
        <a:xfrm>
          <a:off x="2287130" y="0"/>
          <a:ext cx="1474505" cy="10516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BE7E022-9DCA-4710-9A25-531C60CB36EB}">
      <dsp:nvSpPr>
        <dsp:cNvPr id="0" name=""/>
        <dsp:cNvSpPr/>
      </dsp:nvSpPr>
      <dsp:spPr>
        <a:xfrm>
          <a:off x="2019007" y="549494"/>
          <a:ext cx="1474505" cy="105168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tx2"/>
              </a:solidFill>
            </a:rPr>
            <a:t>境外</a:t>
          </a:r>
          <a:endParaRPr lang="en-US" altLang="zh-CN" sz="1800" b="1" kern="1200" dirty="0" smtClean="0">
            <a:solidFill>
              <a:schemeClr val="tx2"/>
            </a:solidFill>
          </a:endParaRPr>
        </a:p>
        <a:p>
          <a:pPr lvl="0" algn="ctr" defTabSz="800100">
            <a:lnSpc>
              <a:spcPct val="90000"/>
            </a:lnSpc>
            <a:spcBef>
              <a:spcPct val="0"/>
            </a:spcBef>
            <a:spcAft>
              <a:spcPct val="35000"/>
            </a:spcAft>
          </a:pPr>
          <a:r>
            <a:rPr lang="zh-CN" altLang="en-US" sz="1800" b="1" kern="1200" dirty="0" smtClean="0">
              <a:solidFill>
                <a:schemeClr val="tx2"/>
              </a:solidFill>
            </a:rPr>
            <a:t>经纪机构</a:t>
          </a:r>
          <a:endParaRPr lang="zh-CN" altLang="en-US" sz="1800" b="1" kern="1200" dirty="0">
            <a:solidFill>
              <a:schemeClr val="tx2"/>
            </a:solidFill>
          </a:endParaRPr>
        </a:p>
      </dsp:txBody>
      <dsp:txXfrm>
        <a:off x="2049810" y="580297"/>
        <a:ext cx="1412899" cy="990078"/>
      </dsp:txXfrm>
    </dsp:sp>
    <dsp:sp modelId="{8795DC6F-C2E2-42C7-9468-18D464A61BC1}">
      <dsp:nvSpPr>
        <dsp:cNvPr id="0" name=""/>
        <dsp:cNvSpPr/>
      </dsp:nvSpPr>
      <dsp:spPr>
        <a:xfrm>
          <a:off x="5185485" y="252532"/>
          <a:ext cx="284022" cy="354303"/>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5185485" y="323393"/>
        <a:ext cx="198815" cy="212581"/>
      </dsp:txXfrm>
    </dsp:sp>
    <dsp:sp modelId="{92A93CB1-D1FF-43C8-95D6-3C263E8CD245}">
      <dsp:nvSpPr>
        <dsp:cNvPr id="0" name=""/>
        <dsp:cNvSpPr/>
      </dsp:nvSpPr>
      <dsp:spPr>
        <a:xfrm>
          <a:off x="4573128" y="0"/>
          <a:ext cx="1474505" cy="10516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1F2A332-23C1-475D-9843-A273D2CF3C71}">
      <dsp:nvSpPr>
        <dsp:cNvPr id="0" name=""/>
        <dsp:cNvSpPr/>
      </dsp:nvSpPr>
      <dsp:spPr>
        <a:xfrm>
          <a:off x="3674727" y="549494"/>
          <a:ext cx="1474505" cy="105168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tx2"/>
              </a:solidFill>
            </a:rPr>
            <a:t>监控中心</a:t>
          </a:r>
          <a:endParaRPr lang="zh-CN" altLang="en-US" sz="1800" b="1" kern="1200" dirty="0">
            <a:solidFill>
              <a:schemeClr val="tx2"/>
            </a:solidFill>
          </a:endParaRPr>
        </a:p>
      </dsp:txBody>
      <dsp:txXfrm>
        <a:off x="3705530" y="580297"/>
        <a:ext cx="1412899" cy="990078"/>
      </dsp:txXfrm>
    </dsp:sp>
    <dsp:sp modelId="{88395BA5-5746-49C4-9D13-39B7F9AAF1D3}">
      <dsp:nvSpPr>
        <dsp:cNvPr id="0" name=""/>
        <dsp:cNvSpPr/>
      </dsp:nvSpPr>
      <dsp:spPr>
        <a:xfrm>
          <a:off x="6847344" y="226112"/>
          <a:ext cx="284022" cy="354303"/>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6847344" y="296973"/>
        <a:ext cx="198815" cy="212581"/>
      </dsp:txXfrm>
    </dsp:sp>
    <dsp:sp modelId="{D26B52FC-6067-409F-80B2-59837AD503D1}">
      <dsp:nvSpPr>
        <dsp:cNvPr id="0" name=""/>
        <dsp:cNvSpPr/>
      </dsp:nvSpPr>
      <dsp:spPr>
        <a:xfrm>
          <a:off x="6859126" y="0"/>
          <a:ext cx="1474505" cy="10516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DC20E8D-7BE5-4503-96DA-A6B228E915EA}">
      <dsp:nvSpPr>
        <dsp:cNvPr id="0" name=""/>
        <dsp:cNvSpPr/>
      </dsp:nvSpPr>
      <dsp:spPr>
        <a:xfrm>
          <a:off x="7058097" y="506133"/>
          <a:ext cx="1474505" cy="105168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tx2"/>
              </a:solidFill>
            </a:rPr>
            <a:t>交易所</a:t>
          </a:r>
          <a:endParaRPr lang="zh-CN" altLang="en-US" sz="1800" b="1" kern="1200" dirty="0">
            <a:solidFill>
              <a:schemeClr val="tx2"/>
            </a:solidFill>
          </a:endParaRPr>
        </a:p>
      </dsp:txBody>
      <dsp:txXfrm>
        <a:off x="7088900" y="536936"/>
        <a:ext cx="1412899" cy="990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CF7C6-E756-49CC-BCCE-C10489B4CD86}">
      <dsp:nvSpPr>
        <dsp:cNvPr id="0" name=""/>
        <dsp:cNvSpPr/>
      </dsp:nvSpPr>
      <dsp:spPr>
        <a:xfrm>
          <a:off x="3769" y="230458"/>
          <a:ext cx="2194433" cy="87777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accent4"/>
              </a:solidFill>
            </a:rPr>
            <a:t>期货公司和境外经纪机构审核</a:t>
          </a:r>
          <a:endParaRPr lang="zh-CN" altLang="en-US" sz="1400" b="1" kern="1200" dirty="0">
            <a:solidFill>
              <a:schemeClr val="accent4"/>
            </a:solidFill>
          </a:endParaRPr>
        </a:p>
      </dsp:txBody>
      <dsp:txXfrm>
        <a:off x="442656" y="230458"/>
        <a:ext cx="1316660" cy="877773"/>
      </dsp:txXfrm>
    </dsp:sp>
    <dsp:sp modelId="{8FE07BC2-B523-4962-9246-2647B90BFD30}">
      <dsp:nvSpPr>
        <dsp:cNvPr id="0" name=""/>
        <dsp:cNvSpPr/>
      </dsp:nvSpPr>
      <dsp:spPr>
        <a:xfrm>
          <a:off x="1978759" y="230458"/>
          <a:ext cx="2194433" cy="87777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accent4"/>
              </a:solidFill>
            </a:rPr>
            <a:t>向监控中心预约</a:t>
          </a:r>
          <a:endParaRPr lang="zh-CN" altLang="en-US" sz="1400" b="1" kern="1200" dirty="0">
            <a:solidFill>
              <a:schemeClr val="accent4"/>
            </a:solidFill>
          </a:endParaRPr>
        </a:p>
      </dsp:txBody>
      <dsp:txXfrm>
        <a:off x="2417646" y="230458"/>
        <a:ext cx="1316660" cy="877773"/>
      </dsp:txXfrm>
    </dsp:sp>
    <dsp:sp modelId="{D4FD0057-A18B-4DFA-987C-4F3B99221439}">
      <dsp:nvSpPr>
        <dsp:cNvPr id="0" name=""/>
        <dsp:cNvSpPr/>
      </dsp:nvSpPr>
      <dsp:spPr>
        <a:xfrm>
          <a:off x="3953749" y="230458"/>
          <a:ext cx="2194433" cy="87777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accent4"/>
              </a:solidFill>
            </a:rPr>
            <a:t>监控中心审核</a:t>
          </a:r>
          <a:endParaRPr lang="zh-CN" altLang="en-US" sz="1400" b="1" kern="1200" dirty="0">
            <a:solidFill>
              <a:schemeClr val="accent4"/>
            </a:solidFill>
          </a:endParaRPr>
        </a:p>
      </dsp:txBody>
      <dsp:txXfrm>
        <a:off x="4392636" y="230458"/>
        <a:ext cx="1316660" cy="877773"/>
      </dsp:txXfrm>
    </dsp:sp>
    <dsp:sp modelId="{35FF1A64-637B-4352-83A7-85B1EE47263C}">
      <dsp:nvSpPr>
        <dsp:cNvPr id="0" name=""/>
        <dsp:cNvSpPr/>
      </dsp:nvSpPr>
      <dsp:spPr>
        <a:xfrm>
          <a:off x="5928739" y="230458"/>
          <a:ext cx="2194433" cy="877773"/>
        </a:xfrm>
        <a:prstGeom prst="chevron">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FFC000"/>
              </a:solidFill>
            </a:rPr>
            <a:t>修改信息</a:t>
          </a:r>
          <a:endParaRPr lang="zh-CN" altLang="en-US" sz="1400" b="1" kern="1200" dirty="0">
            <a:solidFill>
              <a:srgbClr val="FFC000"/>
            </a:solidFill>
          </a:endParaRPr>
        </a:p>
      </dsp:txBody>
      <dsp:txXfrm>
        <a:off x="6367626" y="230458"/>
        <a:ext cx="1316660" cy="8777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BEA49-4D5A-4BFE-AB59-2253AF571EBF}" type="datetimeFigureOut">
              <a:rPr lang="zh-CN" altLang="en-US" smtClean="0"/>
              <a:pPr/>
              <a:t>2018/11/16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D925F-4E9F-4D8E-8F68-794EBD4A2A3C}" type="slidenum">
              <a:rPr lang="zh-CN" altLang="en-US" smtClean="0"/>
              <a:pPr/>
              <a:t>‹#›</a:t>
            </a:fld>
            <a:endParaRPr lang="zh-CN" altLang="en-US"/>
          </a:p>
        </p:txBody>
      </p:sp>
    </p:spTree>
    <p:extLst>
      <p:ext uri="{BB962C8B-B14F-4D97-AF65-F5344CB8AC3E}">
        <p14:creationId xmlns:p14="http://schemas.microsoft.com/office/powerpoint/2010/main" val="226093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103532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184210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153837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2181655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282780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115092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2475117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361945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10668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344601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111455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256319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427985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endParaRPr lang="zh-CN" altLang="en-US"/>
          </a:p>
        </p:txBody>
      </p:sp>
    </p:spTree>
    <p:extLst>
      <p:ext uri="{BB962C8B-B14F-4D97-AF65-F5344CB8AC3E}">
        <p14:creationId xmlns:p14="http://schemas.microsoft.com/office/powerpoint/2010/main" val="214677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63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0650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126"/>
            <a:ext cx="10514231"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838091" y="1825626"/>
            <a:ext cx="10514231" cy="4022725"/>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a:xfrm>
            <a:off x="838091" y="6356351"/>
            <a:ext cx="2742843" cy="365125"/>
          </a:xfrm>
          <a:prstGeom prst="rect">
            <a:avLst/>
          </a:prstGeom>
        </p:spPr>
        <p:txBody>
          <a:bodyPr/>
          <a:lstStyle>
            <a:lvl1pPr>
              <a:defRPr/>
            </a:lvl1pPr>
          </a:lstStyle>
          <a:p>
            <a:pPr>
              <a:defRPr/>
            </a:pPr>
            <a:fld id="{F188687A-5267-49AF-9E14-0A854DA387AD}" type="datetime1">
              <a:rPr lang="zh-CN" altLang="en-US"/>
              <a:pPr>
                <a:defRPr/>
              </a:pPr>
              <a:t>2018/11/16</a:t>
            </a:fld>
            <a:endParaRPr lang="zh-CN" altLang="en-US"/>
          </a:p>
        </p:txBody>
      </p:sp>
      <p:sp>
        <p:nvSpPr>
          <p:cNvPr id="5" name="页脚占位符 4"/>
          <p:cNvSpPr>
            <a:spLocks noGrp="1"/>
          </p:cNvSpPr>
          <p:nvPr>
            <p:ph type="ftr" sz="quarter" idx="11"/>
          </p:nvPr>
        </p:nvSpPr>
        <p:spPr>
          <a:xfrm>
            <a:off x="4038075" y="6356351"/>
            <a:ext cx="4114264"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09479" y="6356351"/>
            <a:ext cx="2742843" cy="365125"/>
          </a:xfrm>
          <a:prstGeom prst="rect">
            <a:avLst/>
          </a:prstGeom>
        </p:spPr>
        <p:txBody>
          <a:bodyPr/>
          <a:lstStyle>
            <a:lvl1pPr>
              <a:defRPr/>
            </a:lvl1pPr>
          </a:lstStyle>
          <a:p>
            <a:pPr>
              <a:defRPr/>
            </a:pPr>
            <a:fld id="{5795D035-D8E6-4824-9F15-4CC0D0356211}"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337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6.jp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openxmlformats.org/officeDocument/2006/relationships/image" Target="../media/image10.png"/><Relationship Id="rId2" Type="http://schemas.openxmlformats.org/officeDocument/2006/relationships/notesSlide" Target="../notesSlides/notesSlide7.xml"/><Relationship Id="rId16"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image" Target="../media/image8.png"/><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alpha val="2000"/>
          </a:srgbClr>
        </a:solidFill>
        <a:effectLst/>
      </p:bgPr>
    </p:bg>
    <p:spTree>
      <p:nvGrpSpPr>
        <p:cNvPr id="1" name=""/>
        <p:cNvGrpSpPr/>
        <p:nvPr/>
      </p:nvGrpSpPr>
      <p:grpSpPr>
        <a:xfrm>
          <a:off x="0" y="0"/>
          <a:ext cx="0" cy="0"/>
          <a:chOff x="0" y="0"/>
          <a:chExt cx="0" cy="0"/>
        </a:xfrm>
      </p:grpSpPr>
      <p:sp>
        <p:nvSpPr>
          <p:cNvPr id="17" name="矩形 16"/>
          <p:cNvSpPr/>
          <p:nvPr/>
        </p:nvSpPr>
        <p:spPr>
          <a:xfrm>
            <a:off x="0" y="2306423"/>
            <a:ext cx="12190413" cy="2057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4000" dirty="0"/>
          </a:p>
        </p:txBody>
      </p:sp>
      <p:sp>
        <p:nvSpPr>
          <p:cNvPr id="2" name="矩形 1">
            <a:extLst>
              <a:ext uri="{FF2B5EF4-FFF2-40B4-BE49-F238E27FC236}">
                <a16:creationId xmlns:a16="http://schemas.microsoft.com/office/drawing/2014/main" xmlns="" id="{015AEFD1-BA31-4EA3-BCBB-10CE7DD9335F}"/>
              </a:ext>
            </a:extLst>
          </p:cNvPr>
          <p:cNvSpPr/>
          <p:nvPr/>
        </p:nvSpPr>
        <p:spPr>
          <a:xfrm>
            <a:off x="5170495" y="4676561"/>
            <a:ext cx="1675460" cy="369332"/>
          </a:xfrm>
          <a:prstGeom prst="rect">
            <a:avLst/>
          </a:prstGeom>
        </p:spPr>
        <p:txBody>
          <a:bodyPr wrap="none">
            <a:spAutoFit/>
          </a:bodyPr>
          <a:lstStyle/>
          <a:p>
            <a:pPr algn="ctr"/>
            <a:r>
              <a:rPr lang="zh-CN" altLang="en-US" dirty="0">
                <a:solidFill>
                  <a:srgbClr val="0070C0"/>
                </a:solidFill>
              </a:rPr>
              <a:t>会员</a:t>
            </a:r>
            <a:r>
              <a:rPr lang="zh-CN" altLang="en-US" dirty="0" smtClean="0">
                <a:solidFill>
                  <a:srgbClr val="0070C0"/>
                </a:solidFill>
              </a:rPr>
              <a:t>部  孙飒飒</a:t>
            </a:r>
            <a:endParaRPr lang="zh-CN" altLang="en-US" dirty="0">
              <a:solidFill>
                <a:srgbClr val="0070C0"/>
              </a:solidFill>
            </a:endParaRPr>
          </a:p>
        </p:txBody>
      </p:sp>
      <p:sp>
        <p:nvSpPr>
          <p:cNvPr id="3" name="矩形 2">
            <a:extLst>
              <a:ext uri="{FF2B5EF4-FFF2-40B4-BE49-F238E27FC236}">
                <a16:creationId xmlns:a16="http://schemas.microsoft.com/office/drawing/2014/main" xmlns="" id="{377EE8C0-4267-4EFC-BE11-FFEAC7E0595B}"/>
              </a:ext>
            </a:extLst>
          </p:cNvPr>
          <p:cNvSpPr/>
          <p:nvPr/>
        </p:nvSpPr>
        <p:spPr>
          <a:xfrm>
            <a:off x="2502029" y="2624159"/>
            <a:ext cx="7734763" cy="1421928"/>
          </a:xfrm>
          <a:prstGeom prst="rect">
            <a:avLst/>
          </a:prstGeom>
        </p:spPr>
        <p:txBody>
          <a:bodyPr wrap="square">
            <a:spAutoFit/>
          </a:bodyPr>
          <a:lstStyle/>
          <a:p>
            <a:pPr algn="ctr">
              <a:lnSpc>
                <a:spcPct val="120000"/>
              </a:lnSpc>
            </a:pPr>
            <a:r>
              <a:rPr lang="zh-CN" altLang="en-US" sz="3600" dirty="0" smtClean="0">
                <a:solidFill>
                  <a:schemeClr val="bg1"/>
                </a:solidFill>
              </a:rPr>
              <a:t>境外</a:t>
            </a:r>
            <a:r>
              <a:rPr lang="zh-CN" altLang="en-US" sz="3600" dirty="0">
                <a:solidFill>
                  <a:schemeClr val="bg1"/>
                </a:solidFill>
              </a:rPr>
              <a:t>经纪</a:t>
            </a:r>
            <a:r>
              <a:rPr lang="zh-CN" altLang="en-US" sz="3600" dirty="0" smtClean="0">
                <a:solidFill>
                  <a:schemeClr val="bg1"/>
                </a:solidFill>
              </a:rPr>
              <a:t>机构备案和</a:t>
            </a:r>
            <a:endParaRPr lang="en-US" altLang="zh-CN" sz="3600" dirty="0" smtClean="0">
              <a:solidFill>
                <a:schemeClr val="bg1"/>
              </a:solidFill>
            </a:endParaRPr>
          </a:p>
          <a:p>
            <a:pPr algn="ctr">
              <a:lnSpc>
                <a:spcPct val="120000"/>
              </a:lnSpc>
            </a:pPr>
            <a:r>
              <a:rPr lang="zh-CN" altLang="en-US" sz="3600" dirty="0" smtClean="0">
                <a:solidFill>
                  <a:schemeClr val="bg1"/>
                </a:solidFill>
              </a:rPr>
              <a:t>境外交易者开户业务介绍</a:t>
            </a:r>
            <a:endParaRPr lang="en-US" altLang="zh-CN" sz="3600" dirty="0">
              <a:solidFill>
                <a:schemeClr val="bg1"/>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02029" cy="774740"/>
          </a:xfrm>
          <a:prstGeom prst="rect">
            <a:avLst/>
          </a:prstGeom>
          <a:effectLst>
            <a:outerShdw blurRad="50800" dist="50800" dir="5400000" algn="ctr" rotWithShape="0">
              <a:srgbClr val="000000">
                <a:alpha val="0"/>
              </a:srgbClr>
            </a:outerShdw>
            <a:softEdge rad="114300"/>
          </a:effectLst>
        </p:spPr>
      </p:pic>
    </p:spTree>
    <p:extLst>
      <p:ext uri="{BB962C8B-B14F-4D97-AF65-F5344CB8AC3E}">
        <p14:creationId xmlns:p14="http://schemas.microsoft.com/office/powerpoint/2010/main" val="2752172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18" name="矩形 17"/>
          <p:cNvSpPr/>
          <p:nvPr/>
        </p:nvSpPr>
        <p:spPr>
          <a:xfrm>
            <a:off x="1196940" y="837307"/>
            <a:ext cx="5262979" cy="369332"/>
          </a:xfrm>
          <a:prstGeom prst="rect">
            <a:avLst/>
          </a:prstGeom>
        </p:spPr>
        <p:txBody>
          <a:bodyPr wrap="none">
            <a:spAutoFit/>
          </a:bodyPr>
          <a:lstStyle/>
          <a:p>
            <a:r>
              <a:rPr lang="zh-CN" altLang="en-US" b="1" dirty="0" smtClean="0"/>
              <a:t>监控中心：</a:t>
            </a:r>
            <a:r>
              <a:rPr lang="en-US" altLang="zh-CN" b="1" dirty="0" smtClean="0"/>
              <a:t>《</a:t>
            </a:r>
            <a:r>
              <a:rPr lang="zh-CN" altLang="en-US" b="1" dirty="0" smtClean="0"/>
              <a:t>境外交易者统一开户业务操作规则</a:t>
            </a:r>
            <a:r>
              <a:rPr lang="en-US" altLang="zh-CN" b="1" dirty="0" smtClean="0"/>
              <a:t>》</a:t>
            </a:r>
            <a:endParaRPr lang="zh-CN" altLang="en-US" b="1" dirty="0"/>
          </a:p>
        </p:txBody>
      </p:sp>
      <p:sp>
        <p:nvSpPr>
          <p:cNvPr id="2" name="十字星 1"/>
          <p:cNvSpPr/>
          <p:nvPr/>
        </p:nvSpPr>
        <p:spPr>
          <a:xfrm>
            <a:off x="837176" y="812111"/>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图示 5"/>
          <p:cNvGraphicFramePr/>
          <p:nvPr>
            <p:extLst>
              <p:ext uri="{D42A27DB-BD31-4B8C-83A1-F6EECF244321}">
                <p14:modId xmlns:p14="http://schemas.microsoft.com/office/powerpoint/2010/main" val="179931341"/>
              </p:ext>
            </p:extLst>
          </p:nvPr>
        </p:nvGraphicFramePr>
        <p:xfrm>
          <a:off x="2567664" y="1231836"/>
          <a:ext cx="8371557" cy="1595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图示 18"/>
          <p:cNvGraphicFramePr/>
          <p:nvPr>
            <p:extLst>
              <p:ext uri="{D42A27DB-BD31-4B8C-83A1-F6EECF244321}">
                <p14:modId xmlns:p14="http://schemas.microsoft.com/office/powerpoint/2010/main" val="78289894"/>
              </p:ext>
            </p:extLst>
          </p:nvPr>
        </p:nvGraphicFramePr>
        <p:xfrm>
          <a:off x="2540875" y="3240265"/>
          <a:ext cx="8574800" cy="16826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图片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68111" y="1521702"/>
            <a:ext cx="575810" cy="530877"/>
          </a:xfrm>
          <a:prstGeom prst="rect">
            <a:avLst/>
          </a:prstGeom>
          <a:effectLst>
            <a:softEdge rad="63500"/>
          </a:effectLst>
        </p:spPr>
      </p:pic>
      <p:pic>
        <p:nvPicPr>
          <p:cNvPr id="9" name="图片 8"/>
          <p:cNvPicPr>
            <a:picLocks noChangeAspect="1"/>
          </p:cNvPicPr>
          <p:nvPr/>
        </p:nvPicPr>
        <p:blipFill>
          <a:blip r:embed="rId14"/>
          <a:stretch>
            <a:fillRect/>
          </a:stretch>
        </p:blipFill>
        <p:spPr>
          <a:xfrm>
            <a:off x="7681060" y="1567396"/>
            <a:ext cx="742974" cy="318417"/>
          </a:xfrm>
          <a:prstGeom prst="rect">
            <a:avLst/>
          </a:prstGeom>
        </p:spPr>
      </p:pic>
      <p:pic>
        <p:nvPicPr>
          <p:cNvPr id="10" name="图片 9"/>
          <p:cNvPicPr>
            <a:picLocks noChangeAspect="1"/>
          </p:cNvPicPr>
          <p:nvPr/>
        </p:nvPicPr>
        <p:blipFill>
          <a:blip r:embed="rId15"/>
          <a:stretch>
            <a:fillRect/>
          </a:stretch>
        </p:blipFill>
        <p:spPr>
          <a:xfrm>
            <a:off x="3250503" y="1383815"/>
            <a:ext cx="551049" cy="573514"/>
          </a:xfrm>
          <a:prstGeom prst="rect">
            <a:avLst/>
          </a:prstGeom>
        </p:spPr>
      </p:pic>
      <p:pic>
        <p:nvPicPr>
          <p:cNvPr id="11" name="图片 10"/>
          <p:cNvPicPr>
            <a:picLocks noChangeAspect="1"/>
          </p:cNvPicPr>
          <p:nvPr/>
        </p:nvPicPr>
        <p:blipFill>
          <a:blip r:embed="rId16"/>
          <a:stretch>
            <a:fillRect/>
          </a:stretch>
        </p:blipFill>
        <p:spPr>
          <a:xfrm>
            <a:off x="5040820" y="3313019"/>
            <a:ext cx="609901" cy="579982"/>
          </a:xfrm>
          <a:prstGeom prst="rect">
            <a:avLst/>
          </a:prstGeom>
          <a:effectLst>
            <a:softEdge rad="38100"/>
          </a:effectLst>
        </p:spPr>
      </p:pic>
      <p:pic>
        <p:nvPicPr>
          <p:cNvPr id="33" name="图片 32"/>
          <p:cNvPicPr>
            <a:picLocks noChangeAspect="1"/>
          </p:cNvPicPr>
          <p:nvPr/>
        </p:nvPicPr>
        <p:blipFill>
          <a:blip r:embed="rId17"/>
          <a:stretch>
            <a:fillRect/>
          </a:stretch>
        </p:blipFill>
        <p:spPr>
          <a:xfrm>
            <a:off x="5371005" y="1498652"/>
            <a:ext cx="609901" cy="534339"/>
          </a:xfrm>
          <a:prstGeom prst="rect">
            <a:avLst/>
          </a:prstGeom>
          <a:effectLst>
            <a:softEdge rad="50800"/>
          </a:effectLst>
        </p:spPr>
      </p:pic>
      <p:grpSp>
        <p:nvGrpSpPr>
          <p:cNvPr id="35" name="组合 34"/>
          <p:cNvGrpSpPr/>
          <p:nvPr/>
        </p:nvGrpSpPr>
        <p:grpSpPr>
          <a:xfrm>
            <a:off x="8424034" y="5819096"/>
            <a:ext cx="165380" cy="206303"/>
            <a:chOff x="6350266" y="709349"/>
            <a:chExt cx="165380" cy="206303"/>
          </a:xfrm>
        </p:grpSpPr>
        <p:sp>
          <p:nvSpPr>
            <p:cNvPr id="36" name="右箭头 35"/>
            <p:cNvSpPr/>
            <p:nvPr/>
          </p:nvSpPr>
          <p:spPr>
            <a:xfrm>
              <a:off x="6350266" y="709349"/>
              <a:ext cx="165380" cy="206303"/>
            </a:xfrm>
            <a:prstGeom prst="rightArrow">
              <a:avLst>
                <a:gd name="adj1" fmla="val 60000"/>
                <a:gd name="adj2" fmla="val 50000"/>
              </a:avLst>
            </a:prstGeom>
            <a:scene3d>
              <a:camera prst="orthographicFront">
                <a:rot lat="0" lon="5400000" rev="0"/>
              </a:camera>
              <a:lightRig rig="threePt" dir="t"/>
            </a:scene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7" name="右箭头 4"/>
            <p:cNvSpPr/>
            <p:nvPr/>
          </p:nvSpPr>
          <p:spPr>
            <a:xfrm>
              <a:off x="6350266" y="750610"/>
              <a:ext cx="115766" cy="1237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p:txBody>
        </p:sp>
      </p:grpSp>
      <p:grpSp>
        <p:nvGrpSpPr>
          <p:cNvPr id="64" name="组合 63"/>
          <p:cNvGrpSpPr/>
          <p:nvPr/>
        </p:nvGrpSpPr>
        <p:grpSpPr>
          <a:xfrm>
            <a:off x="6866902" y="5822411"/>
            <a:ext cx="165380" cy="206303"/>
            <a:chOff x="6350266" y="709349"/>
            <a:chExt cx="165380" cy="206303"/>
          </a:xfrm>
        </p:grpSpPr>
        <p:sp>
          <p:nvSpPr>
            <p:cNvPr id="65" name="右箭头 64"/>
            <p:cNvSpPr/>
            <p:nvPr/>
          </p:nvSpPr>
          <p:spPr>
            <a:xfrm>
              <a:off x="6350266" y="709349"/>
              <a:ext cx="165380" cy="206303"/>
            </a:xfrm>
            <a:prstGeom prst="rightArrow">
              <a:avLst>
                <a:gd name="adj1" fmla="val 60000"/>
                <a:gd name="adj2" fmla="val 50000"/>
              </a:avLst>
            </a:prstGeom>
            <a:scene3d>
              <a:camera prst="orthographicFront">
                <a:rot lat="0" lon="5400000" rev="0"/>
              </a:camera>
              <a:lightRig rig="threePt" dir="t"/>
            </a:scene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6" name="右箭头 4"/>
            <p:cNvSpPr/>
            <p:nvPr/>
          </p:nvSpPr>
          <p:spPr>
            <a:xfrm>
              <a:off x="6350266" y="750610"/>
              <a:ext cx="115766" cy="1237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p:txBody>
        </p:sp>
      </p:grpSp>
      <p:pic>
        <p:nvPicPr>
          <p:cNvPr id="85" name="图片 84"/>
          <p:cNvPicPr>
            <a:picLocks noChangeAspect="1"/>
          </p:cNvPicPr>
          <p:nvPr/>
        </p:nvPicPr>
        <p:blipFill>
          <a:blip r:embed="rId15"/>
          <a:stretch>
            <a:fillRect/>
          </a:stretch>
        </p:blipFill>
        <p:spPr>
          <a:xfrm>
            <a:off x="3355527" y="3358099"/>
            <a:ext cx="551049" cy="573514"/>
          </a:xfrm>
          <a:prstGeom prst="rect">
            <a:avLst/>
          </a:prstGeom>
        </p:spPr>
      </p:pic>
      <p:pic>
        <p:nvPicPr>
          <p:cNvPr id="86" name="图片 85"/>
          <p:cNvPicPr>
            <a:picLocks noChangeAspect="1"/>
          </p:cNvPicPr>
          <p:nvPr/>
        </p:nvPicPr>
        <p:blipFill>
          <a:blip r:embed="rId14"/>
          <a:stretch>
            <a:fillRect/>
          </a:stretch>
        </p:blipFill>
        <p:spPr>
          <a:xfrm>
            <a:off x="6611181" y="3553177"/>
            <a:ext cx="742974" cy="318417"/>
          </a:xfrm>
          <a:prstGeom prst="rect">
            <a:avLst/>
          </a:prstGeom>
        </p:spPr>
      </p:pic>
      <p:pic>
        <p:nvPicPr>
          <p:cNvPr id="87" name="图片 8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26527" y="3340717"/>
            <a:ext cx="575810" cy="530877"/>
          </a:xfrm>
          <a:prstGeom prst="rect">
            <a:avLst/>
          </a:prstGeom>
          <a:effectLst>
            <a:softEdge rad="63500"/>
          </a:effectLst>
        </p:spPr>
      </p:pic>
      <p:sp>
        <p:nvSpPr>
          <p:cNvPr id="4" name="矩形 3"/>
          <p:cNvSpPr/>
          <p:nvPr/>
        </p:nvSpPr>
        <p:spPr>
          <a:xfrm>
            <a:off x="1466333" y="5397823"/>
            <a:ext cx="8977588" cy="738664"/>
          </a:xfrm>
          <a:prstGeom prst="rect">
            <a:avLst/>
          </a:prstGeom>
        </p:spPr>
        <p:txBody>
          <a:bodyPr wrap="square">
            <a:spAutoFit/>
          </a:bodyPr>
          <a:lstStyle/>
          <a:p>
            <a:pPr eaLnBrk="0" fontAlgn="base" hangingPunct="0">
              <a:spcBef>
                <a:spcPct val="0"/>
              </a:spcBef>
              <a:spcAft>
                <a:spcPct val="0"/>
              </a:spcAft>
            </a:pPr>
            <a:r>
              <a:rPr lang="zh-CN" altLang="zh-CN" dirty="0">
                <a:latin typeface="+mn-ea"/>
                <a:cs typeface="Times New Roman" panose="02020603050405020304" pitchFamily="18" charset="0"/>
              </a:rPr>
              <a:t>注</a:t>
            </a:r>
            <a:r>
              <a:rPr lang="zh-CN" altLang="zh-CN" dirty="0" smtClean="0">
                <a:latin typeface="+mn-ea"/>
                <a:cs typeface="Times New Roman" panose="02020603050405020304" pitchFamily="18" charset="0"/>
              </a:rPr>
              <a:t>：</a:t>
            </a:r>
            <a:r>
              <a:rPr lang="zh-CN" altLang="en-US" kern="100" dirty="0" smtClean="0">
                <a:latin typeface="+mn-ea"/>
                <a:cs typeface="Times New Roman" panose="02020603050405020304" pitchFamily="18" charset="0"/>
              </a:rPr>
              <a:t>境外</a:t>
            </a:r>
            <a:r>
              <a:rPr lang="zh-CN" altLang="en-US" kern="100" dirty="0">
                <a:latin typeface="+mn-ea"/>
                <a:cs typeface="Times New Roman" panose="02020603050405020304" pitchFamily="18" charset="0"/>
              </a:rPr>
              <a:t>交易者的类型包含</a:t>
            </a:r>
            <a:r>
              <a:rPr lang="zh-CN" altLang="en-US" kern="100" dirty="0" smtClean="0">
                <a:latin typeface="+mn-ea"/>
                <a:cs typeface="Times New Roman" panose="02020603050405020304" pitchFamily="18" charset="0"/>
              </a:rPr>
              <a:t>境外自然人客户</a:t>
            </a:r>
            <a:r>
              <a:rPr lang="zh-CN" altLang="en-US" kern="100" dirty="0">
                <a:latin typeface="+mn-ea"/>
                <a:cs typeface="Times New Roman" panose="02020603050405020304" pitchFamily="18" charset="0"/>
              </a:rPr>
              <a:t>和</a:t>
            </a:r>
            <a:r>
              <a:rPr lang="zh-CN" altLang="en-US" kern="100" dirty="0" smtClean="0">
                <a:latin typeface="+mn-ea"/>
                <a:cs typeface="Times New Roman" panose="02020603050405020304" pitchFamily="18" charset="0"/>
              </a:rPr>
              <a:t>境外法人客户</a:t>
            </a:r>
            <a:r>
              <a:rPr lang="zh-CN" altLang="en-US" kern="100" dirty="0">
                <a:latin typeface="+mn-ea"/>
                <a:cs typeface="Times New Roman" panose="02020603050405020304" pitchFamily="18" charset="0"/>
              </a:rPr>
              <a:t>。</a:t>
            </a:r>
            <a:endParaRPr lang="en-US" altLang="zh-CN" kern="100" dirty="0">
              <a:latin typeface="+mn-ea"/>
              <a:cs typeface="Times New Roman" panose="02020603050405020304" pitchFamily="18" charset="0"/>
            </a:endParaRPr>
          </a:p>
          <a:p>
            <a:pPr lvl="0" eaLnBrk="0" fontAlgn="base" hangingPunct="0">
              <a:spcBef>
                <a:spcPct val="0"/>
              </a:spcBef>
              <a:spcAft>
                <a:spcPct val="0"/>
              </a:spcAft>
            </a:pPr>
            <a:endParaRPr lang="zh-CN" altLang="en-US" sz="2400" dirty="0">
              <a:latin typeface="+mj-ea"/>
              <a:ea typeface="+mj-ea"/>
            </a:endParaRPr>
          </a:p>
        </p:txBody>
      </p:sp>
      <p:sp>
        <p:nvSpPr>
          <p:cNvPr id="98" name="TextBox 1"/>
          <p:cNvSpPr txBox="1">
            <a:spLocks noChangeArrowheads="1"/>
          </p:cNvSpPr>
          <p:nvPr/>
        </p:nvSpPr>
        <p:spPr bwMode="auto">
          <a:xfrm>
            <a:off x="839660" y="65088"/>
            <a:ext cx="9474772" cy="523220"/>
          </a:xfrm>
          <a:prstGeom prst="rect">
            <a:avLst/>
          </a:prstGeom>
          <a:noFill/>
          <a:ln w="9525">
            <a:noFill/>
            <a:miter lim="800000"/>
            <a:headEnd/>
            <a:tailEnd/>
          </a:ln>
        </p:spPr>
        <p:txBody>
          <a:bodyPr wrap="squar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2.</a:t>
            </a:r>
            <a:r>
              <a:rPr lang="zh-CN" altLang="en-US" sz="2800" dirty="0" smtClean="0">
                <a:solidFill>
                  <a:schemeClr val="tx1">
                    <a:lumMod val="65000"/>
                    <a:lumOff val="35000"/>
                  </a:schemeClr>
                </a:solidFill>
                <a:latin typeface="微软雅黑" pitchFamily="34" charset="-122"/>
                <a:ea typeface="微软雅黑" pitchFamily="34" charset="-122"/>
              </a:rPr>
              <a:t>特定品种开户业务</a:t>
            </a:r>
            <a:r>
              <a:rPr lang="en-US" altLang="zh-CN" sz="2800" dirty="0" smtClean="0">
                <a:solidFill>
                  <a:schemeClr val="tx1">
                    <a:lumMod val="65000"/>
                    <a:lumOff val="35000"/>
                  </a:schemeClr>
                </a:solidFill>
                <a:latin typeface="微软雅黑" pitchFamily="34" charset="-122"/>
                <a:ea typeface="微软雅黑" pitchFamily="34" charset="-122"/>
              </a:rPr>
              <a:t>---</a:t>
            </a:r>
            <a:r>
              <a:rPr lang="zh-CN" altLang="en-US" sz="2800" dirty="0" smtClean="0">
                <a:solidFill>
                  <a:schemeClr val="tx1">
                    <a:lumMod val="65000"/>
                    <a:lumOff val="35000"/>
                  </a:schemeClr>
                </a:solidFill>
                <a:latin typeface="微软雅黑" pitchFamily="34" charset="-122"/>
                <a:ea typeface="微软雅黑" pitchFamily="34" charset="-122"/>
              </a:rPr>
              <a:t>开户流程</a:t>
            </a:r>
            <a:endParaRPr lang="zh-CN" altLang="en-US" sz="2800" dirty="0">
              <a:solidFill>
                <a:schemeClr val="tx1">
                  <a:lumMod val="65000"/>
                  <a:lumOff val="35000"/>
                </a:schemeClr>
              </a:solidFill>
              <a:latin typeface="微软雅黑" pitchFamily="34" charset="-122"/>
              <a:ea typeface="微软雅黑" pitchFamily="34" charset="-122"/>
            </a:endParaRPr>
          </a:p>
        </p:txBody>
      </p:sp>
      <p:grpSp>
        <p:nvGrpSpPr>
          <p:cNvPr id="58" name="组合 57"/>
          <p:cNvGrpSpPr/>
          <p:nvPr/>
        </p:nvGrpSpPr>
        <p:grpSpPr>
          <a:xfrm>
            <a:off x="7979920" y="3820679"/>
            <a:ext cx="1446392" cy="983819"/>
            <a:chOff x="4679904" y="485772"/>
            <a:chExt cx="1446392" cy="1337591"/>
          </a:xfrm>
        </p:grpSpPr>
        <p:sp>
          <p:nvSpPr>
            <p:cNvPr id="59" name="圆角矩形 58"/>
            <p:cNvSpPr/>
            <p:nvPr/>
          </p:nvSpPr>
          <p:spPr>
            <a:xfrm>
              <a:off x="4679904" y="485772"/>
              <a:ext cx="1446392" cy="1337591"/>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0" name="圆角矩形 4"/>
            <p:cNvSpPr/>
            <p:nvPr/>
          </p:nvSpPr>
          <p:spPr>
            <a:xfrm>
              <a:off x="4722042" y="556509"/>
              <a:ext cx="1368038" cy="1259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b="1" kern="1200" dirty="0" smtClean="0">
                  <a:solidFill>
                    <a:schemeClr val="tx2"/>
                  </a:solidFill>
                </a:rPr>
                <a:t>境内</a:t>
              </a:r>
              <a:endParaRPr lang="en-US" altLang="zh-CN" b="1" kern="1200" dirty="0" smtClean="0">
                <a:solidFill>
                  <a:schemeClr val="tx2"/>
                </a:solidFill>
              </a:endParaRPr>
            </a:p>
            <a:p>
              <a:pPr lvl="0" algn="ctr" defTabSz="622300">
                <a:lnSpc>
                  <a:spcPct val="90000"/>
                </a:lnSpc>
                <a:spcBef>
                  <a:spcPct val="0"/>
                </a:spcBef>
                <a:spcAft>
                  <a:spcPct val="35000"/>
                </a:spcAft>
              </a:pPr>
              <a:r>
                <a:rPr lang="zh-CN" altLang="en-US" b="1" kern="1200" dirty="0" smtClean="0">
                  <a:solidFill>
                    <a:schemeClr val="tx2"/>
                  </a:solidFill>
                </a:rPr>
                <a:t>期货公司</a:t>
              </a:r>
              <a:endParaRPr lang="zh-CN" altLang="en-US" b="1" kern="1200" dirty="0">
                <a:solidFill>
                  <a:schemeClr val="tx2"/>
                </a:solidFill>
              </a:endParaRPr>
            </a:p>
          </p:txBody>
        </p:sp>
      </p:grpSp>
      <p:pic>
        <p:nvPicPr>
          <p:cNvPr id="91" name="图片 90"/>
          <p:cNvPicPr>
            <a:picLocks noChangeAspect="1"/>
          </p:cNvPicPr>
          <p:nvPr/>
        </p:nvPicPr>
        <p:blipFill>
          <a:blip r:embed="rId17"/>
          <a:stretch>
            <a:fillRect/>
          </a:stretch>
        </p:blipFill>
        <p:spPr>
          <a:xfrm>
            <a:off x="8424034" y="3358662"/>
            <a:ext cx="609901" cy="534339"/>
          </a:xfrm>
          <a:prstGeom prst="rect">
            <a:avLst/>
          </a:prstGeom>
          <a:effectLst>
            <a:softEdge rad="50800"/>
          </a:effectLst>
        </p:spPr>
      </p:pic>
      <p:sp>
        <p:nvSpPr>
          <p:cNvPr id="3" name="文本框 2"/>
          <p:cNvSpPr txBox="1"/>
          <p:nvPr/>
        </p:nvSpPr>
        <p:spPr>
          <a:xfrm>
            <a:off x="1168365" y="1957329"/>
            <a:ext cx="1127160" cy="369332"/>
          </a:xfrm>
          <a:prstGeom prst="rect">
            <a:avLst/>
          </a:prstGeom>
          <a:noFill/>
        </p:spPr>
        <p:txBody>
          <a:bodyPr wrap="square" rtlCol="0">
            <a:spAutoFit/>
          </a:bodyPr>
          <a:lstStyle/>
          <a:p>
            <a:r>
              <a:rPr lang="zh-CN" altLang="en-US" b="1" dirty="0" smtClean="0">
                <a:solidFill>
                  <a:schemeClr val="accent2"/>
                </a:solidFill>
              </a:rPr>
              <a:t>直接开户</a:t>
            </a:r>
            <a:endParaRPr lang="zh-CN" altLang="en-US" b="1" dirty="0">
              <a:solidFill>
                <a:schemeClr val="accent2"/>
              </a:solidFill>
            </a:endParaRPr>
          </a:p>
        </p:txBody>
      </p:sp>
      <p:sp>
        <p:nvSpPr>
          <p:cNvPr id="76" name="文本框 75"/>
          <p:cNvSpPr txBox="1"/>
          <p:nvPr/>
        </p:nvSpPr>
        <p:spPr>
          <a:xfrm>
            <a:off x="1228725" y="4053682"/>
            <a:ext cx="1419225" cy="369332"/>
          </a:xfrm>
          <a:prstGeom prst="rect">
            <a:avLst/>
          </a:prstGeom>
          <a:noFill/>
        </p:spPr>
        <p:txBody>
          <a:bodyPr wrap="square" rtlCol="0">
            <a:spAutoFit/>
          </a:bodyPr>
          <a:lstStyle/>
          <a:p>
            <a:r>
              <a:rPr lang="zh-CN" altLang="en-US" b="1" dirty="0">
                <a:solidFill>
                  <a:schemeClr val="accent2"/>
                </a:solidFill>
              </a:rPr>
              <a:t>转委托</a:t>
            </a:r>
            <a:r>
              <a:rPr lang="zh-CN" altLang="en-US" b="1" dirty="0" smtClean="0">
                <a:solidFill>
                  <a:schemeClr val="accent2"/>
                </a:solidFill>
              </a:rPr>
              <a:t>开户</a:t>
            </a:r>
            <a:endParaRPr lang="zh-CN" altLang="en-US" b="1" dirty="0">
              <a:solidFill>
                <a:schemeClr val="accent2"/>
              </a:solidFill>
            </a:endParaRPr>
          </a:p>
        </p:txBody>
      </p:sp>
      <p:grpSp>
        <p:nvGrpSpPr>
          <p:cNvPr id="77" name="组合 76"/>
          <p:cNvGrpSpPr/>
          <p:nvPr/>
        </p:nvGrpSpPr>
        <p:grpSpPr>
          <a:xfrm>
            <a:off x="6005006" y="3489350"/>
            <a:ext cx="284022" cy="354303"/>
            <a:chOff x="1801834" y="248394"/>
            <a:chExt cx="284022" cy="354303"/>
          </a:xfrm>
        </p:grpSpPr>
        <p:sp>
          <p:nvSpPr>
            <p:cNvPr id="78" name="右箭头 77"/>
            <p:cNvSpPr/>
            <p:nvPr/>
          </p:nvSpPr>
          <p:spPr>
            <a:xfrm>
              <a:off x="1801834" y="248394"/>
              <a:ext cx="284022" cy="354303"/>
            </a:xfrm>
            <a:prstGeom prst="rightArrow">
              <a:avLst>
                <a:gd name="adj1" fmla="val 60000"/>
                <a:gd name="adj2" fmla="val 50000"/>
              </a:avLst>
            </a:prstGeom>
            <a:solidFill>
              <a:srgbClr val="00206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82" name="右箭头 4"/>
            <p:cNvSpPr/>
            <p:nvPr/>
          </p:nvSpPr>
          <p:spPr>
            <a:xfrm>
              <a:off x="1801834" y="319255"/>
              <a:ext cx="198815" cy="212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p:txBody>
        </p:sp>
      </p:grpSp>
    </p:spTree>
    <p:extLst>
      <p:ext uri="{BB962C8B-B14F-4D97-AF65-F5344CB8AC3E}">
        <p14:creationId xmlns:p14="http://schemas.microsoft.com/office/powerpoint/2010/main" val="304517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 name="矩形 3"/>
          <p:cNvSpPr/>
          <p:nvPr/>
        </p:nvSpPr>
        <p:spPr>
          <a:xfrm>
            <a:off x="1093785" y="833151"/>
            <a:ext cx="9412290" cy="1477328"/>
          </a:xfrm>
          <a:prstGeom prst="rect">
            <a:avLst/>
          </a:prstGeom>
        </p:spPr>
        <p:txBody>
          <a:bodyPr wrap="square">
            <a:spAutoFit/>
          </a:bodyPr>
          <a:lstStyle/>
          <a:p>
            <a:pPr algn="just">
              <a:spcAft>
                <a:spcPts val="0"/>
              </a:spcAft>
            </a:pPr>
            <a:r>
              <a:rPr lang="zh-CN" altLang="zh-CN" kern="100" dirty="0" smtClean="0">
                <a:latin typeface="+mn-ea"/>
                <a:cs typeface="Times New Roman" panose="02020603050405020304" pitchFamily="18" charset="0"/>
              </a:rPr>
              <a:t>境外</a:t>
            </a:r>
            <a:r>
              <a:rPr lang="zh-CN" altLang="zh-CN" kern="100" dirty="0">
                <a:latin typeface="+mn-ea"/>
                <a:cs typeface="Times New Roman" panose="02020603050405020304" pitchFamily="18" charset="0"/>
              </a:rPr>
              <a:t>交易者开户时</a:t>
            </a:r>
            <a:r>
              <a:rPr lang="zh-CN" altLang="zh-CN" kern="100" dirty="0" smtClean="0">
                <a:latin typeface="+mn-ea"/>
                <a:cs typeface="Times New Roman" panose="02020603050405020304" pitchFamily="18" charset="0"/>
              </a:rPr>
              <a:t>，</a:t>
            </a:r>
            <a:r>
              <a:rPr lang="zh-CN" altLang="en-US" kern="100" dirty="0" smtClean="0">
                <a:latin typeface="+mn-ea"/>
                <a:cs typeface="Times New Roman" panose="02020603050405020304" pitchFamily="18" charset="0"/>
              </a:rPr>
              <a:t>期货公司</a:t>
            </a:r>
            <a:r>
              <a:rPr lang="en-US" altLang="zh-CN" kern="100" dirty="0" smtClean="0">
                <a:latin typeface="+mn-ea"/>
                <a:cs typeface="Times New Roman" panose="02020603050405020304" pitchFamily="18" charset="0"/>
              </a:rPr>
              <a:t>/</a:t>
            </a:r>
            <a:r>
              <a:rPr lang="zh-CN" altLang="en-US" kern="100" dirty="0" smtClean="0">
                <a:latin typeface="+mn-ea"/>
                <a:cs typeface="Times New Roman" panose="02020603050405020304" pitchFamily="18" charset="0"/>
              </a:rPr>
              <a:t>境外经纪机构通</a:t>
            </a:r>
            <a:r>
              <a:rPr lang="zh-CN" altLang="zh-CN" dirty="0" smtClean="0">
                <a:latin typeface="+mn-ea"/>
              </a:rPr>
              <a:t>过</a:t>
            </a:r>
            <a:r>
              <a:rPr lang="zh-CN" altLang="zh-CN" dirty="0">
                <a:latin typeface="+mn-ea"/>
              </a:rPr>
              <a:t>监控中心统一开户系统提交境外交易者开户申请</a:t>
            </a:r>
            <a:r>
              <a:rPr lang="zh-CN" altLang="zh-CN" dirty="0" smtClean="0">
                <a:latin typeface="+mn-ea"/>
              </a:rPr>
              <a:t>资料</a:t>
            </a:r>
            <a:r>
              <a:rPr lang="zh-CN" altLang="en-US" kern="100" dirty="0" smtClean="0">
                <a:latin typeface="+mn-ea"/>
                <a:cs typeface="Times New Roman" panose="02020603050405020304" pitchFamily="18" charset="0"/>
              </a:rPr>
              <a:t>，</a:t>
            </a:r>
            <a:r>
              <a:rPr lang="zh-CN" altLang="zh-CN" kern="100" dirty="0" smtClean="0">
                <a:latin typeface="+mn-ea"/>
                <a:cs typeface="Times New Roman" panose="02020603050405020304" pitchFamily="18" charset="0"/>
              </a:rPr>
              <a:t>主要</a:t>
            </a:r>
            <a:r>
              <a:rPr lang="zh-CN" altLang="en-US" kern="100" dirty="0" smtClean="0">
                <a:latin typeface="+mn-ea"/>
                <a:cs typeface="Times New Roman" panose="02020603050405020304" pitchFamily="18" charset="0"/>
              </a:rPr>
              <a:t>有</a:t>
            </a:r>
            <a:r>
              <a:rPr lang="zh-CN" altLang="zh-CN" b="1" kern="100" dirty="0" smtClean="0">
                <a:solidFill>
                  <a:srgbClr val="0070C0"/>
                </a:solidFill>
                <a:latin typeface="+mn-ea"/>
                <a:cs typeface="Times New Roman" panose="02020603050405020304" pitchFamily="18" charset="0"/>
              </a:rPr>
              <a:t>《交易编码申请表》</a:t>
            </a:r>
            <a:r>
              <a:rPr lang="zh-CN" altLang="en-US" b="1" kern="100" dirty="0" smtClean="0">
                <a:solidFill>
                  <a:srgbClr val="0070C0"/>
                </a:solidFill>
                <a:latin typeface="+mn-ea"/>
                <a:cs typeface="Times New Roman" panose="02020603050405020304" pitchFamily="18" charset="0"/>
              </a:rPr>
              <a:t>、身份信息证明文件以及相关影像</a:t>
            </a:r>
            <a:r>
              <a:rPr lang="zh-CN" altLang="en-US" b="1" kern="100" dirty="0">
                <a:solidFill>
                  <a:srgbClr val="0070C0"/>
                </a:solidFill>
                <a:latin typeface="+mn-ea"/>
                <a:cs typeface="Times New Roman" panose="02020603050405020304" pitchFamily="18" charset="0"/>
              </a:rPr>
              <a:t>资料</a:t>
            </a:r>
            <a:r>
              <a:rPr lang="zh-CN" altLang="en-US" kern="100" dirty="0" smtClean="0">
                <a:latin typeface="+mn-ea"/>
                <a:cs typeface="Times New Roman" panose="02020603050405020304" pitchFamily="18" charset="0"/>
              </a:rPr>
              <a:t>。</a:t>
            </a:r>
            <a:endParaRPr lang="en-US" altLang="zh-CN" kern="100" dirty="0" smtClean="0">
              <a:latin typeface="+mn-ea"/>
              <a:cs typeface="Times New Roman" panose="02020603050405020304" pitchFamily="18" charset="0"/>
            </a:endParaRPr>
          </a:p>
          <a:p>
            <a:pPr algn="just">
              <a:spcAft>
                <a:spcPts val="0"/>
              </a:spcAft>
            </a:pPr>
            <a:endParaRPr lang="en-US" altLang="zh-CN" kern="100" dirty="0" smtClean="0">
              <a:latin typeface="+mn-ea"/>
              <a:cs typeface="Times New Roman" panose="02020603050405020304" pitchFamily="18" charset="0"/>
            </a:endParaRPr>
          </a:p>
          <a:p>
            <a:pPr algn="just">
              <a:spcAft>
                <a:spcPts val="0"/>
              </a:spcAft>
            </a:pPr>
            <a:endParaRPr lang="en-US" altLang="zh-CN" kern="100" dirty="0">
              <a:latin typeface="+mn-ea"/>
              <a:cs typeface="Times New Roman" panose="02020603050405020304" pitchFamily="18" charset="0"/>
            </a:endParaRPr>
          </a:p>
          <a:p>
            <a:pPr algn="just">
              <a:spcAft>
                <a:spcPts val="0"/>
              </a:spcAft>
            </a:pPr>
            <a:endParaRPr lang="en-US" altLang="zh-CN" kern="100" dirty="0" smtClean="0">
              <a:latin typeface="+mn-ea"/>
              <a:cs typeface="Times New Roman" panose="02020603050405020304" pitchFamily="18" charset="0"/>
            </a:endParaRPr>
          </a:p>
        </p:txBody>
      </p:sp>
      <p:sp>
        <p:nvSpPr>
          <p:cNvPr id="31" name="十字星 30"/>
          <p:cNvSpPr/>
          <p:nvPr/>
        </p:nvSpPr>
        <p:spPr>
          <a:xfrm>
            <a:off x="734021" y="763300"/>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1"/>
          <p:cNvSpPr txBox="1">
            <a:spLocks noChangeArrowheads="1"/>
          </p:cNvSpPr>
          <p:nvPr/>
        </p:nvSpPr>
        <p:spPr bwMode="auto">
          <a:xfrm>
            <a:off x="839660" y="65088"/>
            <a:ext cx="9474772" cy="523220"/>
          </a:xfrm>
          <a:prstGeom prst="rect">
            <a:avLst/>
          </a:prstGeom>
          <a:noFill/>
          <a:ln w="9525">
            <a:noFill/>
            <a:miter lim="800000"/>
            <a:headEnd/>
            <a:tailEnd/>
          </a:ln>
        </p:spPr>
        <p:txBody>
          <a:bodyPr wrap="squar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2.</a:t>
            </a:r>
            <a:r>
              <a:rPr lang="zh-CN" altLang="en-US" sz="2800" dirty="0" smtClean="0">
                <a:solidFill>
                  <a:schemeClr val="tx1">
                    <a:lumMod val="65000"/>
                    <a:lumOff val="35000"/>
                  </a:schemeClr>
                </a:solidFill>
                <a:latin typeface="微软雅黑" pitchFamily="34" charset="-122"/>
                <a:ea typeface="微软雅黑" pitchFamily="34" charset="-122"/>
              </a:rPr>
              <a:t>特定品种开户业务</a:t>
            </a:r>
            <a:r>
              <a:rPr lang="en-US" altLang="zh-CN" sz="2800" dirty="0" smtClean="0">
                <a:solidFill>
                  <a:schemeClr val="tx1">
                    <a:lumMod val="65000"/>
                    <a:lumOff val="35000"/>
                  </a:schemeClr>
                </a:solidFill>
                <a:latin typeface="微软雅黑" pitchFamily="34" charset="-122"/>
                <a:ea typeface="微软雅黑" pitchFamily="34" charset="-122"/>
              </a:rPr>
              <a:t>---</a:t>
            </a:r>
            <a:r>
              <a:rPr lang="zh-CN" altLang="en-US" sz="2800" dirty="0" smtClean="0">
                <a:solidFill>
                  <a:schemeClr val="tx1">
                    <a:lumMod val="65000"/>
                    <a:lumOff val="35000"/>
                  </a:schemeClr>
                </a:solidFill>
                <a:latin typeface="微软雅黑" pitchFamily="34" charset="-122"/>
                <a:ea typeface="微软雅黑" pitchFamily="34" charset="-122"/>
              </a:rPr>
              <a:t>开户资料</a:t>
            </a:r>
            <a:endParaRPr lang="zh-CN" altLang="en-US" sz="2800" dirty="0">
              <a:solidFill>
                <a:schemeClr val="tx1">
                  <a:lumMod val="65000"/>
                  <a:lumOff val="35000"/>
                </a:schemeClr>
              </a:solidFill>
              <a:latin typeface="微软雅黑" pitchFamily="34" charset="-122"/>
              <a:ea typeface="微软雅黑"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4061727520"/>
              </p:ext>
            </p:extLst>
          </p:nvPr>
        </p:nvGraphicFramePr>
        <p:xfrm>
          <a:off x="998534" y="1723241"/>
          <a:ext cx="8546733" cy="2392680"/>
        </p:xfrm>
        <a:graphic>
          <a:graphicData uri="http://schemas.openxmlformats.org/drawingml/2006/table">
            <a:tbl>
              <a:tblPr firstRow="1" bandRow="1">
                <a:tableStyleId>{5C22544A-7EE6-4342-B048-85BDC9FD1C3A}</a:tableStyleId>
              </a:tblPr>
              <a:tblGrid>
                <a:gridCol w="2963866"/>
                <a:gridCol w="2857500"/>
                <a:gridCol w="2725367"/>
              </a:tblGrid>
              <a:tr h="370840">
                <a:tc>
                  <a:txBody>
                    <a:bodyPr/>
                    <a:lstStyle/>
                    <a:p>
                      <a:r>
                        <a:rPr lang="zh-CN" altLang="en-US" dirty="0" smtClean="0"/>
                        <a:t>客户类型</a:t>
                      </a:r>
                      <a:endParaRPr lang="zh-CN" altLang="en-US" dirty="0"/>
                    </a:p>
                  </a:txBody>
                  <a:tcPr/>
                </a:tc>
                <a:tc>
                  <a:txBody>
                    <a:bodyPr/>
                    <a:lstStyle/>
                    <a:p>
                      <a:r>
                        <a:rPr lang="zh-CN" altLang="en-US" dirty="0" smtClean="0"/>
                        <a:t>有效身份信息文件</a:t>
                      </a:r>
                      <a:endParaRPr lang="zh-CN" altLang="en-US" dirty="0"/>
                    </a:p>
                  </a:txBody>
                  <a:tcPr/>
                </a:tc>
                <a:tc>
                  <a:txBody>
                    <a:bodyPr/>
                    <a:lstStyle/>
                    <a:p>
                      <a:r>
                        <a:rPr lang="zh-CN" altLang="en-US" dirty="0" smtClean="0"/>
                        <a:t>参考身份信息文件</a:t>
                      </a:r>
                      <a:endParaRPr lang="zh-CN" altLang="en-US" dirty="0"/>
                    </a:p>
                  </a:txBody>
                  <a:tcPr/>
                </a:tc>
              </a:tr>
              <a:tr h="370840">
                <a:tc>
                  <a:txBody>
                    <a:bodyPr/>
                    <a:lstStyle/>
                    <a:p>
                      <a:r>
                        <a:rPr lang="zh-CN" altLang="en-US" dirty="0" smtClean="0"/>
                        <a:t>境外个人</a:t>
                      </a:r>
                      <a:endParaRPr lang="zh-CN" altLang="en-US" dirty="0"/>
                    </a:p>
                  </a:txBody>
                  <a:tcPr/>
                </a:tc>
                <a:tc>
                  <a:txBody>
                    <a:bodyPr/>
                    <a:lstStyle/>
                    <a:p>
                      <a:r>
                        <a:rPr lang="zh-CN" altLang="en-US" dirty="0" smtClean="0"/>
                        <a:t>护照</a:t>
                      </a:r>
                      <a:endParaRPr lang="zh-CN" altLang="en-US" dirty="0"/>
                    </a:p>
                  </a:txBody>
                  <a:tcPr/>
                </a:tc>
                <a:tc>
                  <a:txBody>
                    <a:bodyPr/>
                    <a:lstStyle/>
                    <a:p>
                      <a:r>
                        <a:rPr lang="zh-CN" altLang="en-US" dirty="0" smtClean="0"/>
                        <a:t>驾照、社保、纳税证</a:t>
                      </a:r>
                      <a:r>
                        <a:rPr lang="en-US" altLang="zh-CN" dirty="0" smtClean="0"/>
                        <a:t>……</a:t>
                      </a:r>
                      <a:endParaRPr lang="zh-CN" altLang="en-US" dirty="0"/>
                    </a:p>
                  </a:txBody>
                  <a:tcPr/>
                </a:tc>
              </a:tr>
              <a:tr h="370840">
                <a:tc>
                  <a:txBody>
                    <a:bodyPr/>
                    <a:lstStyle/>
                    <a:p>
                      <a:r>
                        <a:rPr lang="zh-CN" altLang="en-US" dirty="0" smtClean="0"/>
                        <a:t>港澳台个人</a:t>
                      </a:r>
                      <a:endParaRPr lang="zh-CN" altLang="en-US" dirty="0"/>
                    </a:p>
                  </a:txBody>
                  <a:tcPr/>
                </a:tc>
                <a:tc>
                  <a:txBody>
                    <a:bodyPr/>
                    <a:lstStyle/>
                    <a:p>
                      <a:r>
                        <a:rPr lang="zh-CN" altLang="zh-CN" sz="1800" kern="1200" dirty="0" smtClean="0">
                          <a:solidFill>
                            <a:schemeClr val="dk1"/>
                          </a:solidFill>
                          <a:effectLst/>
                          <a:latin typeface="+mn-lt"/>
                          <a:ea typeface="+mn-ea"/>
                          <a:cs typeface="+mn-cs"/>
                        </a:rPr>
                        <a:t>港澳永久性居民身份证</a:t>
                      </a:r>
                      <a:endParaRPr lang="en-US" altLang="zh-CN" sz="1800" kern="1200" dirty="0" smtClean="0">
                        <a:solidFill>
                          <a:schemeClr val="dk1"/>
                        </a:solidFill>
                        <a:effectLst/>
                        <a:latin typeface="+mn-lt"/>
                        <a:ea typeface="+mn-ea"/>
                        <a:cs typeface="+mn-cs"/>
                      </a:endParaRPr>
                    </a:p>
                    <a:p>
                      <a:r>
                        <a:rPr lang="zh-CN" altLang="zh-CN" sz="1800" kern="1200" dirty="0" smtClean="0">
                          <a:solidFill>
                            <a:schemeClr val="dk1"/>
                          </a:solidFill>
                          <a:effectLst/>
                          <a:latin typeface="+mn-lt"/>
                          <a:ea typeface="+mn-ea"/>
                          <a:cs typeface="+mn-cs"/>
                        </a:rPr>
                        <a:t>台湾居民来往大陆通行证</a:t>
                      </a:r>
                      <a:endParaRPr lang="zh-CN" altLang="en-US" dirty="0"/>
                    </a:p>
                  </a:txBody>
                  <a:tcPr/>
                </a:tc>
                <a:tc>
                  <a:txBody>
                    <a:bodyPr/>
                    <a:lstStyle/>
                    <a:p>
                      <a:r>
                        <a:rPr lang="zh-CN" altLang="en-US" dirty="0" smtClean="0"/>
                        <a:t>驾照、社保、纳税证</a:t>
                      </a:r>
                      <a:r>
                        <a:rPr lang="en-US" altLang="zh-CN" dirty="0" smtClean="0"/>
                        <a:t>……</a:t>
                      </a:r>
                      <a:endParaRPr lang="zh-CN" altLang="en-US" dirty="0"/>
                    </a:p>
                  </a:txBody>
                  <a:tcPr/>
                </a:tc>
              </a:tr>
              <a:tr h="370840">
                <a:tc>
                  <a:txBody>
                    <a:bodyPr/>
                    <a:lstStyle/>
                    <a:p>
                      <a:r>
                        <a:rPr lang="zh-CN" altLang="en-US" dirty="0" smtClean="0"/>
                        <a:t>境外单位和港澳台单位</a:t>
                      </a:r>
                      <a:endParaRPr lang="zh-CN" altLang="en-US" dirty="0"/>
                    </a:p>
                  </a:txBody>
                  <a:tcPr/>
                </a:tc>
                <a:tc>
                  <a:txBody>
                    <a:bodyPr/>
                    <a:lstStyle/>
                    <a:p>
                      <a:r>
                        <a:rPr lang="zh-CN" altLang="en-US" dirty="0" smtClean="0"/>
                        <a:t>商业登记证</a:t>
                      </a:r>
                      <a:endParaRPr lang="zh-CN" altLang="en-US" dirty="0"/>
                    </a:p>
                  </a:txBody>
                  <a:tcPr/>
                </a:tc>
                <a:tc>
                  <a:txBody>
                    <a:bodyPr/>
                    <a:lstStyle/>
                    <a:p>
                      <a:r>
                        <a:rPr lang="zh-CN" altLang="en-US" dirty="0" smtClean="0">
                          <a:solidFill>
                            <a:srgbClr val="FFC000"/>
                          </a:solidFill>
                        </a:rPr>
                        <a:t>纳税证件</a:t>
                      </a:r>
                      <a:endParaRPr lang="zh-CN" altLang="en-US" dirty="0">
                        <a:solidFill>
                          <a:srgbClr val="FFC000"/>
                        </a:solidFill>
                      </a:endParaRPr>
                    </a:p>
                  </a:txBody>
                  <a:tcPr/>
                </a:tc>
              </a:tr>
              <a:tr h="370840">
                <a:tc>
                  <a:txBody>
                    <a:bodyPr/>
                    <a:lstStyle/>
                    <a:p>
                      <a:r>
                        <a:rPr lang="zh-CN" altLang="en-US" dirty="0" smtClean="0"/>
                        <a:t>在中国永久居留的境外个人</a:t>
                      </a:r>
                      <a:endParaRPr lang="zh-CN" altLang="en-US" dirty="0"/>
                    </a:p>
                  </a:txBody>
                  <a:tcPr/>
                </a:tc>
                <a:tc>
                  <a:txBody>
                    <a:bodyPr/>
                    <a:lstStyle/>
                    <a:p>
                      <a:r>
                        <a:rPr lang="zh-CN" altLang="zh-CN" sz="1800" kern="1200" dirty="0" smtClean="0">
                          <a:solidFill>
                            <a:schemeClr val="dk1"/>
                          </a:solidFill>
                          <a:effectLst/>
                          <a:latin typeface="+mn-lt"/>
                          <a:ea typeface="+mn-ea"/>
                          <a:cs typeface="+mn-cs"/>
                        </a:rPr>
                        <a:t>外国人永久居留证</a:t>
                      </a:r>
                      <a:endParaRPr lang="zh-CN" altLang="en-US" dirty="0"/>
                    </a:p>
                  </a:txBody>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zh-CN" altLang="en-US" dirty="0" smtClean="0">
                          <a:solidFill>
                            <a:srgbClr val="FFC000"/>
                          </a:solidFill>
                        </a:rPr>
                        <a:t>护照、</a:t>
                      </a:r>
                      <a:r>
                        <a:rPr lang="zh-CN" altLang="en-US" dirty="0" smtClean="0"/>
                        <a:t>驾照、社保</a:t>
                      </a:r>
                      <a:r>
                        <a:rPr lang="en-US" altLang="zh-CN" dirty="0" smtClean="0"/>
                        <a:t>……</a:t>
                      </a:r>
                      <a:endParaRPr lang="zh-CN" altLang="en-US" dirty="0" smtClean="0"/>
                    </a:p>
                    <a:p>
                      <a:endParaRPr lang="zh-CN" altLang="en-US" dirty="0">
                        <a:solidFill>
                          <a:srgbClr val="FFC000"/>
                        </a:solidFill>
                      </a:endParaRPr>
                    </a:p>
                  </a:txBody>
                  <a:tcPr/>
                </a:tc>
              </a:tr>
            </a:tbl>
          </a:graphicData>
        </a:graphic>
      </p:graphicFrame>
      <p:sp>
        <p:nvSpPr>
          <p:cNvPr id="3" name="矩形 2"/>
          <p:cNvSpPr/>
          <p:nvPr/>
        </p:nvSpPr>
        <p:spPr>
          <a:xfrm>
            <a:off x="715076" y="4435527"/>
            <a:ext cx="10087078" cy="1077218"/>
          </a:xfrm>
          <a:prstGeom prst="rect">
            <a:avLst/>
          </a:prstGeom>
          <a:ln>
            <a:solidFill>
              <a:schemeClr val="tx1"/>
            </a:solidFill>
            <a:prstDash val="dash"/>
          </a:ln>
        </p:spPr>
        <p:txBody>
          <a:bodyPr wrap="square">
            <a:spAutoFit/>
          </a:bodyPr>
          <a:lstStyle/>
          <a:p>
            <a:r>
              <a:rPr lang="zh-CN" altLang="en-US" sz="1600" kern="100" dirty="0" smtClean="0">
                <a:latin typeface="+mn-ea"/>
                <a:cs typeface="Times New Roman" panose="02020603050405020304" pitchFamily="18" charset="0"/>
              </a:rPr>
              <a:t>注：</a:t>
            </a:r>
            <a:r>
              <a:rPr lang="en-US" altLang="zh-CN" sz="1600" kern="100" dirty="0" smtClean="0">
                <a:latin typeface="+mn-ea"/>
                <a:cs typeface="Times New Roman" panose="02020603050405020304" pitchFamily="18" charset="0"/>
              </a:rPr>
              <a:t>1.</a:t>
            </a:r>
            <a:r>
              <a:rPr lang="zh-CN" altLang="en-US" sz="1600" kern="100" dirty="0" smtClean="0">
                <a:latin typeface="+mn-ea"/>
                <a:cs typeface="Times New Roman" panose="02020603050405020304" pitchFamily="18" charset="0"/>
              </a:rPr>
              <a:t>通过境外经纪机构开户的，必须提供</a:t>
            </a:r>
            <a:r>
              <a:rPr lang="en-US" altLang="zh-CN" sz="1600" kern="100" dirty="0" smtClean="0">
                <a:solidFill>
                  <a:srgbClr val="0070C0"/>
                </a:solidFill>
                <a:latin typeface="+mn-ea"/>
                <a:cs typeface="Times New Roman" panose="02020603050405020304" pitchFamily="18" charset="0"/>
              </a:rPr>
              <a:t>《</a:t>
            </a:r>
            <a:r>
              <a:rPr lang="zh-CN" altLang="zh-CN" sz="1600" kern="100" dirty="0">
                <a:solidFill>
                  <a:srgbClr val="0070C0"/>
                </a:solidFill>
                <a:latin typeface="+mn-ea"/>
                <a:cs typeface="Times New Roman" panose="02020603050405020304" pitchFamily="18" charset="0"/>
              </a:rPr>
              <a:t>关于交易者符合相关期货交易所交易者适当性制度要求的</a:t>
            </a:r>
            <a:r>
              <a:rPr lang="zh-CN" altLang="zh-CN" sz="1600" kern="100" dirty="0" smtClean="0">
                <a:solidFill>
                  <a:srgbClr val="0070C0"/>
                </a:solidFill>
                <a:latin typeface="+mn-ea"/>
                <a:cs typeface="Times New Roman" panose="02020603050405020304" pitchFamily="18" charset="0"/>
              </a:rPr>
              <a:t>证明</a:t>
            </a:r>
            <a:r>
              <a:rPr lang="en-US" altLang="zh-CN" sz="1600" kern="100" dirty="0" smtClean="0">
                <a:solidFill>
                  <a:srgbClr val="0070C0"/>
                </a:solidFill>
                <a:latin typeface="+mn-ea"/>
                <a:cs typeface="Times New Roman" panose="02020603050405020304" pitchFamily="18" charset="0"/>
              </a:rPr>
              <a:t>》</a:t>
            </a:r>
            <a:endParaRPr lang="zh-CN" altLang="en-US" sz="1600" dirty="0">
              <a:solidFill>
                <a:srgbClr val="0070C0"/>
              </a:solidFill>
              <a:latin typeface="+mn-ea"/>
            </a:endParaRPr>
          </a:p>
          <a:p>
            <a:r>
              <a:rPr lang="zh-CN" altLang="en-US" sz="1600" dirty="0" smtClean="0">
                <a:latin typeface="+mn-ea"/>
              </a:rPr>
              <a:t>       </a:t>
            </a:r>
            <a:r>
              <a:rPr lang="en-US" altLang="zh-CN" sz="1600" dirty="0" smtClean="0">
                <a:latin typeface="+mn-ea"/>
              </a:rPr>
              <a:t>2.</a:t>
            </a:r>
            <a:r>
              <a:rPr lang="zh-CN" altLang="en-US" sz="1600" dirty="0" smtClean="0"/>
              <a:t>除台湾和在中国永久居留的境外个人交易者外，其它类型客户均需提供</a:t>
            </a:r>
            <a:r>
              <a:rPr lang="zh-CN" altLang="zh-CN" sz="1600" dirty="0" smtClean="0">
                <a:solidFill>
                  <a:srgbClr val="0070C0"/>
                </a:solidFill>
              </a:rPr>
              <a:t>交易</a:t>
            </a:r>
            <a:r>
              <a:rPr lang="zh-CN" altLang="zh-CN" sz="1600" dirty="0">
                <a:solidFill>
                  <a:srgbClr val="0070C0"/>
                </a:solidFill>
              </a:rPr>
              <a:t>编码申请表的中文翻译</a:t>
            </a:r>
            <a:r>
              <a:rPr lang="zh-CN" altLang="zh-CN" sz="1600" dirty="0" smtClean="0">
                <a:solidFill>
                  <a:srgbClr val="0070C0"/>
                </a:solidFill>
              </a:rPr>
              <a:t>版本</a:t>
            </a:r>
            <a:endParaRPr lang="en-US" altLang="zh-CN" sz="1600" dirty="0">
              <a:solidFill>
                <a:srgbClr val="0070C0"/>
              </a:solidFill>
            </a:endParaRPr>
          </a:p>
          <a:p>
            <a:pPr marL="447675"/>
            <a:r>
              <a:rPr lang="en-US" altLang="zh-CN" sz="1600" kern="100" dirty="0" smtClean="0">
                <a:latin typeface="+mn-ea"/>
                <a:cs typeface="Times New Roman" panose="02020603050405020304" pitchFamily="18" charset="0"/>
              </a:rPr>
              <a:t>3</a:t>
            </a:r>
            <a:r>
              <a:rPr lang="en-US" altLang="zh-CN" sz="1600" kern="100" dirty="0">
                <a:latin typeface="+mn-ea"/>
                <a:cs typeface="Times New Roman" panose="02020603050405020304" pitchFamily="18" charset="0"/>
              </a:rPr>
              <a:t>.</a:t>
            </a:r>
            <a:r>
              <a:rPr lang="zh-CN" altLang="en-US" sz="1600" kern="100" dirty="0">
                <a:latin typeface="+mn-ea"/>
                <a:cs typeface="Times New Roman" panose="02020603050405020304" pitchFamily="18" charset="0"/>
              </a:rPr>
              <a:t>单位客户还需要提供</a:t>
            </a:r>
            <a:r>
              <a:rPr lang="zh-CN" altLang="zh-CN" sz="1600" kern="100" dirty="0">
                <a:solidFill>
                  <a:srgbClr val="0070C0"/>
                </a:solidFill>
                <a:latin typeface="+mn-ea"/>
                <a:cs typeface="Times New Roman" panose="02020603050405020304" pitchFamily="18" charset="0"/>
              </a:rPr>
              <a:t>单位授权委托书</a:t>
            </a:r>
            <a:r>
              <a:rPr lang="zh-CN" altLang="en-US" sz="1600" kern="100" dirty="0">
                <a:solidFill>
                  <a:srgbClr val="0070C0"/>
                </a:solidFill>
                <a:latin typeface="+mn-ea"/>
                <a:cs typeface="Times New Roman" panose="02020603050405020304" pitchFamily="18" charset="0"/>
              </a:rPr>
              <a:t>、</a:t>
            </a:r>
            <a:r>
              <a:rPr lang="zh-CN" altLang="zh-CN" sz="1600" kern="100" dirty="0">
                <a:solidFill>
                  <a:srgbClr val="0070C0"/>
                </a:solidFill>
                <a:latin typeface="+mn-ea"/>
                <a:cs typeface="Times New Roman" panose="02020603050405020304" pitchFamily="18" charset="0"/>
              </a:rPr>
              <a:t>开户代理人</a:t>
            </a:r>
            <a:r>
              <a:rPr lang="zh-CN" altLang="en-US" sz="1600" kern="100" dirty="0">
                <a:solidFill>
                  <a:srgbClr val="0070C0"/>
                </a:solidFill>
                <a:latin typeface="+mn-ea"/>
                <a:cs typeface="Times New Roman" panose="02020603050405020304" pitchFamily="18" charset="0"/>
              </a:rPr>
              <a:t>的</a:t>
            </a:r>
            <a:r>
              <a:rPr lang="zh-CN" altLang="zh-CN" sz="1600" kern="100" dirty="0">
                <a:solidFill>
                  <a:srgbClr val="0070C0"/>
                </a:solidFill>
                <a:latin typeface="+mn-ea"/>
                <a:cs typeface="Times New Roman" panose="02020603050405020304" pitchFamily="18" charset="0"/>
              </a:rPr>
              <a:t>身份证明</a:t>
            </a:r>
            <a:r>
              <a:rPr lang="zh-CN" altLang="en-US" sz="1600" kern="100" dirty="0" smtClean="0">
                <a:solidFill>
                  <a:srgbClr val="0070C0"/>
                </a:solidFill>
                <a:latin typeface="+mn-ea"/>
                <a:cs typeface="Times New Roman" panose="02020603050405020304" pitchFamily="18" charset="0"/>
              </a:rPr>
              <a:t>、</a:t>
            </a:r>
            <a:r>
              <a:rPr lang="zh-CN" altLang="zh-CN" sz="1600" kern="100" dirty="0" smtClean="0">
                <a:solidFill>
                  <a:srgbClr val="0070C0"/>
                </a:solidFill>
                <a:latin typeface="+mn-ea"/>
                <a:cs typeface="Times New Roman" panose="02020603050405020304" pitchFamily="18" charset="0"/>
              </a:rPr>
              <a:t>常务董事</a:t>
            </a:r>
            <a:r>
              <a:rPr lang="zh-CN" altLang="zh-CN" sz="1600" kern="100" dirty="0">
                <a:solidFill>
                  <a:srgbClr val="0070C0"/>
                </a:solidFill>
                <a:latin typeface="+mn-ea"/>
                <a:cs typeface="Times New Roman" panose="02020603050405020304" pitchFamily="18" charset="0"/>
              </a:rPr>
              <a:t>或者法定代表人</a:t>
            </a:r>
            <a:r>
              <a:rPr lang="zh-CN" altLang="en-US" sz="1600" kern="100" dirty="0">
                <a:solidFill>
                  <a:srgbClr val="0070C0"/>
                </a:solidFill>
                <a:latin typeface="+mn-ea"/>
                <a:cs typeface="Times New Roman" panose="02020603050405020304" pitchFamily="18" charset="0"/>
              </a:rPr>
              <a:t>的有效和</a:t>
            </a:r>
            <a:r>
              <a:rPr lang="zh-CN" altLang="en-US" sz="1600" kern="100" dirty="0" smtClean="0">
                <a:solidFill>
                  <a:srgbClr val="0070C0"/>
                </a:solidFill>
                <a:latin typeface="+mn-ea"/>
                <a:cs typeface="Times New Roman" panose="02020603050405020304" pitchFamily="18" charset="0"/>
              </a:rPr>
              <a:t>参考 身份</a:t>
            </a:r>
            <a:r>
              <a:rPr lang="zh-CN" altLang="en-US" sz="1600" kern="100" dirty="0">
                <a:solidFill>
                  <a:srgbClr val="0070C0"/>
                </a:solidFill>
                <a:latin typeface="+mn-ea"/>
                <a:cs typeface="Times New Roman" panose="02020603050405020304" pitchFamily="18" charset="0"/>
              </a:rPr>
              <a:t>证明</a:t>
            </a:r>
            <a:endParaRPr lang="en-US" altLang="zh-CN" sz="1600" kern="100" dirty="0">
              <a:solidFill>
                <a:srgbClr val="0070C0"/>
              </a:solidFill>
              <a:latin typeface="+mn-ea"/>
              <a:cs typeface="Times New Roman" panose="02020603050405020304" pitchFamily="18" charset="0"/>
            </a:endParaRPr>
          </a:p>
        </p:txBody>
      </p:sp>
      <p:sp>
        <p:nvSpPr>
          <p:cNvPr id="7" name="椭圆形标注 6"/>
          <p:cNvSpPr/>
          <p:nvPr/>
        </p:nvSpPr>
        <p:spPr>
          <a:xfrm>
            <a:off x="10010775" y="1723241"/>
            <a:ext cx="1562100" cy="1353334"/>
          </a:xfrm>
          <a:prstGeom prst="wedgeEllipseCallout">
            <a:avLst>
              <a:gd name="adj1" fmla="val -65955"/>
              <a:gd name="adj2" fmla="val 21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C000"/>
                </a:solidFill>
              </a:rPr>
              <a:t>有效身份信息是分配编码的依据</a:t>
            </a:r>
            <a:endParaRPr lang="zh-CN" altLang="en-US" dirty="0">
              <a:solidFill>
                <a:srgbClr val="FFC000"/>
              </a:solidFill>
            </a:endParaRPr>
          </a:p>
        </p:txBody>
      </p:sp>
    </p:spTree>
    <p:extLst>
      <p:ext uri="{BB962C8B-B14F-4D97-AF65-F5344CB8AC3E}">
        <p14:creationId xmlns:p14="http://schemas.microsoft.com/office/powerpoint/2010/main" val="1830636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95400" y="1638350"/>
            <a:ext cx="5886450" cy="12597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98559" y="4226025"/>
            <a:ext cx="10545766" cy="1727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31" name="十字星 30"/>
          <p:cNvSpPr/>
          <p:nvPr/>
        </p:nvSpPr>
        <p:spPr>
          <a:xfrm>
            <a:off x="734021" y="925225"/>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1"/>
          <p:cNvSpPr txBox="1">
            <a:spLocks noChangeArrowheads="1"/>
          </p:cNvSpPr>
          <p:nvPr/>
        </p:nvSpPr>
        <p:spPr bwMode="auto">
          <a:xfrm>
            <a:off x="839660" y="65088"/>
            <a:ext cx="9474772" cy="523220"/>
          </a:xfrm>
          <a:prstGeom prst="rect">
            <a:avLst/>
          </a:prstGeom>
          <a:noFill/>
          <a:ln w="9525">
            <a:noFill/>
            <a:miter lim="800000"/>
            <a:headEnd/>
            <a:tailEnd/>
          </a:ln>
        </p:spPr>
        <p:txBody>
          <a:bodyPr wrap="squar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2.</a:t>
            </a:r>
            <a:r>
              <a:rPr lang="zh-CN" altLang="en-US" sz="2800" dirty="0" smtClean="0">
                <a:solidFill>
                  <a:schemeClr val="tx1">
                    <a:lumMod val="65000"/>
                    <a:lumOff val="35000"/>
                  </a:schemeClr>
                </a:solidFill>
                <a:latin typeface="微软雅黑" pitchFamily="34" charset="-122"/>
                <a:ea typeface="微软雅黑" pitchFamily="34" charset="-122"/>
              </a:rPr>
              <a:t>特定品种开户业务</a:t>
            </a:r>
            <a:r>
              <a:rPr lang="en-US" altLang="zh-CN" sz="2800" dirty="0" smtClean="0">
                <a:solidFill>
                  <a:schemeClr val="tx1">
                    <a:lumMod val="65000"/>
                    <a:lumOff val="35000"/>
                  </a:schemeClr>
                </a:solidFill>
                <a:latin typeface="微软雅黑" pitchFamily="34" charset="-122"/>
                <a:ea typeface="微软雅黑" pitchFamily="34" charset="-122"/>
              </a:rPr>
              <a:t>---</a:t>
            </a:r>
            <a:r>
              <a:rPr lang="zh-CN" altLang="en-US" sz="2800" dirty="0" smtClean="0">
                <a:solidFill>
                  <a:schemeClr val="tx1">
                    <a:lumMod val="65000"/>
                    <a:lumOff val="35000"/>
                  </a:schemeClr>
                </a:solidFill>
                <a:latin typeface="微软雅黑" pitchFamily="34" charset="-122"/>
                <a:ea typeface="微软雅黑" pitchFamily="34" charset="-122"/>
              </a:rPr>
              <a:t>期货公司</a:t>
            </a:r>
            <a:r>
              <a:rPr lang="en-US" altLang="zh-CN" sz="2800" dirty="0" smtClean="0">
                <a:solidFill>
                  <a:schemeClr val="tx1">
                    <a:lumMod val="65000"/>
                    <a:lumOff val="35000"/>
                  </a:schemeClr>
                </a:solidFill>
                <a:latin typeface="微软雅黑" pitchFamily="34" charset="-122"/>
                <a:ea typeface="微软雅黑" pitchFamily="34" charset="-122"/>
              </a:rPr>
              <a:t>/</a:t>
            </a:r>
            <a:r>
              <a:rPr lang="zh-CN" altLang="en-US" sz="2800" dirty="0" smtClean="0">
                <a:solidFill>
                  <a:schemeClr val="tx1">
                    <a:lumMod val="65000"/>
                    <a:lumOff val="35000"/>
                  </a:schemeClr>
                </a:solidFill>
                <a:latin typeface="微软雅黑" pitchFamily="34" charset="-122"/>
                <a:ea typeface="微软雅黑" pitchFamily="34" charset="-122"/>
              </a:rPr>
              <a:t>境外经纪机构</a:t>
            </a:r>
            <a:endParaRPr lang="zh-CN" altLang="en-US" sz="2800" dirty="0">
              <a:solidFill>
                <a:schemeClr val="tx1">
                  <a:lumMod val="65000"/>
                  <a:lumOff val="35000"/>
                </a:schemeClr>
              </a:solidFill>
              <a:latin typeface="微软雅黑" pitchFamily="34" charset="-122"/>
              <a:ea typeface="微软雅黑" pitchFamily="34" charset="-122"/>
            </a:endParaRPr>
          </a:p>
        </p:txBody>
      </p:sp>
      <p:sp>
        <p:nvSpPr>
          <p:cNvPr id="5" name="文本框 4"/>
          <p:cNvSpPr txBox="1"/>
          <p:nvPr/>
        </p:nvSpPr>
        <p:spPr>
          <a:xfrm>
            <a:off x="1198559" y="972850"/>
            <a:ext cx="3897315" cy="369332"/>
          </a:xfrm>
          <a:prstGeom prst="rect">
            <a:avLst/>
          </a:prstGeom>
          <a:noFill/>
        </p:spPr>
        <p:txBody>
          <a:bodyPr wrap="square" rtlCol="0">
            <a:spAutoFit/>
          </a:bodyPr>
          <a:lstStyle/>
          <a:p>
            <a:r>
              <a:rPr lang="zh-CN" altLang="en-US" dirty="0" smtClean="0"/>
              <a:t>直接开户</a:t>
            </a:r>
            <a:endParaRPr lang="zh-CN" altLang="en-US" dirty="0"/>
          </a:p>
        </p:txBody>
      </p:sp>
      <p:sp>
        <p:nvSpPr>
          <p:cNvPr id="6" name="文本框 5"/>
          <p:cNvSpPr txBox="1"/>
          <p:nvPr/>
        </p:nvSpPr>
        <p:spPr>
          <a:xfrm>
            <a:off x="1295400" y="1590675"/>
            <a:ext cx="6429375" cy="1200329"/>
          </a:xfrm>
          <a:prstGeom prst="rect">
            <a:avLst/>
          </a:prstGeom>
          <a:noFill/>
        </p:spPr>
        <p:txBody>
          <a:bodyPr wrap="square" rtlCol="0">
            <a:spAutoFit/>
          </a:bodyPr>
          <a:lstStyle/>
          <a:p>
            <a:pPr marL="285750" indent="-285750">
              <a:buFont typeface="Wingdings" panose="05000000000000000000" pitchFamily="2" charset="2"/>
              <a:buChar char="ü"/>
            </a:pPr>
            <a:r>
              <a:rPr lang="zh-CN" altLang="en-US" dirty="0" smtClean="0"/>
              <a:t>对</a:t>
            </a:r>
            <a:r>
              <a:rPr lang="zh-CN" altLang="zh-CN" dirty="0"/>
              <a:t>开户资料的真实、合法、有效和完整性进行</a:t>
            </a:r>
            <a:r>
              <a:rPr lang="zh-CN" altLang="zh-CN" dirty="0" smtClean="0"/>
              <a:t>审核</a:t>
            </a:r>
            <a:r>
              <a:rPr lang="zh-CN" altLang="en-US" dirty="0" smtClean="0"/>
              <a:t>；</a:t>
            </a:r>
            <a:endParaRPr lang="en-US" altLang="zh-CN" dirty="0" smtClean="0"/>
          </a:p>
          <a:p>
            <a:pPr marL="285750" indent="-285750">
              <a:buFont typeface="Wingdings" panose="05000000000000000000" pitchFamily="2" charset="2"/>
              <a:buChar char="ü"/>
            </a:pPr>
            <a:r>
              <a:rPr lang="zh-CN" altLang="zh-CN" dirty="0" smtClean="0"/>
              <a:t>对</a:t>
            </a:r>
            <a:r>
              <a:rPr lang="zh-CN" altLang="zh-CN" dirty="0"/>
              <a:t>境外交易者开户实名制各项要求进行</a:t>
            </a:r>
            <a:r>
              <a:rPr lang="zh-CN" altLang="zh-CN" dirty="0" smtClean="0"/>
              <a:t>审核</a:t>
            </a:r>
            <a:r>
              <a:rPr lang="zh-CN" altLang="en-US" dirty="0" smtClean="0"/>
              <a:t>；</a:t>
            </a:r>
            <a:endParaRPr lang="en-US" altLang="zh-CN" dirty="0" smtClean="0"/>
          </a:p>
          <a:p>
            <a:pPr marL="285750" indent="-285750">
              <a:buFont typeface="Wingdings" panose="05000000000000000000" pitchFamily="2" charset="2"/>
              <a:buChar char="ü"/>
            </a:pPr>
            <a:r>
              <a:rPr lang="zh-CN" altLang="en-US" dirty="0" smtClean="0"/>
              <a:t>对境外交易者进行适当性评估；</a:t>
            </a:r>
            <a:endParaRPr lang="en-US" altLang="zh-CN" dirty="0" smtClean="0"/>
          </a:p>
          <a:p>
            <a:pPr marL="285750" indent="-285750">
              <a:buFont typeface="Wingdings" panose="05000000000000000000" pitchFamily="2" charset="2"/>
              <a:buChar char="ü"/>
            </a:pPr>
            <a:r>
              <a:rPr lang="zh-CN" altLang="en-US" dirty="0" smtClean="0"/>
              <a:t>采集影像资料。</a:t>
            </a:r>
            <a:endParaRPr lang="en-US" altLang="zh-CN" dirty="0" smtClean="0"/>
          </a:p>
        </p:txBody>
      </p:sp>
      <p:sp>
        <p:nvSpPr>
          <p:cNvPr id="13" name="十字星 12"/>
          <p:cNvSpPr/>
          <p:nvPr/>
        </p:nvSpPr>
        <p:spPr>
          <a:xfrm>
            <a:off x="790472" y="3302508"/>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55011" y="3350133"/>
            <a:ext cx="1601790" cy="369332"/>
          </a:xfrm>
          <a:prstGeom prst="rect">
            <a:avLst/>
          </a:prstGeom>
          <a:noFill/>
        </p:spPr>
        <p:txBody>
          <a:bodyPr wrap="square" rtlCol="0">
            <a:spAutoFit/>
          </a:bodyPr>
          <a:lstStyle/>
          <a:p>
            <a:r>
              <a:rPr lang="zh-CN" altLang="en-US" dirty="0" smtClean="0"/>
              <a:t>转委托开户</a:t>
            </a:r>
            <a:endParaRPr lang="zh-CN" altLang="en-US" dirty="0"/>
          </a:p>
        </p:txBody>
      </p:sp>
      <p:cxnSp>
        <p:nvCxnSpPr>
          <p:cNvPr id="8" name="直接连接符 7"/>
          <p:cNvCxnSpPr/>
          <p:nvPr/>
        </p:nvCxnSpPr>
        <p:spPr>
          <a:xfrm>
            <a:off x="7286625" y="4319629"/>
            <a:ext cx="0" cy="141451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547418" y="4621675"/>
            <a:ext cx="3936114" cy="923330"/>
          </a:xfrm>
          <a:prstGeom prst="rect">
            <a:avLst/>
          </a:prstGeom>
          <a:noFill/>
        </p:spPr>
        <p:txBody>
          <a:bodyPr wrap="square" rtlCol="0">
            <a:spAutoFit/>
          </a:bodyPr>
          <a:lstStyle/>
          <a:p>
            <a:pPr marL="285750" indent="-285750">
              <a:buFont typeface="Wingdings" panose="05000000000000000000" pitchFamily="2" charset="2"/>
              <a:buChar char="ü"/>
            </a:pPr>
            <a:r>
              <a:rPr lang="zh-CN" altLang="en-US" dirty="0" smtClean="0"/>
              <a:t>是否与境外经纪机构签订的有协议；</a:t>
            </a:r>
            <a:endParaRPr lang="en-US" altLang="zh-CN" dirty="0" smtClean="0"/>
          </a:p>
          <a:p>
            <a:pPr marL="285750" indent="-285750">
              <a:buFont typeface="Wingdings" panose="05000000000000000000" pitchFamily="2" charset="2"/>
              <a:buChar char="ü"/>
            </a:pPr>
            <a:r>
              <a:rPr lang="zh-CN" altLang="en-US" dirty="0" smtClean="0"/>
              <a:t>双方的委托协议是否在有效期。</a:t>
            </a:r>
            <a:endParaRPr lang="en-US" altLang="zh-CN" dirty="0" smtClean="0"/>
          </a:p>
          <a:p>
            <a:r>
              <a:rPr lang="en-US" altLang="zh-CN" dirty="0"/>
              <a:t>……</a:t>
            </a:r>
            <a:endParaRPr lang="zh-CN" altLang="en-US" dirty="0"/>
          </a:p>
        </p:txBody>
      </p:sp>
      <p:sp>
        <p:nvSpPr>
          <p:cNvPr id="19" name="文本框 18"/>
          <p:cNvSpPr txBox="1"/>
          <p:nvPr/>
        </p:nvSpPr>
        <p:spPr>
          <a:xfrm>
            <a:off x="1255011" y="4426720"/>
            <a:ext cx="6429375" cy="1200329"/>
          </a:xfrm>
          <a:prstGeom prst="rect">
            <a:avLst/>
          </a:prstGeom>
          <a:noFill/>
        </p:spPr>
        <p:txBody>
          <a:bodyPr wrap="square" rtlCol="0">
            <a:spAutoFit/>
          </a:bodyPr>
          <a:lstStyle/>
          <a:p>
            <a:pPr marL="285750" indent="-285750">
              <a:buFont typeface="Wingdings" panose="05000000000000000000" pitchFamily="2" charset="2"/>
              <a:buChar char="ü"/>
            </a:pPr>
            <a:r>
              <a:rPr lang="zh-CN" altLang="en-US" dirty="0" smtClean="0"/>
              <a:t>对</a:t>
            </a:r>
            <a:r>
              <a:rPr lang="zh-CN" altLang="zh-CN" dirty="0"/>
              <a:t>开户资料的真实、合法、有效和完整性进行</a:t>
            </a:r>
            <a:r>
              <a:rPr lang="zh-CN" altLang="zh-CN" dirty="0" smtClean="0"/>
              <a:t>审核</a:t>
            </a:r>
            <a:r>
              <a:rPr lang="zh-CN" altLang="en-US" dirty="0"/>
              <a:t>；</a:t>
            </a:r>
            <a:endParaRPr lang="en-US" altLang="zh-CN" dirty="0" smtClean="0"/>
          </a:p>
          <a:p>
            <a:pPr marL="285750" indent="-285750">
              <a:buFont typeface="Wingdings" panose="05000000000000000000" pitchFamily="2" charset="2"/>
              <a:buChar char="ü"/>
            </a:pPr>
            <a:r>
              <a:rPr lang="zh-CN" altLang="zh-CN" dirty="0" smtClean="0"/>
              <a:t>对</a:t>
            </a:r>
            <a:r>
              <a:rPr lang="zh-CN" altLang="zh-CN" dirty="0"/>
              <a:t>境外交易者开户实名制各项要求进行</a:t>
            </a:r>
            <a:r>
              <a:rPr lang="zh-CN" altLang="zh-CN" dirty="0" smtClean="0"/>
              <a:t>审核</a:t>
            </a:r>
            <a:r>
              <a:rPr lang="zh-CN" altLang="en-US" dirty="0" smtClean="0"/>
              <a:t>；</a:t>
            </a:r>
            <a:endParaRPr lang="en-US" altLang="zh-CN" dirty="0"/>
          </a:p>
          <a:p>
            <a:pPr marL="285750" indent="-285750">
              <a:buFont typeface="Wingdings" panose="05000000000000000000" pitchFamily="2" charset="2"/>
              <a:buChar char="ü"/>
            </a:pPr>
            <a:r>
              <a:rPr lang="zh-CN" altLang="en-US" dirty="0" smtClean="0"/>
              <a:t>对境外交易者进行适当性评估，并</a:t>
            </a:r>
            <a:r>
              <a:rPr lang="zh-CN" altLang="en-US" b="1" dirty="0" smtClean="0">
                <a:solidFill>
                  <a:srgbClr val="0070C0"/>
                </a:solidFill>
              </a:rPr>
              <a:t>出具证明文件</a:t>
            </a:r>
            <a:r>
              <a:rPr lang="zh-CN" altLang="en-US" dirty="0" smtClean="0"/>
              <a:t>；</a:t>
            </a:r>
            <a:endParaRPr lang="en-US" altLang="zh-CN" dirty="0" smtClean="0"/>
          </a:p>
          <a:p>
            <a:pPr marL="285750" indent="-285750">
              <a:buFont typeface="Wingdings" panose="05000000000000000000" pitchFamily="2" charset="2"/>
              <a:buChar char="ü"/>
            </a:pPr>
            <a:r>
              <a:rPr lang="zh-CN" altLang="en-US" dirty="0" smtClean="0"/>
              <a:t>采集影像资料。</a:t>
            </a:r>
            <a:endParaRPr lang="en-US" altLang="zh-CN" dirty="0" smtClean="0"/>
          </a:p>
        </p:txBody>
      </p:sp>
      <p:sp>
        <p:nvSpPr>
          <p:cNvPr id="11" name="文本框 10"/>
          <p:cNvSpPr txBox="1"/>
          <p:nvPr/>
        </p:nvSpPr>
        <p:spPr>
          <a:xfrm>
            <a:off x="2752753" y="3869246"/>
            <a:ext cx="1716945" cy="369332"/>
          </a:xfrm>
          <a:prstGeom prst="rect">
            <a:avLst/>
          </a:prstGeom>
          <a:solidFill>
            <a:schemeClr val="accent1"/>
          </a:solidFill>
          <a:ln>
            <a:solidFill>
              <a:schemeClr val="accent1"/>
            </a:solidFill>
          </a:ln>
        </p:spPr>
        <p:txBody>
          <a:bodyPr wrap="square" rtlCol="0">
            <a:spAutoFit/>
          </a:bodyPr>
          <a:lstStyle/>
          <a:p>
            <a:pPr algn="ctr"/>
            <a:r>
              <a:rPr lang="zh-CN" altLang="en-US" dirty="0" smtClean="0"/>
              <a:t>境外经纪机构</a:t>
            </a:r>
            <a:endParaRPr lang="zh-CN" altLang="en-US" dirty="0"/>
          </a:p>
        </p:txBody>
      </p:sp>
      <p:sp>
        <p:nvSpPr>
          <p:cNvPr id="23" name="文本框 22"/>
          <p:cNvSpPr txBox="1"/>
          <p:nvPr/>
        </p:nvSpPr>
        <p:spPr>
          <a:xfrm>
            <a:off x="8635190" y="3879796"/>
            <a:ext cx="1760570" cy="369332"/>
          </a:xfrm>
          <a:prstGeom prst="rect">
            <a:avLst/>
          </a:prstGeom>
          <a:solidFill>
            <a:schemeClr val="accent1"/>
          </a:solidFill>
          <a:ln>
            <a:solidFill>
              <a:schemeClr val="accent1"/>
            </a:solidFill>
          </a:ln>
        </p:spPr>
        <p:txBody>
          <a:bodyPr wrap="square" rtlCol="0">
            <a:spAutoFit/>
          </a:bodyPr>
          <a:lstStyle/>
          <a:p>
            <a:pPr algn="ctr"/>
            <a:r>
              <a:rPr lang="zh-CN" altLang="en-US" dirty="0" smtClean="0"/>
              <a:t>境内期货公司</a:t>
            </a:r>
            <a:endParaRPr lang="zh-CN" altLang="en-US" dirty="0"/>
          </a:p>
        </p:txBody>
      </p:sp>
      <p:sp>
        <p:nvSpPr>
          <p:cNvPr id="24" name="文本框 23"/>
          <p:cNvSpPr txBox="1"/>
          <p:nvPr/>
        </p:nvSpPr>
        <p:spPr>
          <a:xfrm>
            <a:off x="2856801" y="1281763"/>
            <a:ext cx="1760570" cy="369332"/>
          </a:xfrm>
          <a:prstGeom prst="rect">
            <a:avLst/>
          </a:prstGeom>
          <a:solidFill>
            <a:schemeClr val="accent1"/>
          </a:solidFill>
          <a:ln>
            <a:solidFill>
              <a:schemeClr val="accent1"/>
            </a:solidFill>
          </a:ln>
        </p:spPr>
        <p:txBody>
          <a:bodyPr wrap="square" rtlCol="0">
            <a:spAutoFit/>
          </a:bodyPr>
          <a:lstStyle/>
          <a:p>
            <a:pPr algn="ctr"/>
            <a:r>
              <a:rPr lang="zh-CN" altLang="en-US" dirty="0" smtClean="0"/>
              <a:t>境内期货公司</a:t>
            </a:r>
            <a:endParaRPr lang="zh-CN" altLang="en-US" dirty="0"/>
          </a:p>
        </p:txBody>
      </p:sp>
    </p:spTree>
    <p:extLst>
      <p:ext uri="{BB962C8B-B14F-4D97-AF65-F5344CB8AC3E}">
        <p14:creationId xmlns:p14="http://schemas.microsoft.com/office/powerpoint/2010/main" val="3712203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 name="矩形 3"/>
          <p:cNvSpPr/>
          <p:nvPr/>
        </p:nvSpPr>
        <p:spPr>
          <a:xfrm>
            <a:off x="1786509" y="657227"/>
            <a:ext cx="9070848" cy="5909310"/>
          </a:xfrm>
          <a:prstGeom prst="rect">
            <a:avLst/>
          </a:prstGeom>
        </p:spPr>
        <p:txBody>
          <a:bodyPr wrap="square">
            <a:spAutoFit/>
          </a:bodyPr>
          <a:lstStyle/>
          <a:p>
            <a:pPr algn="just">
              <a:lnSpc>
                <a:spcPct val="150000"/>
              </a:lnSpc>
            </a:pPr>
            <a:r>
              <a:rPr lang="zh-CN" altLang="en-US" dirty="0" smtClean="0">
                <a:solidFill>
                  <a:srgbClr val="333333"/>
                </a:solidFill>
                <a:latin typeface="微软雅黑" panose="020B0503020204020204" pitchFamily="34" charset="-122"/>
                <a:ea typeface="微软雅黑" panose="020B0503020204020204" pitchFamily="34" charset="-122"/>
              </a:rPr>
              <a:t>业务规则</a:t>
            </a:r>
            <a:r>
              <a:rPr lang="zh-CN" altLang="en-US" b="1" dirty="0" smtClean="0">
                <a:solidFill>
                  <a:srgbClr val="0070C0"/>
                </a:solidFill>
                <a:latin typeface="微软雅黑" panose="020B0503020204020204" pitchFamily="34" charset="-122"/>
                <a:ea typeface="微软雅黑" panose="020B0503020204020204" pitchFamily="34" charset="-122"/>
              </a:rPr>
              <a:t>发布后即可开户</a:t>
            </a:r>
            <a:r>
              <a:rPr lang="zh-CN" altLang="en-US" dirty="0" smtClean="0">
                <a:solidFill>
                  <a:srgbClr val="333333"/>
                </a:solidFill>
                <a:latin typeface="微软雅黑" panose="020B0503020204020204" pitchFamily="34" charset="-122"/>
                <a:ea typeface="微软雅黑" panose="020B0503020204020204" pitchFamily="34" charset="-122"/>
              </a:rPr>
              <a:t>。开户</a:t>
            </a:r>
            <a:r>
              <a:rPr lang="zh-CN" altLang="en-US" dirty="0">
                <a:solidFill>
                  <a:srgbClr val="333333"/>
                </a:solidFill>
                <a:latin typeface="微软雅黑" panose="020B0503020204020204" pitchFamily="34" charset="-122"/>
                <a:ea typeface="微软雅黑" panose="020B0503020204020204" pitchFamily="34" charset="-122"/>
              </a:rPr>
              <a:t>后</a:t>
            </a:r>
            <a:r>
              <a:rPr lang="zh-CN" altLang="en-US" dirty="0" smtClean="0">
                <a:solidFill>
                  <a:srgbClr val="333333"/>
                </a:solidFill>
                <a:latin typeface="微软雅黑" panose="020B0503020204020204" pitchFamily="34" charset="-122"/>
                <a:ea typeface="微软雅黑" panose="020B0503020204020204" pitchFamily="34" charset="-122"/>
              </a:rPr>
              <a:t>，期货公司对</a:t>
            </a:r>
            <a:r>
              <a:rPr lang="zh-CN" altLang="en-US" b="1" dirty="0" smtClean="0">
                <a:solidFill>
                  <a:srgbClr val="0070C0"/>
                </a:solidFill>
                <a:latin typeface="微软雅黑" panose="020B0503020204020204" pitchFamily="34" charset="-122"/>
                <a:ea typeface="微软雅黑" panose="020B0503020204020204" pitchFamily="34" charset="-122"/>
              </a:rPr>
              <a:t>境外交易者</a:t>
            </a:r>
            <a:r>
              <a:rPr lang="zh-CN" altLang="en-US" dirty="0" smtClean="0">
                <a:solidFill>
                  <a:srgbClr val="333333"/>
                </a:solidFill>
                <a:latin typeface="微软雅黑" panose="020B0503020204020204" pitchFamily="34" charset="-122"/>
                <a:ea typeface="微软雅黑" panose="020B0503020204020204" pitchFamily="34" charset="-122"/>
              </a:rPr>
              <a:t>需做好权限控制：</a:t>
            </a:r>
            <a:r>
              <a:rPr lang="zh-CN" altLang="en-US" b="1" dirty="0" smtClean="0">
                <a:solidFill>
                  <a:srgbClr val="0070C0"/>
                </a:solidFill>
                <a:latin typeface="微软雅黑" panose="020B0503020204020204" pitchFamily="34" charset="-122"/>
                <a:ea typeface="微软雅黑" panose="020B0503020204020204" pitchFamily="34" charset="-122"/>
              </a:rPr>
              <a:t>不可交易</a:t>
            </a:r>
            <a:r>
              <a:rPr lang="en-US" altLang="zh-CN" b="1" dirty="0" smtClean="0">
                <a:solidFill>
                  <a:srgbClr val="0070C0"/>
                </a:solidFill>
                <a:latin typeface="微软雅黑" panose="020B0503020204020204" pitchFamily="34" charset="-122"/>
                <a:ea typeface="微软雅黑" panose="020B0503020204020204" pitchFamily="34" charset="-122"/>
              </a:rPr>
              <a:t>PTA</a:t>
            </a:r>
            <a:r>
              <a:rPr lang="zh-CN" altLang="en-US" b="1" dirty="0" smtClean="0">
                <a:solidFill>
                  <a:srgbClr val="0070C0"/>
                </a:solidFill>
                <a:latin typeface="微软雅黑" panose="020B0503020204020204" pitchFamily="34" charset="-122"/>
                <a:ea typeface="微软雅黑" panose="020B0503020204020204" pitchFamily="34" charset="-122"/>
              </a:rPr>
              <a:t>以外的品种；不可交易</a:t>
            </a:r>
            <a:r>
              <a:rPr lang="en-US" altLang="zh-CN" b="1" dirty="0" smtClean="0">
                <a:solidFill>
                  <a:srgbClr val="0070C0"/>
                </a:solidFill>
                <a:latin typeface="微软雅黑" panose="020B0503020204020204" pitchFamily="34" charset="-122"/>
                <a:ea typeface="微软雅黑" panose="020B0503020204020204" pitchFamily="34" charset="-122"/>
              </a:rPr>
              <a:t>PTA1905</a:t>
            </a:r>
            <a:r>
              <a:rPr lang="zh-CN" altLang="en-US" b="1" dirty="0" smtClean="0">
                <a:solidFill>
                  <a:srgbClr val="0070C0"/>
                </a:solidFill>
                <a:latin typeface="微软雅黑" panose="020B0503020204020204" pitchFamily="34" charset="-122"/>
                <a:ea typeface="微软雅黑" panose="020B0503020204020204" pitchFamily="34" charset="-122"/>
              </a:rPr>
              <a:t>合约以前的合约，</a:t>
            </a:r>
            <a:r>
              <a:rPr lang="en-US" altLang="zh-CN" b="1" dirty="0" smtClean="0">
                <a:solidFill>
                  <a:srgbClr val="0070C0"/>
                </a:solidFill>
                <a:latin typeface="微软雅黑" panose="020B0503020204020204" pitchFamily="34" charset="-122"/>
                <a:ea typeface="微软雅黑" panose="020B0503020204020204" pitchFamily="34" charset="-122"/>
              </a:rPr>
              <a:t>11</a:t>
            </a:r>
            <a:r>
              <a:rPr lang="zh-CN" altLang="en-US" b="1" dirty="0" smtClean="0">
                <a:solidFill>
                  <a:srgbClr val="0070C0"/>
                </a:solidFill>
                <a:latin typeface="微软雅黑" panose="020B0503020204020204" pitchFamily="34" charset="-122"/>
                <a:ea typeface="微软雅黑" panose="020B0503020204020204" pitchFamily="34" charset="-122"/>
              </a:rPr>
              <a:t>月</a:t>
            </a:r>
            <a:r>
              <a:rPr lang="en-US" altLang="zh-CN" b="1" dirty="0" smtClean="0">
                <a:solidFill>
                  <a:srgbClr val="0070C0"/>
                </a:solidFill>
                <a:latin typeface="微软雅黑" panose="020B0503020204020204" pitchFamily="34" charset="-122"/>
                <a:ea typeface="微软雅黑" panose="020B0503020204020204" pitchFamily="34" charset="-122"/>
              </a:rPr>
              <a:t>30</a:t>
            </a:r>
            <a:r>
              <a:rPr lang="zh-CN" altLang="en-US" b="1" dirty="0" smtClean="0">
                <a:solidFill>
                  <a:srgbClr val="0070C0"/>
                </a:solidFill>
                <a:latin typeface="微软雅黑" panose="020B0503020204020204" pitchFamily="34" charset="-122"/>
                <a:ea typeface="微软雅黑" panose="020B0503020204020204" pitchFamily="34" charset="-122"/>
              </a:rPr>
              <a:t>日日盘之前不可交易</a:t>
            </a:r>
            <a:r>
              <a:rPr lang="zh-CN" altLang="en-US" dirty="0" smtClean="0">
                <a:solidFill>
                  <a:srgbClr val="333333"/>
                </a:solidFill>
                <a:latin typeface="微软雅黑" panose="020B0503020204020204" pitchFamily="34" charset="-122"/>
                <a:ea typeface="微软雅黑" panose="020B0503020204020204" pitchFamily="34" charset="-122"/>
              </a:rPr>
              <a:t>。境内客户开通</a:t>
            </a:r>
            <a:r>
              <a:rPr lang="en-US" altLang="zh-CN" dirty="0" smtClean="0">
                <a:solidFill>
                  <a:srgbClr val="333333"/>
                </a:solidFill>
                <a:latin typeface="微软雅黑" panose="020B0503020204020204" pitchFamily="34" charset="-122"/>
                <a:ea typeface="微软雅黑" panose="020B0503020204020204" pitchFamily="34" charset="-122"/>
              </a:rPr>
              <a:t>PTA</a:t>
            </a:r>
            <a:r>
              <a:rPr lang="zh-CN" altLang="en-US" dirty="0" smtClean="0">
                <a:solidFill>
                  <a:srgbClr val="333333"/>
                </a:solidFill>
                <a:latin typeface="微软雅黑" panose="020B0503020204020204" pitchFamily="34" charset="-122"/>
                <a:ea typeface="微软雅黑" panose="020B0503020204020204" pitchFamily="34" charset="-122"/>
              </a:rPr>
              <a:t>交易权限后即可开始交易，期货公司需向交易所报备开通交易权限的客户。</a:t>
            </a:r>
            <a:endParaRPr lang="en-US" altLang="zh-CN" dirty="0" smtClean="0">
              <a:solidFill>
                <a:srgbClr val="333333"/>
              </a:solidFill>
              <a:latin typeface="微软雅黑" panose="020B0503020204020204" pitchFamily="34" charset="-122"/>
              <a:ea typeface="微软雅黑" panose="020B0503020204020204" pitchFamily="34" charset="-122"/>
            </a:endParaRPr>
          </a:p>
          <a:p>
            <a:pPr algn="just">
              <a:lnSpc>
                <a:spcPct val="150000"/>
              </a:lnSpc>
            </a:pPr>
            <a:endParaRPr lang="en-US" altLang="zh-CN" dirty="0" smtClean="0">
              <a:solidFill>
                <a:srgbClr val="333333"/>
              </a:solidFill>
              <a:latin typeface="微软雅黑" panose="020B0503020204020204" pitchFamily="34" charset="-122"/>
              <a:ea typeface="微软雅黑" panose="020B0503020204020204" pitchFamily="34" charset="-122"/>
            </a:endParaRPr>
          </a:p>
          <a:p>
            <a:pPr algn="just">
              <a:lnSpc>
                <a:spcPct val="150000"/>
              </a:lnSpc>
            </a:pPr>
            <a:r>
              <a:rPr lang="zh-CN" altLang="zh-CN" dirty="0" smtClean="0"/>
              <a:t>同</a:t>
            </a:r>
            <a:r>
              <a:rPr lang="zh-CN" altLang="zh-CN" dirty="0"/>
              <a:t>一境外交易者可以在多家境外经纪机构开户，但是不可以在多</a:t>
            </a:r>
            <a:r>
              <a:rPr lang="zh-CN" altLang="zh-CN" dirty="0" smtClean="0"/>
              <a:t>家</a:t>
            </a:r>
            <a:r>
              <a:rPr lang="zh-CN" altLang="zh-CN" b="1" dirty="0">
                <a:solidFill>
                  <a:srgbClr val="0070C0"/>
                </a:solidFill>
                <a:latin typeface="微软雅黑" panose="020B0503020204020204" pitchFamily="34" charset="-122"/>
                <a:ea typeface="微软雅黑" panose="020B0503020204020204" pitchFamily="34" charset="-122"/>
              </a:rPr>
              <a:t>通过同一期货公司备案</a:t>
            </a:r>
            <a:r>
              <a:rPr lang="zh-CN" altLang="zh-CN" dirty="0" smtClean="0"/>
              <a:t>的</a:t>
            </a:r>
            <a:r>
              <a:rPr lang="zh-CN" altLang="zh-CN" dirty="0"/>
              <a:t>境外经纪机构开户</a:t>
            </a:r>
            <a:r>
              <a:rPr lang="zh-CN" altLang="zh-CN" dirty="0" smtClean="0"/>
              <a:t>；</a:t>
            </a:r>
            <a:r>
              <a:rPr lang="zh-CN" altLang="zh-CN" dirty="0"/>
              <a:t>同一个境外客户通过境外经纪机构开户后，</a:t>
            </a:r>
            <a:r>
              <a:rPr lang="zh-CN" altLang="zh-CN" b="1" dirty="0">
                <a:solidFill>
                  <a:srgbClr val="0070C0"/>
                </a:solidFill>
                <a:latin typeface="微软雅黑" panose="020B0503020204020204" pitchFamily="34" charset="-122"/>
                <a:ea typeface="微软雅黑" panose="020B0503020204020204" pitchFamily="34" charset="-122"/>
              </a:rPr>
              <a:t>不可再通过为境外经纪机构备案的期货公司</a:t>
            </a:r>
            <a:r>
              <a:rPr lang="zh-CN" altLang="zh-CN" dirty="0" smtClean="0"/>
              <a:t>开户</a:t>
            </a:r>
            <a:r>
              <a:rPr lang="zh-CN" altLang="en-US" dirty="0" smtClean="0"/>
              <a:t>。</a:t>
            </a:r>
            <a:endParaRPr lang="en-US" altLang="zh-CN" dirty="0" smtClean="0"/>
          </a:p>
          <a:p>
            <a:pPr algn="just">
              <a:lnSpc>
                <a:spcPct val="150000"/>
              </a:lnSpc>
            </a:pPr>
            <a:endParaRPr lang="en-US" altLang="zh-CN" dirty="0"/>
          </a:p>
          <a:p>
            <a:pPr algn="just">
              <a:lnSpc>
                <a:spcPct val="150000"/>
              </a:lnSpc>
            </a:pPr>
            <a:r>
              <a:rPr lang="zh-CN" altLang="en-US" dirty="0" smtClean="0">
                <a:latin typeface="+mn-ea"/>
              </a:rPr>
              <a:t>由于</a:t>
            </a:r>
            <a:r>
              <a:rPr lang="zh-CN" altLang="en-US" dirty="0">
                <a:latin typeface="+mn-ea"/>
              </a:rPr>
              <a:t>境外交易</a:t>
            </a:r>
            <a:r>
              <a:rPr lang="zh-CN" altLang="en-US" dirty="0" smtClean="0">
                <a:latin typeface="+mn-ea"/>
              </a:rPr>
              <a:t>者开户需要</a:t>
            </a:r>
            <a:r>
              <a:rPr lang="zh-CN" altLang="en-US" dirty="0">
                <a:latin typeface="+mn-ea"/>
              </a:rPr>
              <a:t>交易所人工审核，</a:t>
            </a:r>
            <a:r>
              <a:rPr lang="zh-CN" altLang="en-US" dirty="0" smtClean="0">
                <a:latin typeface="+mn-ea"/>
              </a:rPr>
              <a:t>建议尽早</a:t>
            </a:r>
            <a:r>
              <a:rPr lang="zh-CN" altLang="en-US" dirty="0">
                <a:latin typeface="+mn-ea"/>
              </a:rPr>
              <a:t>提交开户申请</a:t>
            </a:r>
            <a:r>
              <a:rPr lang="zh-CN" altLang="en-US" dirty="0" smtClean="0">
                <a:latin typeface="+mn-ea"/>
              </a:rPr>
              <a:t>。</a:t>
            </a:r>
            <a:r>
              <a:rPr lang="zh-CN" altLang="zh-CN" dirty="0">
                <a:latin typeface="+mj-ea"/>
                <a:cs typeface="Times New Roman" panose="02020603050405020304" pitchFamily="18" charset="0"/>
              </a:rPr>
              <a:t>交易所为境外交易者分配的交易编码是以</a:t>
            </a:r>
            <a:r>
              <a:rPr lang="en-US" altLang="zh-CN" b="1" dirty="0">
                <a:solidFill>
                  <a:srgbClr val="0070C0"/>
                </a:solidFill>
                <a:latin typeface="+mj-ea"/>
                <a:cs typeface="Times New Roman" panose="02020603050405020304" pitchFamily="18" charset="0"/>
              </a:rPr>
              <a:t>5</a:t>
            </a:r>
            <a:r>
              <a:rPr lang="zh-CN" altLang="en-US" b="1" dirty="0">
                <a:solidFill>
                  <a:srgbClr val="0070C0"/>
                </a:solidFill>
                <a:latin typeface="+mj-ea"/>
                <a:cs typeface="Times New Roman" panose="02020603050405020304" pitchFamily="18" charset="0"/>
              </a:rPr>
              <a:t>开头</a:t>
            </a:r>
            <a:r>
              <a:rPr lang="zh-CN" altLang="en-US" dirty="0">
                <a:latin typeface="+mj-ea"/>
                <a:cs typeface="Times New Roman" panose="02020603050405020304" pitchFamily="18" charset="0"/>
              </a:rPr>
              <a:t>的专属号段。</a:t>
            </a:r>
            <a:endParaRPr lang="en-US" altLang="zh-CN" dirty="0" smtClean="0"/>
          </a:p>
          <a:p>
            <a:pPr algn="just">
              <a:lnSpc>
                <a:spcPct val="150000"/>
              </a:lnSpc>
            </a:pPr>
            <a:endParaRPr lang="zh-CN" altLang="zh-CN" dirty="0"/>
          </a:p>
          <a:p>
            <a:pPr algn="just">
              <a:lnSpc>
                <a:spcPct val="150000"/>
              </a:lnSpc>
            </a:pPr>
            <a:r>
              <a:rPr lang="zh-CN" altLang="en-US" dirty="0" smtClean="0">
                <a:solidFill>
                  <a:srgbClr val="333333"/>
                </a:solidFill>
                <a:latin typeface="微软雅黑" panose="020B0503020204020204" pitchFamily="34" charset="-122"/>
                <a:ea typeface="微软雅黑" panose="020B0503020204020204" pitchFamily="34" charset="-122"/>
              </a:rPr>
              <a:t>境外交易者所在国（地区）法律法规审核问题。</a:t>
            </a:r>
            <a:r>
              <a:rPr lang="zh-CN" altLang="en-US" dirty="0">
                <a:solidFill>
                  <a:srgbClr val="333333"/>
                </a:solidFill>
                <a:latin typeface="微软雅黑" panose="020B0503020204020204" pitchFamily="34" charset="-122"/>
                <a:ea typeface="微软雅黑" panose="020B0503020204020204" pitchFamily="34" charset="-122"/>
              </a:rPr>
              <a:t>如果会员有该国家或地区的客户</a:t>
            </a:r>
            <a:r>
              <a:rPr lang="zh-CN" altLang="en-US" b="1" dirty="0">
                <a:solidFill>
                  <a:srgbClr val="0070C0"/>
                </a:solidFill>
                <a:latin typeface="微软雅黑" panose="020B0503020204020204" pitchFamily="34" charset="-122"/>
                <a:ea typeface="微软雅黑" panose="020B0503020204020204" pitchFamily="34" charset="-122"/>
              </a:rPr>
              <a:t>在境内其他期货交易场所开过户的证明</a:t>
            </a:r>
            <a:r>
              <a:rPr lang="zh-CN" altLang="en-US" dirty="0">
                <a:solidFill>
                  <a:srgbClr val="333333"/>
                </a:solidFill>
                <a:latin typeface="微软雅黑" panose="020B0503020204020204" pitchFamily="34" charset="-122"/>
                <a:ea typeface="微软雅黑" panose="020B0503020204020204" pitchFamily="34" charset="-122"/>
              </a:rPr>
              <a:t>，交易所可对相关地区进行豁免。</a:t>
            </a:r>
          </a:p>
          <a:p>
            <a:pPr algn="just">
              <a:lnSpc>
                <a:spcPct val="150000"/>
              </a:lnSpc>
            </a:pPr>
            <a:endParaRPr lang="zh-CN" altLang="en-US" b="0" i="0" dirty="0">
              <a:solidFill>
                <a:srgbClr val="333333"/>
              </a:solidFill>
              <a:effectLst/>
              <a:latin typeface="微软雅黑" panose="020B0503020204020204" pitchFamily="34" charset="-122"/>
              <a:ea typeface="微软雅黑" panose="020B0503020204020204" pitchFamily="34" charset="-122"/>
            </a:endParaRPr>
          </a:p>
        </p:txBody>
      </p:sp>
      <p:sp>
        <p:nvSpPr>
          <p:cNvPr id="13" name="十字星 12">
            <a:hlinkClick r:id="rId3" action="ppaction://hlinksldjump"/>
          </p:cNvPr>
          <p:cNvSpPr/>
          <p:nvPr/>
        </p:nvSpPr>
        <p:spPr>
          <a:xfrm>
            <a:off x="1217729" y="819189"/>
            <a:ext cx="33039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十字星 13"/>
          <p:cNvSpPr/>
          <p:nvPr/>
        </p:nvSpPr>
        <p:spPr>
          <a:xfrm>
            <a:off x="1217729" y="2482261"/>
            <a:ext cx="33039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十字星 14"/>
          <p:cNvSpPr/>
          <p:nvPr/>
        </p:nvSpPr>
        <p:spPr>
          <a:xfrm>
            <a:off x="1242113" y="4145958"/>
            <a:ext cx="33039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
          <p:cNvSpPr txBox="1">
            <a:spLocks noChangeArrowheads="1"/>
          </p:cNvSpPr>
          <p:nvPr/>
        </p:nvSpPr>
        <p:spPr bwMode="auto">
          <a:xfrm>
            <a:off x="839660" y="65088"/>
            <a:ext cx="9474772" cy="523220"/>
          </a:xfrm>
          <a:prstGeom prst="rect">
            <a:avLst/>
          </a:prstGeom>
          <a:noFill/>
          <a:ln w="9525">
            <a:noFill/>
            <a:miter lim="800000"/>
            <a:headEnd/>
            <a:tailEnd/>
          </a:ln>
        </p:spPr>
        <p:txBody>
          <a:bodyPr wrap="squar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2.</a:t>
            </a:r>
            <a:r>
              <a:rPr lang="zh-CN" altLang="en-US" sz="2800" dirty="0" smtClean="0">
                <a:solidFill>
                  <a:schemeClr val="tx1">
                    <a:lumMod val="65000"/>
                    <a:lumOff val="35000"/>
                  </a:schemeClr>
                </a:solidFill>
                <a:latin typeface="微软雅黑" pitchFamily="34" charset="-122"/>
                <a:ea typeface="微软雅黑" pitchFamily="34" charset="-122"/>
              </a:rPr>
              <a:t>特定品种开户事宜</a:t>
            </a:r>
            <a:r>
              <a:rPr lang="en-US" altLang="zh-CN" sz="2800" dirty="0" smtClean="0">
                <a:solidFill>
                  <a:schemeClr val="tx1">
                    <a:lumMod val="65000"/>
                    <a:lumOff val="35000"/>
                  </a:schemeClr>
                </a:solidFill>
                <a:latin typeface="微软雅黑" pitchFamily="34" charset="-122"/>
                <a:ea typeface="微软雅黑" pitchFamily="34" charset="-122"/>
              </a:rPr>
              <a:t>---</a:t>
            </a:r>
            <a:r>
              <a:rPr lang="zh-CN" altLang="en-US" sz="2800" dirty="0" smtClean="0">
                <a:solidFill>
                  <a:schemeClr val="tx1">
                    <a:lumMod val="65000"/>
                    <a:lumOff val="35000"/>
                  </a:schemeClr>
                </a:solidFill>
                <a:latin typeface="微软雅黑" pitchFamily="34" charset="-122"/>
                <a:ea typeface="微软雅黑" pitchFamily="34" charset="-122"/>
              </a:rPr>
              <a:t>境外交易者开户注意事项</a:t>
            </a:r>
            <a:endParaRPr lang="zh-CN" altLang="en-US" sz="2800" dirty="0">
              <a:solidFill>
                <a:schemeClr val="tx1">
                  <a:lumMod val="65000"/>
                  <a:lumOff val="35000"/>
                </a:schemeClr>
              </a:solidFill>
              <a:latin typeface="微软雅黑" pitchFamily="34" charset="-122"/>
              <a:ea typeface="微软雅黑" pitchFamily="34" charset="-122"/>
            </a:endParaRPr>
          </a:p>
        </p:txBody>
      </p:sp>
      <p:sp>
        <p:nvSpPr>
          <p:cNvPr id="11" name="十字星 10"/>
          <p:cNvSpPr/>
          <p:nvPr/>
        </p:nvSpPr>
        <p:spPr>
          <a:xfrm>
            <a:off x="1217729" y="5341276"/>
            <a:ext cx="33039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87000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9474772" cy="523220"/>
          </a:xfrm>
          <a:prstGeom prst="rect">
            <a:avLst/>
          </a:prstGeom>
          <a:noFill/>
          <a:ln w="9525">
            <a:noFill/>
            <a:miter lim="800000"/>
            <a:headEnd/>
            <a:tailEnd/>
          </a:ln>
        </p:spPr>
        <p:txBody>
          <a:bodyPr wrap="squar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2.</a:t>
            </a:r>
            <a:r>
              <a:rPr lang="zh-CN" altLang="en-US" sz="2800" dirty="0" smtClean="0">
                <a:solidFill>
                  <a:schemeClr val="tx1">
                    <a:lumMod val="65000"/>
                    <a:lumOff val="35000"/>
                  </a:schemeClr>
                </a:solidFill>
                <a:latin typeface="微软雅黑" pitchFamily="34" charset="-122"/>
                <a:ea typeface="微软雅黑" pitchFamily="34" charset="-122"/>
              </a:rPr>
              <a:t> 境内交易者开通交易权限的报备</a:t>
            </a:r>
            <a:r>
              <a:rPr lang="en-US" altLang="zh-CN" sz="2800" dirty="0" smtClean="0">
                <a:solidFill>
                  <a:schemeClr val="tx1">
                    <a:lumMod val="65000"/>
                    <a:lumOff val="35000"/>
                  </a:schemeClr>
                </a:solidFill>
                <a:latin typeface="微软雅黑" pitchFamily="34" charset="-122"/>
                <a:ea typeface="微软雅黑" pitchFamily="34" charset="-122"/>
              </a:rPr>
              <a:t>-</a:t>
            </a:r>
            <a:r>
              <a:rPr lang="zh-CN" altLang="en-US" sz="2800" dirty="0" smtClean="0">
                <a:solidFill>
                  <a:schemeClr val="tx1">
                    <a:lumMod val="65000"/>
                    <a:lumOff val="35000"/>
                  </a:schemeClr>
                </a:solidFill>
                <a:latin typeface="微软雅黑" pitchFamily="34" charset="-122"/>
                <a:ea typeface="微软雅黑" pitchFamily="34" charset="-122"/>
              </a:rPr>
              <a:t>会服</a:t>
            </a:r>
            <a:r>
              <a:rPr lang="en-US" altLang="zh-CN" sz="2800" dirty="0" smtClean="0">
                <a:solidFill>
                  <a:schemeClr val="tx1">
                    <a:lumMod val="65000"/>
                    <a:lumOff val="35000"/>
                  </a:schemeClr>
                </a:solidFill>
                <a:latin typeface="微软雅黑" pitchFamily="34" charset="-122"/>
                <a:ea typeface="微软雅黑" pitchFamily="34" charset="-122"/>
              </a:rPr>
              <a:t>-</a:t>
            </a:r>
            <a:r>
              <a:rPr lang="zh-CN" altLang="en-US" sz="2800" dirty="0" smtClean="0">
                <a:solidFill>
                  <a:schemeClr val="tx1">
                    <a:lumMod val="65000"/>
                    <a:lumOff val="35000"/>
                  </a:schemeClr>
                </a:solidFill>
                <a:latin typeface="微软雅黑" pitchFamily="34" charset="-122"/>
                <a:ea typeface="微软雅黑" pitchFamily="34" charset="-122"/>
              </a:rPr>
              <a:t>会员操作员</a:t>
            </a:r>
            <a:endParaRPr lang="zh-CN" altLang="en-US" sz="2800" dirty="0">
              <a:solidFill>
                <a:schemeClr val="tx1">
                  <a:lumMod val="65000"/>
                  <a:lumOff val="35000"/>
                </a:schemeClr>
              </a:solidFill>
              <a:latin typeface="微软雅黑" pitchFamily="34" charset="-122"/>
              <a:ea typeface="微软雅黑" pitchFamily="34" charset="-122"/>
            </a:endParaRPr>
          </a:p>
        </p:txBody>
      </p:sp>
      <p:pic>
        <p:nvPicPr>
          <p:cNvPr id="7" name="图片 6"/>
          <p:cNvPicPr>
            <a:picLocks noChangeAspect="1"/>
          </p:cNvPicPr>
          <p:nvPr/>
        </p:nvPicPr>
        <p:blipFill>
          <a:blip r:embed="rId3"/>
          <a:stretch>
            <a:fillRect/>
          </a:stretch>
        </p:blipFill>
        <p:spPr>
          <a:xfrm>
            <a:off x="0" y="934112"/>
            <a:ext cx="12190413" cy="2552831"/>
          </a:xfrm>
          <a:prstGeom prst="rect">
            <a:avLst/>
          </a:prstGeom>
        </p:spPr>
      </p:pic>
      <p:pic>
        <p:nvPicPr>
          <p:cNvPr id="8" name="图片 7"/>
          <p:cNvPicPr>
            <a:picLocks noChangeAspect="1"/>
          </p:cNvPicPr>
          <p:nvPr/>
        </p:nvPicPr>
        <p:blipFill>
          <a:blip r:embed="rId4"/>
          <a:stretch>
            <a:fillRect/>
          </a:stretch>
        </p:blipFill>
        <p:spPr>
          <a:xfrm>
            <a:off x="165059" y="960406"/>
            <a:ext cx="12190413" cy="3913527"/>
          </a:xfrm>
          <a:prstGeom prst="rect">
            <a:avLst/>
          </a:prstGeom>
        </p:spPr>
      </p:pic>
      <p:pic>
        <p:nvPicPr>
          <p:cNvPr id="16" name="图片 15"/>
          <p:cNvPicPr/>
          <p:nvPr/>
        </p:nvPicPr>
        <p:blipFill>
          <a:blip r:embed="rId5"/>
          <a:stretch>
            <a:fillRect/>
          </a:stretch>
        </p:blipFill>
        <p:spPr>
          <a:xfrm>
            <a:off x="530855" y="984324"/>
            <a:ext cx="8690134" cy="3544860"/>
          </a:xfrm>
          <a:prstGeom prst="rect">
            <a:avLst/>
          </a:prstGeom>
        </p:spPr>
      </p:pic>
      <p:pic>
        <p:nvPicPr>
          <p:cNvPr id="19" name="图片 18"/>
          <p:cNvPicPr/>
          <p:nvPr/>
        </p:nvPicPr>
        <p:blipFill>
          <a:blip r:embed="rId6"/>
          <a:stretch>
            <a:fillRect/>
          </a:stretch>
        </p:blipFill>
        <p:spPr>
          <a:xfrm>
            <a:off x="1108133" y="1331810"/>
            <a:ext cx="9078834" cy="3880706"/>
          </a:xfrm>
          <a:prstGeom prst="rect">
            <a:avLst/>
          </a:prstGeom>
        </p:spPr>
      </p:pic>
      <p:pic>
        <p:nvPicPr>
          <p:cNvPr id="21" name="图片 20"/>
          <p:cNvPicPr/>
          <p:nvPr/>
        </p:nvPicPr>
        <p:blipFill>
          <a:blip r:embed="rId7"/>
          <a:stretch>
            <a:fillRect/>
          </a:stretch>
        </p:blipFill>
        <p:spPr>
          <a:xfrm>
            <a:off x="1988173" y="1391702"/>
            <a:ext cx="9150511" cy="3760922"/>
          </a:xfrm>
          <a:prstGeom prst="rect">
            <a:avLst/>
          </a:prstGeom>
        </p:spPr>
      </p:pic>
      <p:pic>
        <p:nvPicPr>
          <p:cNvPr id="22" name="图片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059" y="979273"/>
            <a:ext cx="12190413" cy="4353116"/>
          </a:xfrm>
          <a:prstGeom prst="rect">
            <a:avLst/>
          </a:prstGeom>
        </p:spPr>
      </p:pic>
      <p:sp>
        <p:nvSpPr>
          <p:cNvPr id="2" name="文本框 1">
            <a:hlinkClick r:id="rId9" action="ppaction://hlinksldjump"/>
          </p:cNvPr>
          <p:cNvSpPr txBox="1"/>
          <p:nvPr/>
        </p:nvSpPr>
        <p:spPr>
          <a:xfrm>
            <a:off x="11138684" y="6051882"/>
            <a:ext cx="1046968" cy="369332"/>
          </a:xfrm>
          <a:prstGeom prst="rect">
            <a:avLst/>
          </a:prstGeom>
          <a:noFill/>
        </p:spPr>
        <p:txBody>
          <a:bodyPr wrap="square" rtlCol="0">
            <a:spAutoFit/>
          </a:bodyPr>
          <a:lstStyle/>
          <a:p>
            <a:pPr algn="ctr"/>
            <a:r>
              <a:rPr lang="zh-CN" altLang="en-US" dirty="0"/>
              <a:t>返回</a:t>
            </a:r>
          </a:p>
        </p:txBody>
      </p:sp>
    </p:spTree>
    <p:extLst>
      <p:ext uri="{BB962C8B-B14F-4D97-AF65-F5344CB8AC3E}">
        <p14:creationId xmlns:p14="http://schemas.microsoft.com/office/powerpoint/2010/main" val="566552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9474772" cy="523220"/>
          </a:xfrm>
          <a:prstGeom prst="rect">
            <a:avLst/>
          </a:prstGeom>
          <a:noFill/>
          <a:ln w="9525">
            <a:noFill/>
            <a:miter lim="800000"/>
            <a:headEnd/>
            <a:tailEnd/>
          </a:ln>
        </p:spPr>
        <p:txBody>
          <a:bodyPr wrap="squar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2.</a:t>
            </a:r>
            <a:r>
              <a:rPr lang="zh-CN" altLang="en-US" sz="2800" dirty="0" smtClean="0">
                <a:solidFill>
                  <a:schemeClr val="tx1">
                    <a:lumMod val="65000"/>
                    <a:lumOff val="35000"/>
                  </a:schemeClr>
                </a:solidFill>
                <a:latin typeface="微软雅黑" pitchFamily="34" charset="-122"/>
                <a:ea typeface="微软雅黑" pitchFamily="34" charset="-122"/>
              </a:rPr>
              <a:t> 境外交易者开户业务</a:t>
            </a:r>
            <a:r>
              <a:rPr lang="en-US" altLang="zh-CN" sz="2800" dirty="0" smtClean="0">
                <a:solidFill>
                  <a:schemeClr val="tx1">
                    <a:lumMod val="65000"/>
                    <a:lumOff val="35000"/>
                  </a:schemeClr>
                </a:solidFill>
                <a:latin typeface="微软雅黑" pitchFamily="34" charset="-122"/>
                <a:ea typeface="微软雅黑" pitchFamily="34" charset="-122"/>
              </a:rPr>
              <a:t>——</a:t>
            </a:r>
            <a:r>
              <a:rPr lang="zh-CN" altLang="en-US" sz="2800" dirty="0" smtClean="0">
                <a:solidFill>
                  <a:schemeClr val="tx1">
                    <a:lumMod val="65000"/>
                    <a:lumOff val="35000"/>
                  </a:schemeClr>
                </a:solidFill>
                <a:latin typeface="微软雅黑" pitchFamily="34" charset="-122"/>
                <a:ea typeface="微软雅黑" pitchFamily="34" charset="-122"/>
              </a:rPr>
              <a:t>开户资料修改</a:t>
            </a:r>
            <a:endParaRPr lang="zh-CN" altLang="en-US" sz="2800" dirty="0">
              <a:solidFill>
                <a:schemeClr val="tx1">
                  <a:lumMod val="65000"/>
                  <a:lumOff val="35000"/>
                </a:schemeClr>
              </a:solidFill>
              <a:latin typeface="微软雅黑" pitchFamily="34" charset="-122"/>
              <a:ea typeface="微软雅黑" pitchFamily="34" charset="-122"/>
            </a:endParaRPr>
          </a:p>
        </p:txBody>
      </p:sp>
      <p:sp>
        <p:nvSpPr>
          <p:cNvPr id="14" name="十字星 13"/>
          <p:cNvSpPr/>
          <p:nvPr/>
        </p:nvSpPr>
        <p:spPr>
          <a:xfrm>
            <a:off x="734021" y="925225"/>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00175" y="925225"/>
            <a:ext cx="10458450" cy="923330"/>
          </a:xfrm>
          <a:prstGeom prst="rect">
            <a:avLst/>
          </a:prstGeom>
          <a:noFill/>
        </p:spPr>
        <p:txBody>
          <a:bodyPr wrap="square" rtlCol="0">
            <a:spAutoFit/>
          </a:bodyPr>
          <a:lstStyle/>
          <a:p>
            <a:r>
              <a:rPr lang="zh-CN" altLang="en-US" dirty="0" smtClean="0"/>
              <a:t>基本身份信息修改</a:t>
            </a:r>
            <a:endParaRPr lang="en-US" altLang="zh-CN" dirty="0" smtClean="0"/>
          </a:p>
          <a:p>
            <a:endParaRPr lang="en-US" altLang="zh-CN" dirty="0" smtClean="0"/>
          </a:p>
          <a:p>
            <a:r>
              <a:rPr lang="zh-CN" altLang="en-US" dirty="0" smtClean="0"/>
              <a:t>境外</a:t>
            </a:r>
            <a:r>
              <a:rPr lang="zh-CN" altLang="zh-CN" dirty="0" smtClean="0"/>
              <a:t>交易</a:t>
            </a:r>
            <a:r>
              <a:rPr lang="zh-CN" altLang="zh-CN" dirty="0"/>
              <a:t>者姓名或者名称、国籍、公司注册国（或者地区），以及对应有效身份证明文件号码。</a:t>
            </a:r>
            <a:endParaRPr lang="zh-CN" altLang="en-US" dirty="0"/>
          </a:p>
        </p:txBody>
      </p:sp>
      <p:sp>
        <p:nvSpPr>
          <p:cNvPr id="4" name="矩形 3"/>
          <p:cNvSpPr/>
          <p:nvPr/>
        </p:nvSpPr>
        <p:spPr>
          <a:xfrm>
            <a:off x="1333500" y="1808950"/>
            <a:ext cx="8763000" cy="369332"/>
          </a:xfrm>
          <a:prstGeom prst="rect">
            <a:avLst/>
          </a:prstGeom>
        </p:spPr>
        <p:txBody>
          <a:bodyPr wrap="square">
            <a:spAutoFit/>
          </a:bodyPr>
          <a:lstStyle/>
          <a:p>
            <a:r>
              <a:rPr lang="en-US" altLang="zh-CN" kern="100" dirty="0" smtClean="0">
                <a:latin typeface="+mn-ea"/>
                <a:cs typeface="Times New Roman" panose="02020603050405020304" pitchFamily="18" charset="0"/>
              </a:rPr>
              <a:t> </a:t>
            </a:r>
            <a:r>
              <a:rPr lang="zh-CN" altLang="zh-CN" kern="100" dirty="0" smtClean="0">
                <a:latin typeface="+mn-ea"/>
                <a:cs typeface="Times New Roman" panose="02020603050405020304" pitchFamily="18" charset="0"/>
              </a:rPr>
              <a:t>监控</a:t>
            </a:r>
            <a:r>
              <a:rPr lang="zh-CN" altLang="zh-CN" kern="100" dirty="0">
                <a:latin typeface="+mn-ea"/>
                <a:cs typeface="Times New Roman" panose="02020603050405020304" pitchFamily="18" charset="0"/>
              </a:rPr>
              <a:t>中心统一开户系统默认境外交易者基本身份信息不能修改。</a:t>
            </a:r>
            <a:endParaRPr lang="zh-CN" altLang="en-US" dirty="0">
              <a:latin typeface="+mn-ea"/>
            </a:endParaRPr>
          </a:p>
        </p:txBody>
      </p:sp>
      <p:graphicFrame>
        <p:nvGraphicFramePr>
          <p:cNvPr id="17" name="图示 16"/>
          <p:cNvGraphicFramePr/>
          <p:nvPr>
            <p:extLst>
              <p:ext uri="{D42A27DB-BD31-4B8C-83A1-F6EECF244321}">
                <p14:modId xmlns:p14="http://schemas.microsoft.com/office/powerpoint/2010/main" val="6593986"/>
              </p:ext>
            </p:extLst>
          </p:nvPr>
        </p:nvGraphicFramePr>
        <p:xfrm>
          <a:off x="1969558" y="2190542"/>
          <a:ext cx="8126942" cy="1338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十字星 17"/>
          <p:cNvSpPr/>
          <p:nvPr/>
        </p:nvSpPr>
        <p:spPr>
          <a:xfrm>
            <a:off x="734021" y="3768964"/>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266825" y="3759534"/>
            <a:ext cx="2705100" cy="369332"/>
          </a:xfrm>
          <a:prstGeom prst="rect">
            <a:avLst/>
          </a:prstGeom>
          <a:noFill/>
        </p:spPr>
        <p:txBody>
          <a:bodyPr wrap="square" rtlCol="0">
            <a:spAutoFit/>
          </a:bodyPr>
          <a:lstStyle/>
          <a:p>
            <a:r>
              <a:rPr lang="zh-CN" altLang="en-US" dirty="0" smtClean="0"/>
              <a:t>一般身份信息修改</a:t>
            </a:r>
            <a:endParaRPr lang="zh-CN" altLang="en-US" dirty="0"/>
          </a:p>
        </p:txBody>
      </p:sp>
      <p:sp>
        <p:nvSpPr>
          <p:cNvPr id="6" name="矩形 5"/>
          <p:cNvSpPr/>
          <p:nvPr/>
        </p:nvSpPr>
        <p:spPr>
          <a:xfrm>
            <a:off x="933451" y="4314730"/>
            <a:ext cx="9191624" cy="451406"/>
          </a:xfrm>
          <a:prstGeom prst="rect">
            <a:avLst/>
          </a:prstGeom>
        </p:spPr>
        <p:txBody>
          <a:bodyPr wrap="square">
            <a:spAutoFit/>
          </a:bodyPr>
          <a:lstStyle/>
          <a:p>
            <a:pPr indent="406400" algn="just">
              <a:lnSpc>
                <a:spcPts val="2800"/>
              </a:lnSpc>
              <a:spcAft>
                <a:spcPts val="0"/>
              </a:spcAft>
            </a:pPr>
            <a:r>
              <a:rPr lang="zh-CN" altLang="zh-CN" kern="100" dirty="0">
                <a:latin typeface="+mn-ea"/>
              </a:rPr>
              <a:t>期货公司和境外经纪机构修改境外交易者一般信息，可直接通过统一开户系统办理。</a:t>
            </a:r>
            <a:endParaRPr lang="zh-CN" altLang="zh-CN" sz="1100" kern="100" dirty="0">
              <a:effectLst/>
              <a:latin typeface="+mn-ea"/>
            </a:endParaRPr>
          </a:p>
        </p:txBody>
      </p:sp>
    </p:spTree>
    <p:extLst>
      <p:ext uri="{BB962C8B-B14F-4D97-AF65-F5344CB8AC3E}">
        <p14:creationId xmlns:p14="http://schemas.microsoft.com/office/powerpoint/2010/main" val="3335851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9474772" cy="523220"/>
          </a:xfrm>
          <a:prstGeom prst="rect">
            <a:avLst/>
          </a:prstGeom>
          <a:noFill/>
          <a:ln w="9525">
            <a:noFill/>
            <a:miter lim="800000"/>
            <a:headEnd/>
            <a:tailEnd/>
          </a:ln>
        </p:spPr>
        <p:txBody>
          <a:bodyPr wrap="squar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2.</a:t>
            </a:r>
            <a:r>
              <a:rPr lang="zh-CN" altLang="en-US" sz="2800" dirty="0" smtClean="0">
                <a:solidFill>
                  <a:schemeClr val="tx1">
                    <a:lumMod val="65000"/>
                    <a:lumOff val="35000"/>
                  </a:schemeClr>
                </a:solidFill>
                <a:latin typeface="微软雅黑" pitchFamily="34" charset="-122"/>
                <a:ea typeface="微软雅黑" pitchFamily="34" charset="-122"/>
              </a:rPr>
              <a:t> 境外交易者开户业务</a:t>
            </a:r>
            <a:r>
              <a:rPr lang="en-US" altLang="zh-CN" sz="2800" dirty="0" smtClean="0">
                <a:solidFill>
                  <a:schemeClr val="tx1">
                    <a:lumMod val="65000"/>
                    <a:lumOff val="35000"/>
                  </a:schemeClr>
                </a:solidFill>
                <a:latin typeface="微软雅黑" pitchFamily="34" charset="-122"/>
                <a:ea typeface="微软雅黑" pitchFamily="34" charset="-122"/>
              </a:rPr>
              <a:t>——</a:t>
            </a:r>
            <a:r>
              <a:rPr lang="zh-CN" altLang="en-US" sz="2800" dirty="0" smtClean="0">
                <a:solidFill>
                  <a:schemeClr val="tx1">
                    <a:lumMod val="65000"/>
                    <a:lumOff val="35000"/>
                  </a:schemeClr>
                </a:solidFill>
                <a:latin typeface="微软雅黑" pitchFamily="34" charset="-122"/>
                <a:ea typeface="微软雅黑" pitchFamily="34" charset="-122"/>
              </a:rPr>
              <a:t>账户休眠、激活与注销</a:t>
            </a:r>
            <a:endParaRPr lang="zh-CN" altLang="en-US" sz="2800" dirty="0">
              <a:solidFill>
                <a:schemeClr val="tx1">
                  <a:lumMod val="65000"/>
                  <a:lumOff val="35000"/>
                </a:schemeClr>
              </a:solidFill>
              <a:latin typeface="微软雅黑" pitchFamily="34" charset="-122"/>
              <a:ea typeface="微软雅黑" pitchFamily="34" charset="-122"/>
            </a:endParaRPr>
          </a:p>
        </p:txBody>
      </p:sp>
      <p:sp>
        <p:nvSpPr>
          <p:cNvPr id="15" name="十字星 14"/>
          <p:cNvSpPr/>
          <p:nvPr/>
        </p:nvSpPr>
        <p:spPr>
          <a:xfrm>
            <a:off x="790472" y="934750"/>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313751" y="985142"/>
            <a:ext cx="8763000" cy="400110"/>
          </a:xfrm>
          <a:prstGeom prst="rect">
            <a:avLst/>
          </a:prstGeom>
        </p:spPr>
        <p:txBody>
          <a:bodyPr wrap="square">
            <a:spAutoFit/>
          </a:bodyPr>
          <a:lstStyle/>
          <a:p>
            <a:r>
              <a:rPr lang="zh-CN" altLang="en-US" sz="2000" kern="100" dirty="0" smtClean="0">
                <a:latin typeface="+mn-ea"/>
                <a:cs typeface="Times New Roman" panose="02020603050405020304" pitchFamily="18" charset="0"/>
              </a:rPr>
              <a:t>账户注销</a:t>
            </a:r>
            <a:endParaRPr lang="zh-CN" altLang="en-US" sz="2000" dirty="0">
              <a:latin typeface="+mn-ea"/>
            </a:endParaRPr>
          </a:p>
        </p:txBody>
      </p:sp>
      <p:sp>
        <p:nvSpPr>
          <p:cNvPr id="2" name="文本框 1"/>
          <p:cNvSpPr txBox="1"/>
          <p:nvPr/>
        </p:nvSpPr>
        <p:spPr>
          <a:xfrm>
            <a:off x="1466850" y="1447800"/>
            <a:ext cx="9858375" cy="369332"/>
          </a:xfrm>
          <a:prstGeom prst="rect">
            <a:avLst/>
          </a:prstGeom>
          <a:noFill/>
        </p:spPr>
        <p:txBody>
          <a:bodyPr wrap="square" rtlCol="0">
            <a:spAutoFit/>
          </a:bodyPr>
          <a:lstStyle/>
          <a:p>
            <a:r>
              <a:rPr lang="zh-CN" altLang="zh-CN" dirty="0"/>
              <a:t>期货公司和境外经纪机构注销境外交易者交易编码，应当通过监控中心统一开户系统</a:t>
            </a:r>
            <a:r>
              <a:rPr lang="zh-CN" altLang="zh-CN" dirty="0" smtClean="0"/>
              <a:t>进行</a:t>
            </a:r>
            <a:r>
              <a:rPr lang="zh-CN" altLang="en-US" dirty="0" smtClean="0"/>
              <a:t>。</a:t>
            </a:r>
            <a:endParaRPr lang="zh-CN" altLang="en-US" dirty="0"/>
          </a:p>
        </p:txBody>
      </p:sp>
      <p:sp>
        <p:nvSpPr>
          <p:cNvPr id="19" name="十字星 18"/>
          <p:cNvSpPr/>
          <p:nvPr/>
        </p:nvSpPr>
        <p:spPr>
          <a:xfrm>
            <a:off x="808796" y="2551597"/>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90650" y="2551597"/>
            <a:ext cx="5005387" cy="400110"/>
          </a:xfrm>
          <a:prstGeom prst="rect">
            <a:avLst/>
          </a:prstGeom>
          <a:noFill/>
        </p:spPr>
        <p:txBody>
          <a:bodyPr wrap="square" rtlCol="0">
            <a:spAutoFit/>
          </a:bodyPr>
          <a:lstStyle/>
          <a:p>
            <a:r>
              <a:rPr lang="zh-CN" altLang="en-US" sz="2000" dirty="0" smtClean="0"/>
              <a:t>账户休眠与激活</a:t>
            </a:r>
            <a:endParaRPr lang="zh-CN" altLang="en-US" sz="2000" dirty="0"/>
          </a:p>
        </p:txBody>
      </p:sp>
      <p:sp>
        <p:nvSpPr>
          <p:cNvPr id="8" name="矩形 7"/>
          <p:cNvSpPr/>
          <p:nvPr/>
        </p:nvSpPr>
        <p:spPr>
          <a:xfrm>
            <a:off x="1466849" y="3014255"/>
            <a:ext cx="9248775" cy="810478"/>
          </a:xfrm>
          <a:prstGeom prst="rect">
            <a:avLst/>
          </a:prstGeom>
        </p:spPr>
        <p:txBody>
          <a:bodyPr wrap="square">
            <a:spAutoFit/>
          </a:bodyPr>
          <a:lstStyle/>
          <a:p>
            <a:pPr indent="406400" algn="just">
              <a:lnSpc>
                <a:spcPts val="2800"/>
              </a:lnSpc>
              <a:spcAft>
                <a:spcPts val="0"/>
              </a:spcAft>
            </a:pPr>
            <a:r>
              <a:rPr lang="zh-CN" altLang="zh-CN" kern="100" dirty="0" smtClean="0">
                <a:latin typeface="+mn-ea"/>
              </a:rPr>
              <a:t>休眠</a:t>
            </a:r>
            <a:r>
              <a:rPr lang="zh-CN" altLang="zh-CN" kern="100" dirty="0">
                <a:latin typeface="+mn-ea"/>
              </a:rPr>
              <a:t>标准及处理流程与境内交易者</a:t>
            </a:r>
            <a:r>
              <a:rPr lang="zh-CN" altLang="zh-CN" kern="100" dirty="0" smtClean="0">
                <a:latin typeface="+mn-ea"/>
              </a:rPr>
              <a:t>相同</a:t>
            </a:r>
            <a:r>
              <a:rPr lang="zh-CN" altLang="en-US" kern="100" dirty="0" smtClean="0">
                <a:latin typeface="+mn-ea"/>
              </a:rPr>
              <a:t>：</a:t>
            </a:r>
            <a:r>
              <a:rPr lang="zh-CN" altLang="zh-CN" kern="100" dirty="0" smtClean="0">
                <a:latin typeface="+mn-ea"/>
              </a:rPr>
              <a:t>期货</a:t>
            </a:r>
            <a:r>
              <a:rPr lang="zh-CN" altLang="zh-CN" kern="100" dirty="0">
                <a:latin typeface="+mn-ea"/>
              </a:rPr>
              <a:t>公司和境外经纪机构应当</a:t>
            </a:r>
            <a:r>
              <a:rPr lang="zh-CN" altLang="zh-CN" b="1" kern="100" dirty="0">
                <a:solidFill>
                  <a:srgbClr val="0070C0"/>
                </a:solidFill>
                <a:latin typeface="+mn-ea"/>
              </a:rPr>
              <a:t>每月一次</a:t>
            </a:r>
            <a:r>
              <a:rPr lang="zh-CN" altLang="zh-CN" kern="100" dirty="0">
                <a:latin typeface="+mn-ea"/>
              </a:rPr>
              <a:t>对</a:t>
            </a:r>
            <a:r>
              <a:rPr lang="zh-CN" altLang="zh-CN" b="1" kern="100" dirty="0">
                <a:solidFill>
                  <a:srgbClr val="0070C0"/>
                </a:solidFill>
                <a:latin typeface="+mn-ea"/>
              </a:rPr>
              <a:t>连续一年无交易、无持仓且交易者权益小于</a:t>
            </a:r>
            <a:r>
              <a:rPr lang="en-US" altLang="zh-CN" b="1" kern="100" dirty="0">
                <a:solidFill>
                  <a:srgbClr val="0070C0"/>
                </a:solidFill>
                <a:latin typeface="+mn-ea"/>
              </a:rPr>
              <a:t>1000</a:t>
            </a:r>
            <a:r>
              <a:rPr lang="zh-CN" altLang="zh-CN" b="1" kern="100" dirty="0">
                <a:solidFill>
                  <a:srgbClr val="0070C0"/>
                </a:solidFill>
                <a:latin typeface="+mn-ea"/>
              </a:rPr>
              <a:t>元人民币</a:t>
            </a:r>
            <a:r>
              <a:rPr lang="zh-CN" altLang="zh-CN" kern="100" dirty="0">
                <a:latin typeface="+mn-ea"/>
              </a:rPr>
              <a:t>的境外交易者账户进行休眠处理。</a:t>
            </a:r>
            <a:endParaRPr lang="zh-CN" altLang="zh-CN" sz="1100" kern="100" dirty="0">
              <a:effectLst/>
              <a:latin typeface="+mn-ea"/>
            </a:endParaRPr>
          </a:p>
        </p:txBody>
      </p:sp>
      <p:sp>
        <p:nvSpPr>
          <p:cNvPr id="9" name="矩形 8"/>
          <p:cNvSpPr/>
          <p:nvPr/>
        </p:nvSpPr>
        <p:spPr>
          <a:xfrm>
            <a:off x="1609725" y="4177520"/>
            <a:ext cx="9210675" cy="810478"/>
          </a:xfrm>
          <a:prstGeom prst="rect">
            <a:avLst/>
          </a:prstGeom>
        </p:spPr>
        <p:txBody>
          <a:bodyPr wrap="square">
            <a:spAutoFit/>
          </a:bodyPr>
          <a:lstStyle/>
          <a:p>
            <a:pPr indent="406400" algn="just">
              <a:lnSpc>
                <a:spcPts val="2800"/>
              </a:lnSpc>
              <a:spcAft>
                <a:spcPts val="0"/>
              </a:spcAft>
            </a:pPr>
            <a:r>
              <a:rPr lang="zh-CN" altLang="zh-CN" kern="100" dirty="0" smtClean="0">
                <a:latin typeface="+mn-ea"/>
              </a:rPr>
              <a:t>账户激活</a:t>
            </a:r>
            <a:r>
              <a:rPr lang="zh-CN" altLang="en-US" kern="100" dirty="0" smtClean="0">
                <a:latin typeface="+mn-ea"/>
              </a:rPr>
              <a:t>：</a:t>
            </a:r>
            <a:r>
              <a:rPr lang="zh-CN" altLang="zh-CN" kern="100" dirty="0" smtClean="0">
                <a:latin typeface="+mn-ea"/>
              </a:rPr>
              <a:t>期货</a:t>
            </a:r>
            <a:r>
              <a:rPr lang="zh-CN" altLang="zh-CN" kern="100" dirty="0">
                <a:latin typeface="+mn-ea"/>
              </a:rPr>
              <a:t>公司和境外经纪机构可以通过统一开户系统向监控中心提交休眠账户激活申请，账户激活成功后的</a:t>
            </a:r>
            <a:r>
              <a:rPr lang="zh-CN" altLang="zh-CN" b="1" kern="100" dirty="0">
                <a:solidFill>
                  <a:srgbClr val="0070C0"/>
                </a:solidFill>
                <a:latin typeface="+mn-ea"/>
              </a:rPr>
              <a:t>下一个交易日</a:t>
            </a:r>
            <a:r>
              <a:rPr lang="zh-CN" altLang="zh-CN" kern="100" dirty="0">
                <a:latin typeface="+mn-ea"/>
              </a:rPr>
              <a:t>方可进行交易。</a:t>
            </a:r>
            <a:endParaRPr lang="zh-CN" altLang="zh-CN" sz="1100" kern="100" dirty="0">
              <a:effectLst/>
              <a:latin typeface="+mn-ea"/>
            </a:endParaRPr>
          </a:p>
        </p:txBody>
      </p:sp>
    </p:spTree>
    <p:extLst>
      <p:ext uri="{BB962C8B-B14F-4D97-AF65-F5344CB8AC3E}">
        <p14:creationId xmlns:p14="http://schemas.microsoft.com/office/powerpoint/2010/main" val="3144830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9474772" cy="523220"/>
          </a:xfrm>
          <a:prstGeom prst="rect">
            <a:avLst/>
          </a:prstGeom>
          <a:noFill/>
          <a:ln w="9525">
            <a:noFill/>
            <a:miter lim="800000"/>
            <a:headEnd/>
            <a:tailEnd/>
          </a:ln>
        </p:spPr>
        <p:txBody>
          <a:bodyPr wrap="squar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2.</a:t>
            </a:r>
            <a:r>
              <a:rPr lang="zh-CN" altLang="en-US" sz="2800" dirty="0" smtClean="0">
                <a:solidFill>
                  <a:schemeClr val="tx1">
                    <a:lumMod val="65000"/>
                    <a:lumOff val="35000"/>
                  </a:schemeClr>
                </a:solidFill>
                <a:latin typeface="微软雅黑" pitchFamily="34" charset="-122"/>
                <a:ea typeface="微软雅黑" pitchFamily="34" charset="-122"/>
              </a:rPr>
              <a:t> 备案及开户业务重点问题解答</a:t>
            </a:r>
            <a:endParaRPr lang="zh-CN" altLang="en-US" sz="2800" dirty="0">
              <a:solidFill>
                <a:schemeClr val="tx1">
                  <a:lumMod val="65000"/>
                  <a:lumOff val="35000"/>
                </a:schemeClr>
              </a:solidFill>
              <a:latin typeface="微软雅黑" pitchFamily="34" charset="-122"/>
              <a:ea typeface="微软雅黑" pitchFamily="34" charset="-122"/>
            </a:endParaRPr>
          </a:p>
        </p:txBody>
      </p:sp>
      <p:sp>
        <p:nvSpPr>
          <p:cNvPr id="3" name="文本框 2"/>
          <p:cNvSpPr txBox="1"/>
          <p:nvPr/>
        </p:nvSpPr>
        <p:spPr>
          <a:xfrm>
            <a:off x="639680" y="628650"/>
            <a:ext cx="11066545" cy="5588838"/>
          </a:xfrm>
          <a:prstGeom prst="rect">
            <a:avLst/>
          </a:prstGeom>
          <a:noFill/>
        </p:spPr>
        <p:txBody>
          <a:bodyPr wrap="square" rtlCol="0">
            <a:spAutoFit/>
          </a:bodyPr>
          <a:lstStyle/>
          <a:p>
            <a:pPr>
              <a:lnSpc>
                <a:spcPct val="150000"/>
              </a:lnSpc>
            </a:pPr>
            <a:r>
              <a:rPr lang="en-US" altLang="zh-CN" sz="1600" b="1" dirty="0" smtClean="0">
                <a:solidFill>
                  <a:srgbClr val="0070C0"/>
                </a:solidFill>
                <a:latin typeface="+mn-ea"/>
              </a:rPr>
              <a:t>1.</a:t>
            </a:r>
            <a:r>
              <a:rPr lang="zh-CN" altLang="en-US" sz="1600" b="1" dirty="0" smtClean="0">
                <a:solidFill>
                  <a:srgbClr val="0070C0"/>
                </a:solidFill>
                <a:latin typeface="+mn-ea"/>
              </a:rPr>
              <a:t>境外交易者开户后都有哪些限制？</a:t>
            </a:r>
            <a:r>
              <a:rPr lang="zh-CN" altLang="en-US" sz="1600" dirty="0" smtClean="0">
                <a:latin typeface="+mn-ea"/>
              </a:rPr>
              <a:t>不可</a:t>
            </a:r>
            <a:r>
              <a:rPr lang="zh-CN" altLang="en-US" sz="1600" dirty="0" smtClean="0">
                <a:latin typeface="+mn-ea"/>
              </a:rPr>
              <a:t>交易除</a:t>
            </a:r>
            <a:r>
              <a:rPr lang="en-US" altLang="zh-CN" sz="1600" dirty="0" smtClean="0">
                <a:latin typeface="+mn-ea"/>
              </a:rPr>
              <a:t>PTA</a:t>
            </a:r>
            <a:r>
              <a:rPr lang="zh-CN" altLang="en-US" sz="1600" dirty="0" smtClean="0">
                <a:latin typeface="+mn-ea"/>
              </a:rPr>
              <a:t>品种外的其它品种，不可交易</a:t>
            </a:r>
            <a:r>
              <a:rPr lang="en-US" altLang="zh-CN" sz="1600" dirty="0" smtClean="0">
                <a:latin typeface="+mn-ea"/>
              </a:rPr>
              <a:t>PTA1905</a:t>
            </a:r>
            <a:r>
              <a:rPr lang="zh-CN" altLang="en-US" sz="1600" dirty="0" smtClean="0">
                <a:latin typeface="+mn-ea"/>
              </a:rPr>
              <a:t>合约以前合约</a:t>
            </a:r>
            <a:r>
              <a:rPr lang="en-US" altLang="zh-CN" sz="1600" dirty="0" smtClean="0">
                <a:latin typeface="+mn-ea"/>
              </a:rPr>
              <a:t>11</a:t>
            </a:r>
            <a:r>
              <a:rPr lang="zh-CN" altLang="en-US" sz="1600" dirty="0" smtClean="0">
                <a:latin typeface="+mn-ea"/>
              </a:rPr>
              <a:t>月</a:t>
            </a:r>
            <a:r>
              <a:rPr lang="en-US" altLang="zh-CN" sz="1600" dirty="0" smtClean="0">
                <a:latin typeface="+mn-ea"/>
              </a:rPr>
              <a:t>30</a:t>
            </a:r>
            <a:r>
              <a:rPr lang="zh-CN" altLang="en-US" sz="1600" dirty="0" smtClean="0">
                <a:latin typeface="+mn-ea"/>
              </a:rPr>
              <a:t>日日盘前不可交易</a:t>
            </a:r>
            <a:endParaRPr lang="en-US" altLang="zh-CN" sz="1600" dirty="0" smtClean="0">
              <a:latin typeface="+mn-ea"/>
            </a:endParaRPr>
          </a:p>
          <a:p>
            <a:pPr>
              <a:lnSpc>
                <a:spcPct val="150000"/>
              </a:lnSpc>
            </a:pPr>
            <a:r>
              <a:rPr lang="en-US" altLang="zh-CN" sz="1600" b="1" dirty="0" smtClean="0">
                <a:solidFill>
                  <a:srgbClr val="0070C0"/>
                </a:solidFill>
                <a:latin typeface="+mn-ea"/>
              </a:rPr>
              <a:t>2.</a:t>
            </a:r>
            <a:r>
              <a:rPr lang="zh-CN" altLang="en-US" sz="1600" b="1" dirty="0" smtClean="0">
                <a:solidFill>
                  <a:srgbClr val="0070C0"/>
                </a:solidFill>
                <a:latin typeface="+mn-ea"/>
              </a:rPr>
              <a:t>境内客户开户后有无限制？</a:t>
            </a:r>
            <a:r>
              <a:rPr lang="zh-CN" altLang="en-US" sz="1600" dirty="0" smtClean="0">
                <a:latin typeface="+mn-ea"/>
              </a:rPr>
              <a:t>境内客户经过适当性评估，开通</a:t>
            </a:r>
            <a:r>
              <a:rPr lang="en-US" altLang="zh-CN" sz="1600" dirty="0" smtClean="0">
                <a:latin typeface="+mn-ea"/>
              </a:rPr>
              <a:t>PTA</a:t>
            </a:r>
            <a:r>
              <a:rPr lang="zh-CN" altLang="en-US" sz="1600" dirty="0" smtClean="0">
                <a:latin typeface="+mn-ea"/>
              </a:rPr>
              <a:t>交易权限后可直接参与</a:t>
            </a:r>
            <a:r>
              <a:rPr lang="en-US" altLang="zh-CN" sz="1600" dirty="0" smtClean="0">
                <a:latin typeface="+mn-ea"/>
              </a:rPr>
              <a:t>PTA</a:t>
            </a:r>
            <a:r>
              <a:rPr lang="zh-CN" altLang="en-US" sz="1600" dirty="0" smtClean="0">
                <a:latin typeface="+mn-ea"/>
              </a:rPr>
              <a:t>交易，无任何限制。期货公司需将开通交易权限的境内客户信息通过会服进行报备郑商所。</a:t>
            </a:r>
            <a:endParaRPr lang="en-US" altLang="zh-CN" sz="1600" dirty="0" smtClean="0">
              <a:latin typeface="+mn-ea"/>
            </a:endParaRPr>
          </a:p>
          <a:p>
            <a:pPr>
              <a:lnSpc>
                <a:spcPct val="150000"/>
              </a:lnSpc>
            </a:pPr>
            <a:r>
              <a:rPr lang="en-US" altLang="zh-CN" sz="1600" b="1" dirty="0" smtClean="0">
                <a:solidFill>
                  <a:srgbClr val="0070C0"/>
                </a:solidFill>
                <a:latin typeface="+mn-ea"/>
              </a:rPr>
              <a:t>3.</a:t>
            </a:r>
            <a:r>
              <a:rPr lang="zh-CN" altLang="en-US" sz="1600" b="1" dirty="0" smtClean="0">
                <a:solidFill>
                  <a:srgbClr val="0070C0"/>
                </a:solidFill>
                <a:latin typeface="+mn-ea"/>
              </a:rPr>
              <a:t>在为境外交易者开户时，能否直接使用在其它交易所的开户资料？</a:t>
            </a:r>
            <a:r>
              <a:rPr lang="zh-CN" altLang="en-US" sz="1600" dirty="0" smtClean="0">
                <a:latin typeface="+mn-ea"/>
              </a:rPr>
              <a:t>关于交易者主体的身份信息资料可以使用，但交易编码申请表、授权委托书等有明确申请对象的，需使用对象为郑商所的资料。</a:t>
            </a:r>
            <a:endParaRPr lang="en-US" altLang="zh-CN" sz="1600" dirty="0" smtClean="0">
              <a:latin typeface="+mn-ea"/>
            </a:endParaRPr>
          </a:p>
          <a:p>
            <a:pPr>
              <a:lnSpc>
                <a:spcPct val="150000"/>
              </a:lnSpc>
            </a:pPr>
            <a:r>
              <a:rPr lang="en-US" altLang="zh-CN" sz="1600" b="1" dirty="0" smtClean="0">
                <a:solidFill>
                  <a:srgbClr val="0070C0"/>
                </a:solidFill>
                <a:latin typeface="+mn-ea"/>
              </a:rPr>
              <a:t>4.</a:t>
            </a:r>
            <a:r>
              <a:rPr lang="zh-CN" altLang="en-US" sz="1600" b="1" dirty="0" smtClean="0">
                <a:solidFill>
                  <a:srgbClr val="0070C0"/>
                </a:solidFill>
                <a:latin typeface="+mn-ea"/>
              </a:rPr>
              <a:t>如果已经在其他交易所备案成功的境外经纪机构，在郑商所备案上，有哪些便利？</a:t>
            </a:r>
            <a:r>
              <a:rPr lang="zh-CN" altLang="en-US" sz="1600" dirty="0" smtClean="0">
                <a:latin typeface="+mn-ea"/>
              </a:rPr>
              <a:t>只要</a:t>
            </a:r>
            <a:r>
              <a:rPr lang="zh-CN" altLang="en-US" sz="1600" b="1" dirty="0" smtClean="0">
                <a:latin typeface="+mn-ea"/>
              </a:rPr>
              <a:t>提供在其它交易所备案成功的证明</a:t>
            </a:r>
            <a:r>
              <a:rPr lang="zh-CN" altLang="en-US" sz="1600" dirty="0" smtClean="0">
                <a:latin typeface="+mn-ea"/>
              </a:rPr>
              <a:t>，关于境外经纪机构资格的证明文件可以使用复印件。（境外经纪机构注册成立的证明文件、具有所在国（地区）期货经纪资质的证明文件、持续经营满</a:t>
            </a:r>
            <a:r>
              <a:rPr lang="en-US" altLang="zh-CN" sz="1600" dirty="0" smtClean="0">
                <a:latin typeface="+mn-ea"/>
              </a:rPr>
              <a:t>1</a:t>
            </a:r>
            <a:r>
              <a:rPr lang="zh-CN" altLang="en-US" sz="1600" dirty="0" smtClean="0">
                <a:latin typeface="+mn-ea"/>
              </a:rPr>
              <a:t>年的证明文件、净资本不低于</a:t>
            </a:r>
            <a:r>
              <a:rPr lang="en-US" altLang="zh-CN" sz="1600" dirty="0" smtClean="0">
                <a:latin typeface="+mn-ea"/>
              </a:rPr>
              <a:t>3000</a:t>
            </a:r>
            <a:r>
              <a:rPr lang="zh-CN" altLang="en-US" sz="1600" dirty="0" smtClean="0">
                <a:latin typeface="+mn-ea"/>
              </a:rPr>
              <a:t>万元人民币或等值外币的证明文件、期货业务负责人和风控业务负责人的简历、身份证明文件等。）</a:t>
            </a:r>
            <a:endParaRPr lang="en-US" altLang="zh-CN" sz="1600" dirty="0" smtClean="0">
              <a:latin typeface="+mn-ea"/>
            </a:endParaRPr>
          </a:p>
          <a:p>
            <a:pPr>
              <a:lnSpc>
                <a:spcPct val="150000"/>
              </a:lnSpc>
            </a:pPr>
            <a:r>
              <a:rPr lang="en-US" altLang="zh-CN" sz="1600" b="1" dirty="0" smtClean="0">
                <a:solidFill>
                  <a:srgbClr val="0070C0"/>
                </a:solidFill>
                <a:latin typeface="+mn-ea"/>
              </a:rPr>
              <a:t>5.</a:t>
            </a:r>
            <a:r>
              <a:rPr lang="zh-CN" altLang="en-US" sz="1600" b="1" dirty="0">
                <a:solidFill>
                  <a:srgbClr val="0070C0"/>
                </a:solidFill>
                <a:latin typeface="+mn-ea"/>
              </a:rPr>
              <a:t>委托</a:t>
            </a:r>
            <a:r>
              <a:rPr lang="zh-CN" altLang="en-US" sz="1600" b="1" dirty="0" smtClean="0">
                <a:solidFill>
                  <a:srgbClr val="0070C0"/>
                </a:solidFill>
                <a:latin typeface="+mn-ea"/>
              </a:rPr>
              <a:t>协议能否使用复印件？</a:t>
            </a:r>
            <a:r>
              <a:rPr lang="zh-CN" altLang="en-US" sz="1600" dirty="0" smtClean="0">
                <a:latin typeface="+mn-ea"/>
              </a:rPr>
              <a:t>协议内容需明确满足郑商所特定品种要求，如有，可用复印件；如无，需提供相关协议正本。</a:t>
            </a:r>
            <a:endParaRPr lang="en-US" altLang="zh-CN" sz="1600" dirty="0" smtClean="0">
              <a:latin typeface="+mn-ea"/>
            </a:endParaRPr>
          </a:p>
          <a:p>
            <a:pPr>
              <a:lnSpc>
                <a:spcPct val="150000"/>
              </a:lnSpc>
            </a:pPr>
            <a:r>
              <a:rPr lang="en-US" altLang="zh-CN" sz="1600" b="1" dirty="0" smtClean="0">
                <a:solidFill>
                  <a:srgbClr val="0070C0"/>
                </a:solidFill>
                <a:latin typeface="+mn-ea"/>
              </a:rPr>
              <a:t>6.</a:t>
            </a:r>
            <a:r>
              <a:rPr lang="zh-CN" altLang="en-US" sz="1600" b="1" dirty="0">
                <a:solidFill>
                  <a:srgbClr val="0070C0"/>
                </a:solidFill>
                <a:latin typeface="+mn-ea"/>
              </a:rPr>
              <a:t>提供复印件的材料都需要哪些机构盖章？</a:t>
            </a:r>
            <a:r>
              <a:rPr lang="zh-CN" altLang="en-US" sz="1600" dirty="0">
                <a:latin typeface="+mn-ea"/>
              </a:rPr>
              <a:t>原则上要求境外经纪机构和期货公司加盖公章。</a:t>
            </a:r>
            <a:endParaRPr lang="en-US" altLang="zh-CN" sz="1600" dirty="0">
              <a:latin typeface="+mn-ea"/>
            </a:endParaRPr>
          </a:p>
          <a:p>
            <a:pPr>
              <a:lnSpc>
                <a:spcPct val="150000"/>
              </a:lnSpc>
            </a:pPr>
            <a:r>
              <a:rPr lang="en-US" altLang="zh-CN" sz="1600" b="1" dirty="0" smtClean="0">
                <a:solidFill>
                  <a:srgbClr val="0070C0"/>
                </a:solidFill>
                <a:latin typeface="+mn-ea"/>
              </a:rPr>
              <a:t>7.</a:t>
            </a:r>
            <a:r>
              <a:rPr lang="zh-CN" altLang="en-US" sz="1600" b="1" dirty="0" smtClean="0">
                <a:solidFill>
                  <a:srgbClr val="0070C0"/>
                </a:solidFill>
                <a:latin typeface="+mn-ea"/>
              </a:rPr>
              <a:t>境外经纪机构在其它交易所报备的材料使用的是</a:t>
            </a:r>
            <a:r>
              <a:rPr lang="en-US" altLang="zh-CN" sz="1600" b="1" dirty="0" smtClean="0">
                <a:solidFill>
                  <a:srgbClr val="0070C0"/>
                </a:solidFill>
                <a:latin typeface="+mn-ea"/>
              </a:rPr>
              <a:t>2016</a:t>
            </a:r>
            <a:r>
              <a:rPr lang="zh-CN" altLang="en-US" sz="1600" b="1" dirty="0" smtClean="0">
                <a:solidFill>
                  <a:srgbClr val="0070C0"/>
                </a:solidFill>
                <a:latin typeface="+mn-ea"/>
              </a:rPr>
              <a:t>年的信息，是否可直接使用于郑商所备案？</a:t>
            </a:r>
            <a:r>
              <a:rPr lang="zh-CN" altLang="en-US" sz="1600" dirty="0" smtClean="0">
                <a:latin typeface="+mn-ea"/>
              </a:rPr>
              <a:t>不可，需提供最新期的报告或相关财报。</a:t>
            </a:r>
            <a:endParaRPr lang="en-US" altLang="zh-CN" sz="1600" dirty="0" smtClean="0">
              <a:latin typeface="+mn-ea"/>
            </a:endParaRPr>
          </a:p>
          <a:p>
            <a:pPr>
              <a:lnSpc>
                <a:spcPct val="150000"/>
              </a:lnSpc>
            </a:pPr>
            <a:r>
              <a:rPr lang="en-US" altLang="zh-CN" sz="1600" b="1" dirty="0" smtClean="0">
                <a:solidFill>
                  <a:srgbClr val="0070C0"/>
                </a:solidFill>
                <a:latin typeface="+mn-ea"/>
              </a:rPr>
              <a:t>8.</a:t>
            </a:r>
            <a:r>
              <a:rPr lang="zh-CN" altLang="en-US" sz="1600" b="1" dirty="0" smtClean="0">
                <a:solidFill>
                  <a:srgbClr val="0070C0"/>
                </a:solidFill>
                <a:latin typeface="+mn-ea"/>
              </a:rPr>
              <a:t>期货公司的相关制度在备案时，是否需要提交？</a:t>
            </a:r>
            <a:r>
              <a:rPr lang="zh-CN" altLang="en-US" sz="1600" dirty="0" smtClean="0">
                <a:latin typeface="+mn-ea"/>
              </a:rPr>
              <a:t>如有更新，需重新提交。</a:t>
            </a:r>
            <a:endParaRPr lang="en-US" altLang="zh-CN" sz="1600" dirty="0" smtClean="0">
              <a:latin typeface="+mn-ea"/>
            </a:endParaRPr>
          </a:p>
        </p:txBody>
      </p:sp>
    </p:spTree>
    <p:extLst>
      <p:ext uri="{BB962C8B-B14F-4D97-AF65-F5344CB8AC3E}">
        <p14:creationId xmlns:p14="http://schemas.microsoft.com/office/powerpoint/2010/main" val="3115754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513908" y="774740"/>
            <a:ext cx="5190984" cy="4903814"/>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110450" y="2544366"/>
            <a:ext cx="6647974" cy="1661993"/>
          </a:xfrm>
          <a:prstGeom prst="rect">
            <a:avLst/>
          </a:prstGeom>
          <a:noFill/>
        </p:spPr>
        <p:txBody>
          <a:bodyPr wrap="none">
            <a:spAutoFit/>
          </a:bodyPr>
          <a:lstStyle/>
          <a:p>
            <a:pPr algn="ctr"/>
            <a:r>
              <a:rPr lang="zh-CN" altLang="en-US" sz="6600" dirty="0">
                <a:solidFill>
                  <a:schemeClr val="tx1">
                    <a:lumMod val="65000"/>
                    <a:lumOff val="35000"/>
                  </a:schemeClr>
                </a:solidFill>
                <a:latin typeface="+mj-lt"/>
              </a:rPr>
              <a:t>谢谢</a:t>
            </a:r>
            <a:r>
              <a:rPr lang="zh-CN" altLang="en-US" sz="6600" dirty="0" smtClean="0">
                <a:solidFill>
                  <a:schemeClr val="tx1">
                    <a:lumMod val="65000"/>
                    <a:lumOff val="35000"/>
                  </a:schemeClr>
                </a:solidFill>
                <a:latin typeface="+mj-lt"/>
              </a:rPr>
              <a:t>！</a:t>
            </a:r>
            <a:endParaRPr lang="en-US" altLang="zh-CN" sz="6600" dirty="0" smtClean="0">
              <a:solidFill>
                <a:schemeClr val="tx1">
                  <a:lumMod val="65000"/>
                  <a:lumOff val="35000"/>
                </a:schemeClr>
              </a:solidFill>
              <a:latin typeface="+mj-lt"/>
            </a:endParaRPr>
          </a:p>
          <a:p>
            <a:pPr algn="ctr"/>
            <a:r>
              <a:rPr lang="zh-CN" altLang="en-US" sz="3600" dirty="0" smtClean="0">
                <a:solidFill>
                  <a:schemeClr val="tx1">
                    <a:lumMod val="65000"/>
                    <a:lumOff val="35000"/>
                  </a:schemeClr>
                </a:solidFill>
                <a:latin typeface="+mj-lt"/>
              </a:rPr>
              <a:t>如果您还有问题，欢迎来电咨询</a:t>
            </a:r>
            <a:endParaRPr lang="zh-CN" altLang="en-US" sz="3600" dirty="0">
              <a:solidFill>
                <a:schemeClr val="tx1">
                  <a:lumMod val="65000"/>
                  <a:lumOff val="35000"/>
                </a:schemeClr>
              </a:solidFill>
              <a:latin typeface="+mj-lt"/>
            </a:endParaRPr>
          </a:p>
        </p:txBody>
      </p:sp>
      <p:sp>
        <p:nvSpPr>
          <p:cNvPr id="6" name="椭圆 5"/>
          <p:cNvSpPr/>
          <p:nvPr/>
        </p:nvSpPr>
        <p:spPr>
          <a:xfrm>
            <a:off x="8859745" y="1405087"/>
            <a:ext cx="986879" cy="98687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02029" cy="774740"/>
          </a:xfrm>
          <a:prstGeom prst="rect">
            <a:avLst/>
          </a:prstGeom>
          <a:effectLst>
            <a:outerShdw blurRad="50800" dist="50800" dir="5400000" algn="ctr" rotWithShape="0">
              <a:srgbClr val="000000">
                <a:alpha val="0"/>
              </a:srgbClr>
            </a:outerShdw>
            <a:softEdge rad="114300"/>
          </a:effectLst>
        </p:spPr>
      </p:pic>
      <p:sp>
        <p:nvSpPr>
          <p:cNvPr id="3" name="矩形 2"/>
          <p:cNvSpPr/>
          <p:nvPr/>
        </p:nvSpPr>
        <p:spPr>
          <a:xfrm>
            <a:off x="6434435" y="4554425"/>
            <a:ext cx="5837498" cy="1200329"/>
          </a:xfrm>
          <a:prstGeom prst="rect">
            <a:avLst/>
          </a:prstGeom>
        </p:spPr>
        <p:txBody>
          <a:bodyPr wrap="square">
            <a:spAutoFit/>
          </a:bodyPr>
          <a:lstStyle/>
          <a:p>
            <a:pPr algn="ctr">
              <a:lnSpc>
                <a:spcPct val="150000"/>
              </a:lnSpc>
            </a:pPr>
            <a:r>
              <a:rPr lang="zh-CN" altLang="en-US" sz="2400" b="1" dirty="0">
                <a:solidFill>
                  <a:srgbClr val="0070C0"/>
                </a:solidFill>
              </a:rPr>
              <a:t>会员部  孙飒飒  </a:t>
            </a:r>
            <a:r>
              <a:rPr lang="en-US" altLang="zh-CN" sz="2400" b="1" dirty="0">
                <a:solidFill>
                  <a:srgbClr val="0070C0"/>
                </a:solidFill>
                <a:latin typeface="+mj-ea"/>
              </a:rPr>
              <a:t>0371-65610392</a:t>
            </a:r>
          </a:p>
          <a:p>
            <a:pPr algn="ctr">
              <a:lnSpc>
                <a:spcPct val="150000"/>
              </a:lnSpc>
            </a:pPr>
            <a:r>
              <a:rPr lang="zh-CN" altLang="en-US" sz="2400" b="1" dirty="0">
                <a:solidFill>
                  <a:srgbClr val="0070C0"/>
                </a:solidFill>
                <a:latin typeface="+mj-ea"/>
              </a:rPr>
              <a:t>（</a:t>
            </a:r>
            <a:r>
              <a:rPr lang="zh-CN" altLang="en-US" sz="2400" b="1" dirty="0">
                <a:solidFill>
                  <a:srgbClr val="0070C0"/>
                </a:solidFill>
              </a:rPr>
              <a:t>开户及境外经纪机构备案</a:t>
            </a:r>
            <a:r>
              <a:rPr lang="zh-CN" altLang="en-US" sz="2400" b="1" dirty="0" smtClean="0">
                <a:solidFill>
                  <a:srgbClr val="0070C0"/>
                </a:solidFill>
                <a:latin typeface="+mj-ea"/>
              </a:rPr>
              <a:t>）</a:t>
            </a:r>
            <a:endParaRPr lang="en-US" altLang="zh-CN" sz="2400" b="1" dirty="0">
              <a:solidFill>
                <a:srgbClr val="0070C0"/>
              </a:solidFill>
              <a:latin typeface="+mj-ea"/>
            </a:endParaRPr>
          </a:p>
        </p:txBody>
      </p:sp>
    </p:spTree>
    <p:extLst>
      <p:ext uri="{BB962C8B-B14F-4D97-AF65-F5344CB8AC3E}">
        <p14:creationId xmlns:p14="http://schemas.microsoft.com/office/powerpoint/2010/main" val="27793579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808766" y="2767289"/>
            <a:ext cx="2127478" cy="1107979"/>
          </a:xfrm>
          <a:prstGeom prst="rect">
            <a:avLst/>
          </a:prstGeom>
          <a:noFill/>
        </p:spPr>
        <p:txBody>
          <a:bodyPr wrap="none" lIns="91426" tIns="45712" rIns="91426" bIns="45712" rtlCol="0">
            <a:spAutoFit/>
          </a:bodyPr>
          <a:lstStyle/>
          <a:p>
            <a:pPr algn="ctr"/>
            <a:r>
              <a:rPr lang="zh-CN" altLang="en-US" sz="6600" b="1" dirty="0">
                <a:solidFill>
                  <a:schemeClr val="tx1">
                    <a:lumMod val="75000"/>
                    <a:lumOff val="25000"/>
                  </a:schemeClr>
                </a:solidFill>
                <a:latin typeface="+mn-ea"/>
                <a:cs typeface="Segoe UI" pitchFamily="34" charset="0"/>
              </a:rPr>
              <a:t>内 容</a:t>
            </a:r>
          </a:p>
        </p:txBody>
      </p:sp>
      <p:grpSp>
        <p:nvGrpSpPr>
          <p:cNvPr id="31" name="组合 30"/>
          <p:cNvGrpSpPr/>
          <p:nvPr/>
        </p:nvGrpSpPr>
        <p:grpSpPr>
          <a:xfrm>
            <a:off x="4932141" y="2451121"/>
            <a:ext cx="5858354" cy="1200329"/>
            <a:chOff x="4989192" y="346190"/>
            <a:chExt cx="5858354" cy="1200329"/>
          </a:xfrm>
        </p:grpSpPr>
        <p:sp>
          <p:nvSpPr>
            <p:cNvPr id="8" name="矩形 7"/>
            <p:cNvSpPr/>
            <p:nvPr/>
          </p:nvSpPr>
          <p:spPr>
            <a:xfrm>
              <a:off x="5986998" y="684744"/>
              <a:ext cx="4860548" cy="584775"/>
            </a:xfrm>
            <a:prstGeom prst="rect">
              <a:avLst/>
            </a:prstGeom>
          </p:spPr>
          <p:txBody>
            <a:bodyPr wrap="square">
              <a:spAutoFit/>
            </a:bodyPr>
            <a:lstStyle/>
            <a:p>
              <a:r>
                <a:rPr lang="zh-CN" altLang="en-US" sz="3200" dirty="0" smtClean="0">
                  <a:solidFill>
                    <a:srgbClr val="0070C0"/>
                  </a:solidFill>
                </a:rPr>
                <a:t>境外经纪机构备案业务</a:t>
              </a:r>
              <a:endParaRPr lang="en-US" altLang="zh-CN" sz="3200" dirty="0">
                <a:solidFill>
                  <a:srgbClr val="0070C0"/>
                </a:solidFill>
              </a:endParaRPr>
            </a:p>
          </p:txBody>
        </p:sp>
        <p:sp>
          <p:nvSpPr>
            <p:cNvPr id="12" name="TextBox 18"/>
            <p:cNvSpPr txBox="1"/>
            <p:nvPr/>
          </p:nvSpPr>
          <p:spPr>
            <a:xfrm>
              <a:off x="5119751" y="592411"/>
              <a:ext cx="1734494" cy="769441"/>
            </a:xfrm>
            <a:prstGeom prst="rect">
              <a:avLst/>
            </a:prstGeom>
            <a:noFill/>
          </p:spPr>
          <p:txBody>
            <a:bodyPr wrap="square" rtlCol="0">
              <a:spAutoFit/>
            </a:bodyPr>
            <a:lstStyle/>
            <a:p>
              <a:pPr lvl="1"/>
              <a:r>
                <a:rPr lang="en-US" altLang="zh-CN" sz="4400" dirty="0">
                  <a:solidFill>
                    <a:schemeClr val="tx1">
                      <a:lumMod val="75000"/>
                      <a:lumOff val="25000"/>
                    </a:schemeClr>
                  </a:solidFill>
                </a:rPr>
                <a:t>|</a:t>
              </a:r>
              <a:endParaRPr lang="zh-CN" altLang="en-US" sz="4400" dirty="0">
                <a:solidFill>
                  <a:schemeClr val="tx1">
                    <a:lumMod val="75000"/>
                    <a:lumOff val="25000"/>
                  </a:schemeClr>
                </a:solidFill>
              </a:endParaRPr>
            </a:p>
          </p:txBody>
        </p:sp>
        <p:sp>
          <p:nvSpPr>
            <p:cNvPr id="3" name="TextBox 18"/>
            <p:cNvSpPr txBox="1"/>
            <p:nvPr/>
          </p:nvSpPr>
          <p:spPr>
            <a:xfrm>
              <a:off x="4989192" y="346190"/>
              <a:ext cx="1734494" cy="1200329"/>
            </a:xfrm>
            <a:prstGeom prst="rect">
              <a:avLst/>
            </a:prstGeom>
            <a:noFill/>
          </p:spPr>
          <p:txBody>
            <a:bodyPr wrap="square" rtlCol="0">
              <a:spAutoFit/>
            </a:bodyPr>
            <a:lstStyle/>
            <a:p>
              <a:r>
                <a:rPr lang="en-US" altLang="zh-CN" sz="7200" dirty="0">
                  <a:solidFill>
                    <a:srgbClr val="0070C0"/>
                  </a:solidFill>
                </a:rPr>
                <a:t>1</a:t>
              </a:r>
              <a:endParaRPr lang="zh-CN" altLang="en-US" sz="7200" dirty="0">
                <a:solidFill>
                  <a:srgbClr val="0070C0"/>
                </a:solidFill>
              </a:endParaRPr>
            </a:p>
          </p:txBody>
        </p:sp>
      </p:grpSp>
      <p:grpSp>
        <p:nvGrpSpPr>
          <p:cNvPr id="29" name="组合 28"/>
          <p:cNvGrpSpPr/>
          <p:nvPr/>
        </p:nvGrpSpPr>
        <p:grpSpPr>
          <a:xfrm>
            <a:off x="4932140" y="3724369"/>
            <a:ext cx="6541812" cy="1200329"/>
            <a:chOff x="4989192" y="2792506"/>
            <a:chExt cx="5432564" cy="1200329"/>
          </a:xfrm>
        </p:grpSpPr>
        <p:sp>
          <p:nvSpPr>
            <p:cNvPr id="26" name="矩形 25"/>
            <p:cNvSpPr/>
            <p:nvPr/>
          </p:nvSpPr>
          <p:spPr>
            <a:xfrm>
              <a:off x="5856439" y="3131060"/>
              <a:ext cx="4565317" cy="584775"/>
            </a:xfrm>
            <a:prstGeom prst="rect">
              <a:avLst/>
            </a:prstGeom>
          </p:spPr>
          <p:txBody>
            <a:bodyPr wrap="square">
              <a:spAutoFit/>
            </a:bodyPr>
            <a:lstStyle/>
            <a:p>
              <a:r>
                <a:rPr lang="zh-CN" altLang="en-US" sz="3200" dirty="0" smtClean="0">
                  <a:solidFill>
                    <a:schemeClr val="tx1">
                      <a:lumMod val="75000"/>
                      <a:lumOff val="25000"/>
                    </a:schemeClr>
                  </a:solidFill>
                </a:rPr>
                <a:t>境外交易者开户业务</a:t>
              </a:r>
              <a:endParaRPr lang="en-US" altLang="zh-CN" sz="3200" dirty="0">
                <a:solidFill>
                  <a:schemeClr val="tx1">
                    <a:lumMod val="75000"/>
                    <a:lumOff val="25000"/>
                  </a:schemeClr>
                </a:solidFill>
              </a:endParaRPr>
            </a:p>
          </p:txBody>
        </p:sp>
        <p:sp>
          <p:nvSpPr>
            <p:cNvPr id="27" name="TextBox 18"/>
            <p:cNvSpPr txBox="1"/>
            <p:nvPr/>
          </p:nvSpPr>
          <p:spPr>
            <a:xfrm>
              <a:off x="5119751" y="3038727"/>
              <a:ext cx="1734494" cy="769441"/>
            </a:xfrm>
            <a:prstGeom prst="rect">
              <a:avLst/>
            </a:prstGeom>
            <a:noFill/>
          </p:spPr>
          <p:txBody>
            <a:bodyPr wrap="square" rtlCol="0">
              <a:spAutoFit/>
            </a:bodyPr>
            <a:lstStyle/>
            <a:p>
              <a:pPr lvl="1"/>
              <a:r>
                <a:rPr lang="en-US" altLang="zh-CN" sz="4400" dirty="0">
                  <a:solidFill>
                    <a:schemeClr val="tx1">
                      <a:lumMod val="75000"/>
                      <a:lumOff val="25000"/>
                    </a:schemeClr>
                  </a:solidFill>
                </a:rPr>
                <a:t>|</a:t>
              </a:r>
              <a:endParaRPr lang="zh-CN" altLang="en-US" sz="4400" dirty="0">
                <a:solidFill>
                  <a:schemeClr val="tx1">
                    <a:lumMod val="75000"/>
                    <a:lumOff val="25000"/>
                  </a:schemeClr>
                </a:solidFill>
              </a:endParaRPr>
            </a:p>
          </p:txBody>
        </p:sp>
        <p:sp>
          <p:nvSpPr>
            <p:cNvPr id="24" name="TextBox 18"/>
            <p:cNvSpPr txBox="1"/>
            <p:nvPr/>
          </p:nvSpPr>
          <p:spPr>
            <a:xfrm>
              <a:off x="4989192" y="2792506"/>
              <a:ext cx="1734494" cy="1200329"/>
            </a:xfrm>
            <a:prstGeom prst="rect">
              <a:avLst/>
            </a:prstGeom>
            <a:noFill/>
          </p:spPr>
          <p:txBody>
            <a:bodyPr wrap="square" rtlCol="0">
              <a:spAutoFit/>
            </a:bodyPr>
            <a:lstStyle/>
            <a:p>
              <a:r>
                <a:rPr lang="en-US" altLang="zh-CN" sz="7200" dirty="0">
                  <a:solidFill>
                    <a:schemeClr val="tx1">
                      <a:lumMod val="75000"/>
                      <a:lumOff val="25000"/>
                    </a:schemeClr>
                  </a:solidFill>
                </a:rPr>
                <a:t>2</a:t>
              </a:r>
              <a:endParaRPr lang="zh-CN" altLang="en-US" sz="7200" dirty="0">
                <a:solidFill>
                  <a:schemeClr val="tx1">
                    <a:lumMod val="75000"/>
                    <a:lumOff val="25000"/>
                  </a:schemeClr>
                </a:solidFill>
              </a:endParaRPr>
            </a:p>
          </p:txBody>
        </p:sp>
      </p:grp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02029" cy="774740"/>
          </a:xfrm>
          <a:prstGeom prst="rect">
            <a:avLst/>
          </a:prstGeom>
          <a:effectLst>
            <a:outerShdw blurRad="50800" dist="50800" dir="5400000" algn="ctr" rotWithShape="0">
              <a:srgbClr val="000000">
                <a:alpha val="0"/>
              </a:srgbClr>
            </a:outerShdw>
            <a:softEdge rad="114300"/>
          </a:effectLst>
        </p:spPr>
      </p:pic>
    </p:spTree>
    <p:extLst>
      <p:ext uri="{BB962C8B-B14F-4D97-AF65-F5344CB8AC3E}">
        <p14:creationId xmlns:p14="http://schemas.microsoft.com/office/powerpoint/2010/main" val="2752172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11" name="TextBox 1"/>
          <p:cNvSpPr txBox="1">
            <a:spLocks noChangeArrowheads="1"/>
          </p:cNvSpPr>
          <p:nvPr/>
        </p:nvSpPr>
        <p:spPr bwMode="auto">
          <a:xfrm>
            <a:off x="839660" y="65088"/>
            <a:ext cx="9474772" cy="523220"/>
          </a:xfrm>
          <a:prstGeom prst="rect">
            <a:avLst/>
          </a:prstGeom>
          <a:noFill/>
          <a:ln w="9525">
            <a:noFill/>
            <a:miter lim="800000"/>
            <a:headEnd/>
            <a:tailEnd/>
          </a:ln>
        </p:spPr>
        <p:txBody>
          <a:bodyPr wrap="squar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1.</a:t>
            </a:r>
            <a:r>
              <a:rPr lang="zh-CN" altLang="en-US" sz="2800" dirty="0" smtClean="0">
                <a:solidFill>
                  <a:schemeClr val="tx1">
                    <a:lumMod val="65000"/>
                    <a:lumOff val="35000"/>
                  </a:schemeClr>
                </a:solidFill>
                <a:latin typeface="微软雅黑" pitchFamily="34" charset="-122"/>
                <a:ea typeface="微软雅黑" pitchFamily="34" charset="-122"/>
              </a:rPr>
              <a:t>境外经纪机构转委托业务模式</a:t>
            </a:r>
            <a:endParaRPr lang="zh-CN" altLang="en-US" sz="2800" dirty="0">
              <a:solidFill>
                <a:schemeClr val="tx1">
                  <a:lumMod val="65000"/>
                  <a:lumOff val="35000"/>
                </a:schemeClr>
              </a:solidFill>
              <a:latin typeface="微软雅黑" pitchFamily="34" charset="-122"/>
              <a:ea typeface="微软雅黑" pitchFamily="34" charset="-122"/>
            </a:endParaRPr>
          </a:p>
        </p:txBody>
      </p:sp>
      <p:sp>
        <p:nvSpPr>
          <p:cNvPr id="8" name="矩形 7"/>
          <p:cNvSpPr/>
          <p:nvPr/>
        </p:nvSpPr>
        <p:spPr>
          <a:xfrm>
            <a:off x="1828800" y="1125539"/>
            <a:ext cx="8725466" cy="369332"/>
          </a:xfrm>
          <a:prstGeom prst="rect">
            <a:avLst/>
          </a:prstGeom>
        </p:spPr>
        <p:txBody>
          <a:bodyPr wrap="none">
            <a:spAutoFit/>
          </a:bodyPr>
          <a:lstStyle/>
          <a:p>
            <a:r>
              <a:rPr lang="zh-CN" altLang="en-US" b="1" dirty="0" smtClean="0"/>
              <a:t>证监会：</a:t>
            </a:r>
            <a:r>
              <a:rPr lang="en-US" altLang="zh-CN" b="1" dirty="0" smtClean="0"/>
              <a:t>《</a:t>
            </a:r>
            <a:r>
              <a:rPr lang="zh-CN" altLang="en-US" b="1" dirty="0" smtClean="0"/>
              <a:t>境外交易者和境外经纪机构从事境内特定品种期货交易管理暂行办法</a:t>
            </a:r>
            <a:r>
              <a:rPr lang="en-US" altLang="zh-CN" b="1" dirty="0" smtClean="0"/>
              <a:t>》</a:t>
            </a:r>
            <a:endParaRPr lang="zh-CN" altLang="en-US" b="1" dirty="0"/>
          </a:p>
        </p:txBody>
      </p:sp>
      <p:sp>
        <p:nvSpPr>
          <p:cNvPr id="9" name="十字星 8"/>
          <p:cNvSpPr/>
          <p:nvPr/>
        </p:nvSpPr>
        <p:spPr>
          <a:xfrm>
            <a:off x="1394081" y="1064302"/>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0" name="笑脸 9"/>
          <p:cNvSpPr/>
          <p:nvPr/>
        </p:nvSpPr>
        <p:spPr>
          <a:xfrm>
            <a:off x="1846682" y="1780727"/>
            <a:ext cx="324000" cy="324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2" name="笑脸 11"/>
          <p:cNvSpPr/>
          <p:nvPr/>
        </p:nvSpPr>
        <p:spPr>
          <a:xfrm>
            <a:off x="1828800" y="2228583"/>
            <a:ext cx="324000" cy="322594"/>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3" name="笑脸 12"/>
          <p:cNvSpPr/>
          <p:nvPr/>
        </p:nvSpPr>
        <p:spPr>
          <a:xfrm>
            <a:off x="1825752" y="2637015"/>
            <a:ext cx="324000" cy="322594"/>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 name="文本框 1"/>
          <p:cNvSpPr txBox="1"/>
          <p:nvPr/>
        </p:nvSpPr>
        <p:spPr>
          <a:xfrm>
            <a:off x="2286000" y="1728216"/>
            <a:ext cx="7443216" cy="369332"/>
          </a:xfrm>
          <a:prstGeom prst="rect">
            <a:avLst/>
          </a:prstGeom>
          <a:noFill/>
        </p:spPr>
        <p:txBody>
          <a:bodyPr wrap="square" rtlCol="0">
            <a:spAutoFit/>
          </a:bodyPr>
          <a:lstStyle/>
          <a:p>
            <a:r>
              <a:rPr lang="zh-CN" altLang="en-US" dirty="0" smtClean="0"/>
              <a:t>境外交易者直接入场交易；</a:t>
            </a:r>
            <a:endParaRPr lang="zh-CN" altLang="en-US" dirty="0"/>
          </a:p>
        </p:txBody>
      </p:sp>
      <p:sp>
        <p:nvSpPr>
          <p:cNvPr id="14" name="文本框 13"/>
          <p:cNvSpPr txBox="1"/>
          <p:nvPr/>
        </p:nvSpPr>
        <p:spPr>
          <a:xfrm>
            <a:off x="2282952" y="2164080"/>
            <a:ext cx="7443216" cy="369332"/>
          </a:xfrm>
          <a:prstGeom prst="rect">
            <a:avLst/>
          </a:prstGeom>
          <a:noFill/>
        </p:spPr>
        <p:txBody>
          <a:bodyPr wrap="square" rtlCol="0">
            <a:spAutoFit/>
          </a:bodyPr>
          <a:lstStyle/>
          <a:p>
            <a:r>
              <a:rPr lang="zh-CN" altLang="en-US" b="1" dirty="0" smtClean="0">
                <a:solidFill>
                  <a:srgbClr val="0070C0"/>
                </a:solidFill>
              </a:rPr>
              <a:t>境外交易者委托境内期货公司</a:t>
            </a:r>
            <a:r>
              <a:rPr lang="en-US" altLang="zh-CN" dirty="0" smtClean="0"/>
              <a:t>/</a:t>
            </a:r>
            <a:r>
              <a:rPr lang="zh-CN" altLang="en-US" dirty="0" smtClean="0"/>
              <a:t>直接入场的境外经纪机构；</a:t>
            </a:r>
            <a:endParaRPr lang="zh-CN" altLang="en-US" dirty="0"/>
          </a:p>
        </p:txBody>
      </p:sp>
      <p:sp>
        <p:nvSpPr>
          <p:cNvPr id="15" name="文本框 14"/>
          <p:cNvSpPr txBox="1"/>
          <p:nvPr/>
        </p:nvSpPr>
        <p:spPr>
          <a:xfrm>
            <a:off x="2282952" y="2635269"/>
            <a:ext cx="7443216" cy="369332"/>
          </a:xfrm>
          <a:prstGeom prst="rect">
            <a:avLst/>
          </a:prstGeom>
          <a:noFill/>
        </p:spPr>
        <p:txBody>
          <a:bodyPr wrap="square" rtlCol="0">
            <a:spAutoFit/>
          </a:bodyPr>
          <a:lstStyle/>
          <a:p>
            <a:r>
              <a:rPr lang="zh-CN" altLang="en-US" b="1" dirty="0" smtClean="0">
                <a:solidFill>
                  <a:srgbClr val="0070C0"/>
                </a:solidFill>
              </a:rPr>
              <a:t>境外交易者委托境外经纪机构，境外经纪机构转委托境内期货公司；</a:t>
            </a:r>
            <a:endParaRPr lang="zh-CN" altLang="en-US" b="1" dirty="0">
              <a:solidFill>
                <a:srgbClr val="0070C0"/>
              </a:solidFill>
            </a:endParaRPr>
          </a:p>
        </p:txBody>
      </p:sp>
      <p:sp>
        <p:nvSpPr>
          <p:cNvPr id="16" name="矩形 15"/>
          <p:cNvSpPr/>
          <p:nvPr/>
        </p:nvSpPr>
        <p:spPr>
          <a:xfrm>
            <a:off x="2136648" y="3618803"/>
            <a:ext cx="2262158" cy="369332"/>
          </a:xfrm>
          <a:prstGeom prst="rect">
            <a:avLst/>
          </a:prstGeom>
        </p:spPr>
        <p:txBody>
          <a:bodyPr wrap="none">
            <a:spAutoFit/>
          </a:bodyPr>
          <a:lstStyle/>
          <a:p>
            <a:r>
              <a:rPr lang="zh-CN" altLang="en-US" b="1" dirty="0" smtClean="0"/>
              <a:t>转委托业务模式流程</a:t>
            </a:r>
            <a:endParaRPr lang="zh-CN" altLang="en-US" b="1" dirty="0">
              <a:solidFill>
                <a:srgbClr val="0070C0"/>
              </a:solidFill>
            </a:endParaRPr>
          </a:p>
        </p:txBody>
      </p:sp>
      <p:sp>
        <p:nvSpPr>
          <p:cNvPr id="17" name="十字星 16"/>
          <p:cNvSpPr/>
          <p:nvPr/>
        </p:nvSpPr>
        <p:spPr>
          <a:xfrm>
            <a:off x="1701929" y="3557566"/>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aphicFrame>
        <p:nvGraphicFramePr>
          <p:cNvPr id="18" name="图示 17"/>
          <p:cNvGraphicFramePr/>
          <p:nvPr>
            <p:extLst>
              <p:ext uri="{D42A27DB-BD31-4B8C-83A1-F6EECF244321}">
                <p14:modId xmlns:p14="http://schemas.microsoft.com/office/powerpoint/2010/main" val="3957864438"/>
              </p:ext>
            </p:extLst>
          </p:nvPr>
        </p:nvGraphicFramePr>
        <p:xfrm>
          <a:off x="1828800" y="4229426"/>
          <a:ext cx="8126942" cy="1338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5599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4177747"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1. </a:t>
            </a:r>
            <a:r>
              <a:rPr lang="zh-CN" altLang="en-US" sz="2800" dirty="0" smtClean="0">
                <a:solidFill>
                  <a:schemeClr val="tx1">
                    <a:lumMod val="65000"/>
                    <a:lumOff val="35000"/>
                  </a:schemeClr>
                </a:solidFill>
                <a:latin typeface="微软雅黑" pitchFamily="34" charset="-122"/>
                <a:ea typeface="微软雅黑" pitchFamily="34" charset="-122"/>
              </a:rPr>
              <a:t>境外经纪机构备案流程</a:t>
            </a:r>
            <a:endParaRPr lang="zh-CN" altLang="en-US" sz="2800" dirty="0">
              <a:solidFill>
                <a:schemeClr val="tx1">
                  <a:lumMod val="65000"/>
                  <a:lumOff val="35000"/>
                </a:schemeClr>
              </a:solidFill>
              <a:latin typeface="微软雅黑" pitchFamily="34" charset="-122"/>
              <a:ea typeface="微软雅黑" pitchFamily="34" charset="-122"/>
            </a:endParaRPr>
          </a:p>
        </p:txBody>
      </p:sp>
      <p:sp>
        <p:nvSpPr>
          <p:cNvPr id="18" name="矩形 17"/>
          <p:cNvSpPr/>
          <p:nvPr/>
        </p:nvSpPr>
        <p:spPr>
          <a:xfrm>
            <a:off x="1751869" y="1114694"/>
            <a:ext cx="8263801" cy="369332"/>
          </a:xfrm>
          <a:prstGeom prst="rect">
            <a:avLst/>
          </a:prstGeom>
        </p:spPr>
        <p:txBody>
          <a:bodyPr wrap="none">
            <a:spAutoFit/>
          </a:bodyPr>
          <a:lstStyle/>
          <a:p>
            <a:r>
              <a:rPr lang="zh-CN" altLang="en-US" b="1" dirty="0" smtClean="0"/>
              <a:t>业务依据：</a:t>
            </a:r>
            <a:r>
              <a:rPr lang="en-US" altLang="zh-CN" b="1" dirty="0" smtClean="0">
                <a:solidFill>
                  <a:srgbClr val="0070C0"/>
                </a:solidFill>
              </a:rPr>
              <a:t>《</a:t>
            </a:r>
            <a:r>
              <a:rPr lang="zh-CN" altLang="en-US" b="1" dirty="0" smtClean="0">
                <a:solidFill>
                  <a:srgbClr val="0070C0"/>
                </a:solidFill>
              </a:rPr>
              <a:t>期货公司会员接受境外经纪机构委托</a:t>
            </a:r>
            <a:r>
              <a:rPr lang="zh-CN" altLang="en-US" b="1" dirty="0" smtClean="0">
                <a:solidFill>
                  <a:srgbClr val="0070C0"/>
                </a:solidFill>
              </a:rPr>
              <a:t>开展期货</a:t>
            </a:r>
            <a:r>
              <a:rPr lang="zh-CN" altLang="en-US" b="1" dirty="0" smtClean="0">
                <a:solidFill>
                  <a:srgbClr val="0070C0"/>
                </a:solidFill>
              </a:rPr>
              <a:t>交易业务管理办法</a:t>
            </a:r>
            <a:r>
              <a:rPr lang="en-US" altLang="zh-CN" b="1" dirty="0" smtClean="0">
                <a:solidFill>
                  <a:srgbClr val="0070C0"/>
                </a:solidFill>
              </a:rPr>
              <a:t>》</a:t>
            </a:r>
            <a:endParaRPr lang="zh-CN" altLang="en-US" b="1" dirty="0">
              <a:solidFill>
                <a:srgbClr val="0070C0"/>
              </a:solidFill>
            </a:endParaRPr>
          </a:p>
        </p:txBody>
      </p:sp>
      <p:sp>
        <p:nvSpPr>
          <p:cNvPr id="2" name="十字星 1"/>
          <p:cNvSpPr/>
          <p:nvPr/>
        </p:nvSpPr>
        <p:spPr>
          <a:xfrm>
            <a:off x="1394081" y="1064302"/>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aphicFrame>
        <p:nvGraphicFramePr>
          <p:cNvPr id="4" name="图示 3"/>
          <p:cNvGraphicFramePr/>
          <p:nvPr>
            <p:extLst>
              <p:ext uri="{D42A27DB-BD31-4B8C-83A1-F6EECF244321}">
                <p14:modId xmlns:p14="http://schemas.microsoft.com/office/powerpoint/2010/main" val="2224910287"/>
              </p:ext>
            </p:extLst>
          </p:nvPr>
        </p:nvGraphicFramePr>
        <p:xfrm>
          <a:off x="1751869" y="1111905"/>
          <a:ext cx="9045922" cy="228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矩形 10"/>
          <p:cNvSpPr/>
          <p:nvPr/>
        </p:nvSpPr>
        <p:spPr>
          <a:xfrm>
            <a:off x="1803069" y="2976115"/>
            <a:ext cx="8061822" cy="463588"/>
          </a:xfrm>
          <a:prstGeom prst="rect">
            <a:avLst/>
          </a:prstGeom>
        </p:spPr>
        <p:txBody>
          <a:bodyPr wrap="none">
            <a:spAutoFit/>
          </a:bodyPr>
          <a:lstStyle/>
          <a:p>
            <a:pPr>
              <a:lnSpc>
                <a:spcPct val="150000"/>
              </a:lnSpc>
            </a:pPr>
            <a:r>
              <a:rPr lang="zh-CN" altLang="en-US" b="1" dirty="0" smtClean="0"/>
              <a:t>备案</a:t>
            </a:r>
            <a:r>
              <a:rPr lang="zh-CN" altLang="en-US" b="1" dirty="0"/>
              <a:t>方式：</a:t>
            </a:r>
            <a:r>
              <a:rPr lang="zh-CN" altLang="en-US" dirty="0"/>
              <a:t>材料的</a:t>
            </a:r>
            <a:r>
              <a:rPr lang="zh-CN" altLang="en-US" b="1" dirty="0">
                <a:solidFill>
                  <a:srgbClr val="0070C0"/>
                </a:solidFill>
              </a:rPr>
              <a:t>纸质版</a:t>
            </a:r>
            <a:r>
              <a:rPr lang="zh-CN" altLang="en-US" dirty="0"/>
              <a:t>和</a:t>
            </a:r>
            <a:r>
              <a:rPr lang="en-US" altLang="zh-CN" b="1" dirty="0">
                <a:solidFill>
                  <a:srgbClr val="0070C0"/>
                </a:solidFill>
              </a:rPr>
              <a:t>CD</a:t>
            </a:r>
            <a:r>
              <a:rPr lang="zh-CN" altLang="en-US" b="1" dirty="0">
                <a:solidFill>
                  <a:srgbClr val="0070C0"/>
                </a:solidFill>
              </a:rPr>
              <a:t>光盘</a:t>
            </a:r>
            <a:r>
              <a:rPr lang="zh-CN" altLang="en-US" dirty="0"/>
              <a:t>邮寄交易所，并在</a:t>
            </a:r>
            <a:r>
              <a:rPr lang="zh-CN" altLang="en-US" b="1" dirty="0">
                <a:solidFill>
                  <a:srgbClr val="0070C0"/>
                </a:solidFill>
              </a:rPr>
              <a:t>会服系统</a:t>
            </a:r>
            <a:r>
              <a:rPr lang="zh-CN" altLang="en-US" dirty="0"/>
              <a:t>填写备案信息。</a:t>
            </a:r>
          </a:p>
        </p:txBody>
      </p:sp>
      <p:sp>
        <p:nvSpPr>
          <p:cNvPr id="12" name="十字星 11"/>
          <p:cNvSpPr/>
          <p:nvPr/>
        </p:nvSpPr>
        <p:spPr>
          <a:xfrm>
            <a:off x="1394081" y="2912265"/>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矩形 12"/>
          <p:cNvSpPr/>
          <p:nvPr/>
        </p:nvSpPr>
        <p:spPr>
          <a:xfrm>
            <a:off x="1803069" y="3567898"/>
            <a:ext cx="8036091" cy="1754326"/>
          </a:xfrm>
          <a:prstGeom prst="rect">
            <a:avLst/>
          </a:prstGeom>
        </p:spPr>
        <p:txBody>
          <a:bodyPr wrap="square">
            <a:spAutoFit/>
          </a:bodyPr>
          <a:lstStyle/>
          <a:p>
            <a:pPr>
              <a:lnSpc>
                <a:spcPct val="150000"/>
              </a:lnSpc>
            </a:pPr>
            <a:r>
              <a:rPr lang="zh-CN" altLang="en-US" b="1" dirty="0" smtClean="0">
                <a:latin typeface="+mj-ea"/>
                <a:ea typeface="+mj-ea"/>
              </a:rPr>
              <a:t>备案审核：</a:t>
            </a:r>
            <a:r>
              <a:rPr lang="zh-CN" altLang="zh-CN" kern="100" dirty="0">
                <a:latin typeface="+mj-ea"/>
                <a:ea typeface="+mj-ea"/>
                <a:cs typeface="Times New Roman" panose="02020603050405020304" pitchFamily="18" charset="0"/>
              </a:rPr>
              <a:t>交易所在收到符合要求</a:t>
            </a:r>
            <a:r>
              <a:rPr lang="zh-CN" altLang="zh-CN" kern="100" dirty="0" smtClean="0">
                <a:latin typeface="+mj-ea"/>
                <a:ea typeface="+mj-ea"/>
                <a:cs typeface="Times New Roman" panose="02020603050405020304" pitchFamily="18" charset="0"/>
              </a:rPr>
              <a:t>的全部</a:t>
            </a:r>
            <a:r>
              <a:rPr lang="zh-CN" altLang="zh-CN" kern="100" dirty="0">
                <a:latin typeface="+mj-ea"/>
                <a:ea typeface="+mj-ea"/>
                <a:cs typeface="Times New Roman" panose="02020603050405020304" pitchFamily="18" charset="0"/>
              </a:rPr>
              <a:t>备案文件之日起，</a:t>
            </a:r>
            <a:r>
              <a:rPr lang="en-US" altLang="zh-CN" b="1" kern="100" dirty="0">
                <a:solidFill>
                  <a:srgbClr val="0070C0"/>
                </a:solidFill>
                <a:latin typeface="+mj-ea"/>
                <a:ea typeface="+mj-ea"/>
                <a:cs typeface="Times New Roman" panose="02020603050405020304" pitchFamily="18" charset="0"/>
              </a:rPr>
              <a:t>15</a:t>
            </a:r>
            <a:r>
              <a:rPr lang="zh-CN" altLang="zh-CN" b="1" kern="100" dirty="0">
                <a:solidFill>
                  <a:srgbClr val="0070C0"/>
                </a:solidFill>
                <a:latin typeface="+mj-ea"/>
                <a:ea typeface="+mj-ea"/>
                <a:cs typeface="Times New Roman" panose="02020603050405020304" pitchFamily="18" charset="0"/>
              </a:rPr>
              <a:t>个交易日</a:t>
            </a:r>
            <a:r>
              <a:rPr lang="zh-CN" altLang="zh-CN" kern="100" dirty="0" smtClean="0">
                <a:latin typeface="+mj-ea"/>
                <a:ea typeface="+mj-ea"/>
                <a:cs typeface="Times New Roman" panose="02020603050405020304" pitchFamily="18" charset="0"/>
              </a:rPr>
              <a:t>决定</a:t>
            </a:r>
            <a:endParaRPr lang="en-US" altLang="zh-CN" kern="100" dirty="0" smtClean="0">
              <a:latin typeface="+mj-ea"/>
              <a:ea typeface="+mj-ea"/>
              <a:cs typeface="Times New Roman" panose="02020603050405020304" pitchFamily="18" charset="0"/>
            </a:endParaRPr>
          </a:p>
          <a:p>
            <a:pPr>
              <a:lnSpc>
                <a:spcPct val="150000"/>
              </a:lnSpc>
            </a:pPr>
            <a:r>
              <a:rPr lang="en-US" altLang="zh-CN" kern="100" dirty="0">
                <a:latin typeface="+mj-ea"/>
                <a:ea typeface="+mj-ea"/>
                <a:cs typeface="Times New Roman" panose="02020603050405020304" pitchFamily="18" charset="0"/>
              </a:rPr>
              <a:t> </a:t>
            </a:r>
            <a:r>
              <a:rPr lang="en-US" altLang="zh-CN" kern="100" dirty="0" smtClean="0">
                <a:latin typeface="+mj-ea"/>
                <a:ea typeface="+mj-ea"/>
                <a:cs typeface="Times New Roman" panose="02020603050405020304" pitchFamily="18" charset="0"/>
              </a:rPr>
              <a:t>               </a:t>
            </a:r>
            <a:r>
              <a:rPr lang="zh-CN" altLang="zh-CN" kern="100" dirty="0" smtClean="0">
                <a:latin typeface="+mj-ea"/>
                <a:ea typeface="+mj-ea"/>
                <a:cs typeface="Times New Roman" panose="02020603050405020304" pitchFamily="18" charset="0"/>
              </a:rPr>
              <a:t>是否</a:t>
            </a:r>
            <a:r>
              <a:rPr lang="zh-CN" altLang="zh-CN" kern="100" dirty="0">
                <a:latin typeface="+mj-ea"/>
                <a:ea typeface="+mj-ea"/>
                <a:cs typeface="Times New Roman" panose="02020603050405020304" pitchFamily="18" charset="0"/>
              </a:rPr>
              <a:t>准予备案</a:t>
            </a:r>
            <a:r>
              <a:rPr lang="zh-CN" altLang="zh-CN" kern="100" dirty="0" smtClean="0">
                <a:latin typeface="+mj-ea"/>
                <a:ea typeface="+mj-ea"/>
                <a:cs typeface="Times New Roman" panose="02020603050405020304" pitchFamily="18" charset="0"/>
              </a:rPr>
              <a:t>。</a:t>
            </a:r>
            <a:endParaRPr lang="en-US" altLang="zh-CN" kern="100" dirty="0">
              <a:latin typeface="+mj-ea"/>
              <a:ea typeface="+mj-ea"/>
              <a:cs typeface="Times New Roman" panose="02020603050405020304" pitchFamily="18" charset="0"/>
            </a:endParaRPr>
          </a:p>
          <a:p>
            <a:pPr marL="1076325">
              <a:lnSpc>
                <a:spcPct val="150000"/>
              </a:lnSpc>
            </a:pPr>
            <a:r>
              <a:rPr lang="zh-CN" altLang="zh-CN" kern="100" dirty="0" smtClean="0">
                <a:latin typeface="+mj-ea"/>
                <a:ea typeface="+mj-ea"/>
                <a:cs typeface="Times New Roman" panose="02020603050405020304" pitchFamily="18" charset="0"/>
              </a:rPr>
              <a:t>核准</a:t>
            </a:r>
            <a:r>
              <a:rPr lang="zh-CN" altLang="zh-CN" kern="100" dirty="0">
                <a:latin typeface="+mj-ea"/>
                <a:ea typeface="+mj-ea"/>
                <a:cs typeface="Times New Roman" panose="02020603050405020304" pitchFamily="18" charset="0"/>
              </a:rPr>
              <a:t>备案的，交易所会为境外经纪机构</a:t>
            </a:r>
            <a:r>
              <a:rPr lang="zh-CN" altLang="zh-CN" b="1" kern="100" dirty="0">
                <a:solidFill>
                  <a:srgbClr val="0070C0"/>
                </a:solidFill>
                <a:latin typeface="+mj-ea"/>
                <a:ea typeface="+mj-ea"/>
                <a:cs typeface="Times New Roman" panose="02020603050405020304" pitchFamily="18" charset="0"/>
              </a:rPr>
              <a:t>分配备案号</a:t>
            </a:r>
            <a:r>
              <a:rPr lang="zh-CN" altLang="zh-CN" kern="100" dirty="0" smtClean="0">
                <a:latin typeface="+mj-ea"/>
                <a:ea typeface="+mj-ea"/>
                <a:cs typeface="Times New Roman" panose="02020603050405020304" pitchFamily="18" charset="0"/>
              </a:rPr>
              <a:t>，并</a:t>
            </a:r>
            <a:r>
              <a:rPr lang="zh-CN" altLang="zh-CN" kern="100" dirty="0">
                <a:latin typeface="+mj-ea"/>
                <a:ea typeface="+mj-ea"/>
                <a:cs typeface="Times New Roman" panose="02020603050405020304" pitchFamily="18" charset="0"/>
              </a:rPr>
              <a:t>制作</a:t>
            </a:r>
            <a:r>
              <a:rPr lang="zh-CN" altLang="zh-CN" b="1" kern="100" dirty="0" smtClean="0">
                <a:solidFill>
                  <a:srgbClr val="0070C0"/>
                </a:solidFill>
                <a:latin typeface="+mj-ea"/>
                <a:ea typeface="+mj-ea"/>
                <a:cs typeface="Times New Roman" panose="02020603050405020304" pitchFamily="18" charset="0"/>
              </a:rPr>
              <a:t>备案</a:t>
            </a:r>
            <a:r>
              <a:rPr lang="zh-CN" altLang="en-US" b="1" kern="100" dirty="0" smtClean="0">
                <a:solidFill>
                  <a:srgbClr val="0070C0"/>
                </a:solidFill>
                <a:latin typeface="+mj-ea"/>
                <a:ea typeface="+mj-ea"/>
                <a:cs typeface="Times New Roman" panose="02020603050405020304" pitchFamily="18" charset="0"/>
              </a:rPr>
              <a:t>确                 认函</a:t>
            </a:r>
            <a:r>
              <a:rPr lang="zh-CN" altLang="zh-CN" kern="100" dirty="0" smtClean="0">
                <a:latin typeface="+mj-ea"/>
                <a:ea typeface="+mj-ea"/>
                <a:cs typeface="Times New Roman" panose="02020603050405020304" pitchFamily="18" charset="0"/>
              </a:rPr>
              <a:t>发送</a:t>
            </a:r>
            <a:r>
              <a:rPr lang="zh-CN" altLang="zh-CN" kern="100" dirty="0">
                <a:latin typeface="+mj-ea"/>
                <a:ea typeface="+mj-ea"/>
                <a:cs typeface="Times New Roman" panose="02020603050405020304" pitchFamily="18" charset="0"/>
              </a:rPr>
              <a:t>给申请的期货公司</a:t>
            </a:r>
            <a:r>
              <a:rPr lang="zh-CN" altLang="zh-CN" kern="100" dirty="0" smtClean="0">
                <a:latin typeface="+mj-ea"/>
                <a:ea typeface="+mj-ea"/>
                <a:cs typeface="Times New Roman" panose="02020603050405020304" pitchFamily="18" charset="0"/>
              </a:rPr>
              <a:t>。</a:t>
            </a:r>
            <a:endParaRPr lang="zh-CN" altLang="zh-CN" sz="1400" kern="100" dirty="0">
              <a:latin typeface="+mj-ea"/>
              <a:ea typeface="+mj-ea"/>
              <a:cs typeface="Times New Roman" panose="02020603050405020304" pitchFamily="18" charset="0"/>
            </a:endParaRPr>
          </a:p>
        </p:txBody>
      </p:sp>
      <p:sp>
        <p:nvSpPr>
          <p:cNvPr id="14" name="十字星 13"/>
          <p:cNvSpPr/>
          <p:nvPr/>
        </p:nvSpPr>
        <p:spPr>
          <a:xfrm>
            <a:off x="1392105" y="3504048"/>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7" name="矩形 16"/>
          <p:cNvSpPr/>
          <p:nvPr/>
        </p:nvSpPr>
        <p:spPr>
          <a:xfrm>
            <a:off x="1853169" y="5718282"/>
            <a:ext cx="7340471" cy="458908"/>
          </a:xfrm>
          <a:prstGeom prst="rect">
            <a:avLst/>
          </a:prstGeom>
        </p:spPr>
        <p:txBody>
          <a:bodyPr wrap="none">
            <a:spAutoFit/>
          </a:bodyPr>
          <a:lstStyle/>
          <a:p>
            <a:pPr>
              <a:lnSpc>
                <a:spcPct val="150000"/>
              </a:lnSpc>
            </a:pPr>
            <a:r>
              <a:rPr lang="zh-CN" altLang="zh-CN" kern="100" dirty="0" smtClean="0">
                <a:latin typeface="+mj-ea"/>
                <a:ea typeface="+mj-ea"/>
                <a:cs typeface="Times New Roman" panose="02020603050405020304" pitchFamily="18" charset="0"/>
              </a:rPr>
              <a:t>同</a:t>
            </a:r>
            <a:r>
              <a:rPr lang="zh-CN" altLang="zh-CN" kern="100" dirty="0">
                <a:latin typeface="+mj-ea"/>
                <a:ea typeface="+mj-ea"/>
                <a:cs typeface="Times New Roman" panose="02020603050405020304" pitchFamily="18" charset="0"/>
              </a:rPr>
              <a:t>一家境外经纪机构，可以通过一家或者多家期货公司到交易所备案</a:t>
            </a:r>
            <a:r>
              <a:rPr lang="zh-CN" altLang="zh-CN" kern="100" dirty="0" smtClean="0">
                <a:latin typeface="+mj-ea"/>
                <a:ea typeface="+mj-ea"/>
                <a:cs typeface="Times New Roman" panose="02020603050405020304" pitchFamily="18" charset="0"/>
              </a:rPr>
              <a:t>。</a:t>
            </a:r>
            <a:endParaRPr lang="zh-CN" altLang="zh-CN" sz="1400" kern="100" dirty="0">
              <a:latin typeface="+mj-ea"/>
              <a:ea typeface="+mj-ea"/>
              <a:cs typeface="Times New Roman" panose="02020603050405020304" pitchFamily="18" charset="0"/>
            </a:endParaRPr>
          </a:p>
        </p:txBody>
      </p:sp>
      <p:sp>
        <p:nvSpPr>
          <p:cNvPr id="19" name="十字星 18"/>
          <p:cNvSpPr/>
          <p:nvPr/>
        </p:nvSpPr>
        <p:spPr>
          <a:xfrm>
            <a:off x="1404971" y="5764006"/>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 name="文本框 2">
            <a:hlinkClick r:id="rId8" action="ppaction://hlinksldjump"/>
          </p:cNvPr>
          <p:cNvSpPr txBox="1"/>
          <p:nvPr/>
        </p:nvSpPr>
        <p:spPr>
          <a:xfrm>
            <a:off x="10961515" y="5999064"/>
            <a:ext cx="1228898" cy="369332"/>
          </a:xfrm>
          <a:prstGeom prst="rect">
            <a:avLst/>
          </a:prstGeom>
          <a:noFill/>
        </p:spPr>
        <p:txBody>
          <a:bodyPr wrap="square" rtlCol="0">
            <a:spAutoFit/>
          </a:bodyPr>
          <a:lstStyle/>
          <a:p>
            <a:r>
              <a:rPr lang="zh-CN" altLang="en-US" dirty="0" smtClean="0"/>
              <a:t>下一页</a:t>
            </a:r>
            <a:endParaRPr lang="zh-CN" altLang="en-US" dirty="0"/>
          </a:p>
        </p:txBody>
      </p:sp>
    </p:spTree>
    <p:extLst>
      <p:ext uri="{BB962C8B-B14F-4D97-AF65-F5344CB8AC3E}">
        <p14:creationId xmlns:p14="http://schemas.microsoft.com/office/powerpoint/2010/main" val="314222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5362365"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1. </a:t>
            </a:r>
            <a:r>
              <a:rPr lang="zh-CN" altLang="en-US" sz="2800" dirty="0" smtClean="0">
                <a:solidFill>
                  <a:schemeClr val="tx1">
                    <a:lumMod val="65000"/>
                    <a:lumOff val="35000"/>
                  </a:schemeClr>
                </a:solidFill>
                <a:latin typeface="微软雅黑" pitchFamily="34" charset="-122"/>
                <a:ea typeface="微软雅黑" pitchFamily="34" charset="-122"/>
              </a:rPr>
              <a:t>境外经纪机构备案</a:t>
            </a:r>
            <a:r>
              <a:rPr lang="en-US" altLang="zh-CN" sz="2800" dirty="0" smtClean="0">
                <a:solidFill>
                  <a:schemeClr val="tx1">
                    <a:lumMod val="65000"/>
                    <a:lumOff val="35000"/>
                  </a:schemeClr>
                </a:solidFill>
                <a:latin typeface="微软雅黑" pitchFamily="34" charset="-122"/>
                <a:ea typeface="微软雅黑" pitchFamily="34" charset="-122"/>
              </a:rPr>
              <a:t>---</a:t>
            </a:r>
            <a:r>
              <a:rPr lang="zh-CN" altLang="en-US" sz="2800" dirty="0" smtClean="0">
                <a:solidFill>
                  <a:schemeClr val="tx1">
                    <a:lumMod val="65000"/>
                    <a:lumOff val="35000"/>
                  </a:schemeClr>
                </a:solidFill>
                <a:latin typeface="微软雅黑" pitchFamily="34" charset="-122"/>
                <a:ea typeface="微软雅黑" pitchFamily="34" charset="-122"/>
              </a:rPr>
              <a:t>备案材料</a:t>
            </a:r>
            <a:endParaRPr lang="zh-CN" altLang="en-US" sz="2800" dirty="0">
              <a:solidFill>
                <a:schemeClr val="tx1">
                  <a:lumMod val="65000"/>
                  <a:lumOff val="35000"/>
                </a:schemeClr>
              </a:solidFill>
              <a:latin typeface="微软雅黑" pitchFamily="34" charset="-122"/>
              <a:ea typeface="微软雅黑" pitchFamily="34" charset="-122"/>
            </a:endParaRPr>
          </a:p>
        </p:txBody>
      </p:sp>
      <p:sp>
        <p:nvSpPr>
          <p:cNvPr id="18" name="矩形 17"/>
          <p:cNvSpPr/>
          <p:nvPr/>
        </p:nvSpPr>
        <p:spPr>
          <a:xfrm>
            <a:off x="1299792" y="1048635"/>
            <a:ext cx="7109639" cy="463588"/>
          </a:xfrm>
          <a:prstGeom prst="rect">
            <a:avLst/>
          </a:prstGeom>
        </p:spPr>
        <p:txBody>
          <a:bodyPr wrap="none">
            <a:spAutoFit/>
          </a:bodyPr>
          <a:lstStyle/>
          <a:p>
            <a:pPr>
              <a:lnSpc>
                <a:spcPct val="150000"/>
              </a:lnSpc>
            </a:pPr>
            <a:r>
              <a:rPr lang="zh-CN" altLang="en-US" dirty="0" smtClean="0"/>
              <a:t>若纸质申请材料与电子文档有出入，交易所将</a:t>
            </a:r>
            <a:r>
              <a:rPr lang="zh-CN" altLang="en-US" b="1" dirty="0" smtClean="0">
                <a:solidFill>
                  <a:srgbClr val="0070C0"/>
                </a:solidFill>
              </a:rPr>
              <a:t>以纸质申请材料为准</a:t>
            </a:r>
            <a:r>
              <a:rPr lang="zh-CN" altLang="en-US" dirty="0" smtClean="0"/>
              <a:t>。</a:t>
            </a:r>
            <a:endParaRPr lang="zh-CN" altLang="en-US" dirty="0"/>
          </a:p>
        </p:txBody>
      </p:sp>
      <p:sp>
        <p:nvSpPr>
          <p:cNvPr id="2" name="十字星 1"/>
          <p:cNvSpPr/>
          <p:nvPr/>
        </p:nvSpPr>
        <p:spPr>
          <a:xfrm>
            <a:off x="940028" y="1103085"/>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折角形 6"/>
          <p:cNvSpPr/>
          <p:nvPr/>
        </p:nvSpPr>
        <p:spPr>
          <a:xfrm>
            <a:off x="940028" y="1772689"/>
            <a:ext cx="7381012" cy="4313786"/>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smtClean="0"/>
              <a:t>                </a:t>
            </a:r>
            <a:endParaRPr lang="en-US" altLang="zh-CN" dirty="0" smtClean="0"/>
          </a:p>
          <a:p>
            <a:endParaRPr lang="en-US" altLang="zh-CN" dirty="0" smtClean="0"/>
          </a:p>
          <a:p>
            <a:pPr marL="285750" indent="-285750">
              <a:lnSpc>
                <a:spcPct val="150000"/>
              </a:lnSpc>
              <a:buFont typeface="Wingdings" panose="05000000000000000000" pitchFamily="2" charset="2"/>
              <a:buChar char="p"/>
            </a:pPr>
            <a:r>
              <a:rPr lang="zh-CN" altLang="en-US" sz="1600" b="1" dirty="0" smtClean="0">
                <a:solidFill>
                  <a:schemeClr val="bg1"/>
                </a:solidFill>
              </a:rPr>
              <a:t>备案说明，备案申请表；</a:t>
            </a:r>
            <a:endParaRPr lang="en-US" altLang="zh-CN" sz="1600" b="1" dirty="0" smtClean="0">
              <a:solidFill>
                <a:schemeClr val="bg1"/>
              </a:solidFill>
            </a:endParaRPr>
          </a:p>
          <a:p>
            <a:pPr marL="285750" indent="-285750">
              <a:lnSpc>
                <a:spcPct val="150000"/>
              </a:lnSpc>
              <a:buFont typeface="Wingdings" panose="05000000000000000000" pitchFamily="2" charset="2"/>
              <a:buChar char="p"/>
            </a:pPr>
            <a:r>
              <a:rPr lang="zh-CN" altLang="en-US" sz="1600" b="1" dirty="0" smtClean="0">
                <a:solidFill>
                  <a:srgbClr val="FFC000"/>
                </a:solidFill>
              </a:rPr>
              <a:t>经公证和依法认证的合法成立的证明文件；</a:t>
            </a:r>
            <a:endParaRPr lang="en-US" altLang="zh-CN" sz="1600" b="1" dirty="0" smtClean="0">
              <a:solidFill>
                <a:srgbClr val="FFC000"/>
              </a:solidFill>
            </a:endParaRPr>
          </a:p>
          <a:p>
            <a:pPr marL="285750" indent="-285750">
              <a:lnSpc>
                <a:spcPct val="150000"/>
              </a:lnSpc>
              <a:buFont typeface="Wingdings" panose="05000000000000000000" pitchFamily="2" charset="2"/>
              <a:buChar char="p"/>
            </a:pPr>
            <a:r>
              <a:rPr lang="zh-CN" altLang="en-US" sz="1600" b="1" dirty="0" smtClean="0">
                <a:solidFill>
                  <a:srgbClr val="FFC000"/>
                </a:solidFill>
              </a:rPr>
              <a:t>经公证的具有所在国（地区）经纪资格的证明文件；</a:t>
            </a:r>
            <a:endParaRPr lang="en-US" altLang="zh-CN" sz="1600" b="1" dirty="0" smtClean="0">
              <a:solidFill>
                <a:srgbClr val="FFC000"/>
              </a:solidFill>
            </a:endParaRPr>
          </a:p>
          <a:p>
            <a:pPr marL="285750" indent="-285750">
              <a:lnSpc>
                <a:spcPct val="150000"/>
              </a:lnSpc>
              <a:buFont typeface="Wingdings" panose="05000000000000000000" pitchFamily="2" charset="2"/>
              <a:buChar char="p"/>
            </a:pPr>
            <a:r>
              <a:rPr lang="zh-CN" altLang="en-US" sz="1600" b="1" dirty="0">
                <a:solidFill>
                  <a:srgbClr val="FFC000"/>
                </a:solidFill>
              </a:rPr>
              <a:t>净</a:t>
            </a:r>
            <a:r>
              <a:rPr lang="zh-CN" altLang="en-US" sz="1600" b="1" dirty="0" smtClean="0">
                <a:solidFill>
                  <a:srgbClr val="FFC000"/>
                </a:solidFill>
              </a:rPr>
              <a:t>资本不低于</a:t>
            </a:r>
            <a:r>
              <a:rPr lang="en-US" altLang="zh-CN" sz="1600" b="1" dirty="0" smtClean="0">
                <a:solidFill>
                  <a:srgbClr val="FFC000"/>
                </a:solidFill>
              </a:rPr>
              <a:t>3000</a:t>
            </a:r>
            <a:r>
              <a:rPr lang="zh-CN" altLang="en-US" sz="1600" b="1" dirty="0" smtClean="0">
                <a:solidFill>
                  <a:srgbClr val="FFC000"/>
                </a:solidFill>
              </a:rPr>
              <a:t>万元人民币或等值外币的证明；</a:t>
            </a:r>
            <a:endParaRPr lang="en-US" altLang="zh-CN" sz="1600" b="1" dirty="0" smtClean="0">
              <a:solidFill>
                <a:srgbClr val="FFC000"/>
              </a:solidFill>
            </a:endParaRPr>
          </a:p>
          <a:p>
            <a:pPr marL="285750" indent="-285750">
              <a:lnSpc>
                <a:spcPct val="150000"/>
              </a:lnSpc>
              <a:buFont typeface="Wingdings" panose="05000000000000000000" pitchFamily="2" charset="2"/>
              <a:buChar char="p"/>
            </a:pPr>
            <a:r>
              <a:rPr lang="zh-CN" altLang="en-US" sz="1600" b="1" dirty="0" smtClean="0">
                <a:solidFill>
                  <a:srgbClr val="FFC000"/>
                </a:solidFill>
              </a:rPr>
              <a:t>持续经营</a:t>
            </a:r>
            <a:r>
              <a:rPr lang="en-US" altLang="zh-CN" sz="1600" b="1" dirty="0" smtClean="0">
                <a:solidFill>
                  <a:srgbClr val="FFC000"/>
                </a:solidFill>
              </a:rPr>
              <a:t>1</a:t>
            </a:r>
            <a:r>
              <a:rPr lang="zh-CN" altLang="en-US" sz="1600" b="1" dirty="0" smtClean="0">
                <a:solidFill>
                  <a:srgbClr val="FFC000"/>
                </a:solidFill>
              </a:rPr>
              <a:t>年以上的证明文件；</a:t>
            </a:r>
            <a:endParaRPr lang="zh-CN" altLang="en-US" sz="1600" b="1" dirty="0">
              <a:solidFill>
                <a:srgbClr val="FFC000"/>
              </a:solidFill>
            </a:endParaRPr>
          </a:p>
          <a:p>
            <a:pPr marL="285750" indent="-285750">
              <a:lnSpc>
                <a:spcPct val="150000"/>
              </a:lnSpc>
              <a:buFont typeface="Wingdings" panose="05000000000000000000" pitchFamily="2" charset="2"/>
              <a:buChar char="p"/>
            </a:pPr>
            <a:r>
              <a:rPr lang="zh-CN" altLang="en-US" sz="1600" b="1" dirty="0" smtClean="0">
                <a:solidFill>
                  <a:srgbClr val="FFC000"/>
                </a:solidFill>
              </a:rPr>
              <a:t>境外</a:t>
            </a:r>
            <a:r>
              <a:rPr lang="zh-CN" altLang="en-US" sz="1600" b="1" dirty="0">
                <a:solidFill>
                  <a:srgbClr val="FFC000"/>
                </a:solidFill>
              </a:rPr>
              <a:t>经纪机构的期货业务</a:t>
            </a:r>
            <a:r>
              <a:rPr lang="zh-CN" altLang="en-US" sz="1600" b="1" dirty="0" smtClean="0">
                <a:solidFill>
                  <a:srgbClr val="FFC000"/>
                </a:solidFill>
              </a:rPr>
              <a:t>风险控制负责人</a:t>
            </a:r>
            <a:r>
              <a:rPr lang="zh-CN" altLang="en-US" sz="1600" b="1" dirty="0">
                <a:solidFill>
                  <a:srgbClr val="FFC000"/>
                </a:solidFill>
              </a:rPr>
              <a:t>的有效身份</a:t>
            </a:r>
            <a:r>
              <a:rPr lang="zh-CN" altLang="en-US" sz="1600" b="1" dirty="0" smtClean="0">
                <a:solidFill>
                  <a:srgbClr val="FFC000"/>
                </a:solidFill>
              </a:rPr>
              <a:t>证明、简历</a:t>
            </a:r>
            <a:r>
              <a:rPr lang="zh-CN" altLang="en-US" sz="1600" b="1" dirty="0">
                <a:solidFill>
                  <a:srgbClr val="FFC000"/>
                </a:solidFill>
              </a:rPr>
              <a:t>及签名印鉴卡</a:t>
            </a:r>
            <a:r>
              <a:rPr lang="zh-CN" altLang="en-US" sz="1600" b="1" dirty="0" smtClean="0">
                <a:solidFill>
                  <a:srgbClr val="FFC000"/>
                </a:solidFill>
              </a:rPr>
              <a:t>；</a:t>
            </a:r>
            <a:endParaRPr lang="en-US" altLang="zh-CN" sz="1600" b="1" dirty="0" smtClean="0">
              <a:solidFill>
                <a:srgbClr val="FFC000"/>
              </a:solidFill>
            </a:endParaRPr>
          </a:p>
          <a:p>
            <a:pPr marL="285750" indent="-285750">
              <a:lnSpc>
                <a:spcPct val="150000"/>
              </a:lnSpc>
              <a:buFont typeface="Wingdings" panose="05000000000000000000" pitchFamily="2" charset="2"/>
              <a:buChar char="p"/>
            </a:pPr>
            <a:r>
              <a:rPr lang="zh-CN" altLang="en-US" sz="1600" b="1" dirty="0" smtClean="0">
                <a:solidFill>
                  <a:schemeClr val="bg1"/>
                </a:solidFill>
              </a:rPr>
              <a:t>境外经纪机构经营</a:t>
            </a:r>
            <a:r>
              <a:rPr lang="zh-CN" altLang="en-US" sz="1600" b="1" dirty="0">
                <a:solidFill>
                  <a:schemeClr val="bg1"/>
                </a:solidFill>
              </a:rPr>
              <a:t>、技术等满足要求的承诺函</a:t>
            </a:r>
            <a:r>
              <a:rPr lang="zh-CN" altLang="en-US" sz="1600" b="1" dirty="0" smtClean="0">
                <a:solidFill>
                  <a:schemeClr val="bg1"/>
                </a:solidFill>
              </a:rPr>
              <a:t>；</a:t>
            </a:r>
            <a:endParaRPr lang="en-US" altLang="zh-CN" sz="1600" b="1" dirty="0">
              <a:solidFill>
                <a:srgbClr val="FFC000"/>
              </a:solidFill>
            </a:endParaRPr>
          </a:p>
          <a:p>
            <a:pPr marL="285750" indent="-285750">
              <a:lnSpc>
                <a:spcPct val="150000"/>
              </a:lnSpc>
              <a:buFont typeface="Wingdings" panose="05000000000000000000" pitchFamily="2" charset="2"/>
              <a:buChar char="p"/>
            </a:pPr>
            <a:r>
              <a:rPr lang="zh-CN" altLang="en-US" sz="1600" b="1" dirty="0" smtClean="0">
                <a:solidFill>
                  <a:schemeClr val="bg1"/>
                </a:solidFill>
              </a:rPr>
              <a:t> 期货</a:t>
            </a:r>
            <a:r>
              <a:rPr lang="zh-CN" altLang="en-US" sz="1600" b="1" dirty="0">
                <a:solidFill>
                  <a:schemeClr val="bg1"/>
                </a:solidFill>
              </a:rPr>
              <a:t>公司</a:t>
            </a:r>
            <a:r>
              <a:rPr lang="zh-CN" altLang="en-US" sz="1600" b="1" dirty="0" smtClean="0">
                <a:solidFill>
                  <a:schemeClr val="bg1"/>
                </a:solidFill>
              </a:rPr>
              <a:t>会员委托业务</a:t>
            </a:r>
            <a:r>
              <a:rPr lang="zh-CN" altLang="en-US" sz="1600" b="1" dirty="0">
                <a:solidFill>
                  <a:schemeClr val="bg1"/>
                </a:solidFill>
              </a:rPr>
              <a:t>制度、内部控制制度和</a:t>
            </a:r>
            <a:r>
              <a:rPr lang="zh-CN" altLang="en-US" sz="1600" b="1" dirty="0" smtClean="0">
                <a:solidFill>
                  <a:schemeClr val="bg1"/>
                </a:solidFill>
              </a:rPr>
              <a:t>风险管理制度的</a:t>
            </a:r>
            <a:r>
              <a:rPr lang="zh-CN" altLang="en-US" sz="1600" b="1" dirty="0">
                <a:solidFill>
                  <a:schemeClr val="bg1"/>
                </a:solidFill>
              </a:rPr>
              <a:t>材料；</a:t>
            </a:r>
          </a:p>
          <a:p>
            <a:pPr marL="285750" indent="-285750">
              <a:lnSpc>
                <a:spcPct val="150000"/>
              </a:lnSpc>
              <a:buFont typeface="Wingdings" panose="05000000000000000000" pitchFamily="2" charset="2"/>
              <a:buChar char="p"/>
            </a:pPr>
            <a:r>
              <a:rPr lang="zh-CN" altLang="en-US" sz="1600" b="1" dirty="0" smtClean="0">
                <a:solidFill>
                  <a:schemeClr val="bg1"/>
                </a:solidFill>
              </a:rPr>
              <a:t>签订的委托协议；</a:t>
            </a:r>
            <a:endParaRPr lang="en-US" altLang="zh-CN" sz="1600" b="1" dirty="0" smtClean="0">
              <a:solidFill>
                <a:schemeClr val="bg1"/>
              </a:solidFill>
            </a:endParaRPr>
          </a:p>
          <a:p>
            <a:pPr marL="285750" indent="-285750">
              <a:lnSpc>
                <a:spcPct val="150000"/>
              </a:lnSpc>
              <a:buFont typeface="Wingdings" panose="05000000000000000000" pitchFamily="2" charset="2"/>
              <a:buChar char="p"/>
            </a:pPr>
            <a:r>
              <a:rPr lang="zh-CN" altLang="en-US" sz="1600" b="1" dirty="0" smtClean="0">
                <a:solidFill>
                  <a:schemeClr val="bg1"/>
                </a:solidFill>
              </a:rPr>
              <a:t>交易所</a:t>
            </a:r>
            <a:r>
              <a:rPr lang="zh-CN" altLang="en-US" sz="1600" b="1" dirty="0">
                <a:solidFill>
                  <a:schemeClr val="bg1"/>
                </a:solidFill>
              </a:rPr>
              <a:t>规定的其他申请材料</a:t>
            </a:r>
            <a:r>
              <a:rPr lang="zh-CN" altLang="en-US" sz="1600" b="1" dirty="0" smtClean="0">
                <a:solidFill>
                  <a:schemeClr val="bg1"/>
                </a:solidFill>
              </a:rPr>
              <a:t>。 </a:t>
            </a:r>
            <a:endParaRPr lang="zh-CN" altLang="en-US" sz="1600" b="1" dirty="0">
              <a:solidFill>
                <a:schemeClr val="bg1"/>
              </a:solidFill>
            </a:endParaRPr>
          </a:p>
        </p:txBody>
      </p:sp>
      <p:sp>
        <p:nvSpPr>
          <p:cNvPr id="3" name="矩形 2"/>
          <p:cNvSpPr/>
          <p:nvPr/>
        </p:nvSpPr>
        <p:spPr>
          <a:xfrm>
            <a:off x="8558784" y="3132705"/>
            <a:ext cx="3442410" cy="1569660"/>
          </a:xfrm>
          <a:prstGeom prst="rect">
            <a:avLst/>
          </a:prstGeom>
        </p:spPr>
        <p:txBody>
          <a:bodyPr wrap="square">
            <a:spAutoFit/>
          </a:bodyPr>
          <a:lstStyle/>
          <a:p>
            <a:pPr indent="304800" algn="just">
              <a:spcAft>
                <a:spcPts val="0"/>
              </a:spcAft>
            </a:pPr>
            <a:r>
              <a:rPr lang="en-US" altLang="zh-CN" sz="1600" b="1" kern="100" dirty="0" smtClean="0">
                <a:solidFill>
                  <a:schemeClr val="accent4"/>
                </a:solidFill>
                <a:latin typeface="+mj-ea"/>
                <a:ea typeface="+mj-ea"/>
                <a:cs typeface="Times New Roman" panose="02020603050405020304" pitchFamily="18" charset="0"/>
              </a:rPr>
              <a:t>1.</a:t>
            </a:r>
            <a:r>
              <a:rPr lang="zh-CN" altLang="zh-CN" sz="1600" b="1" kern="100" dirty="0" smtClean="0">
                <a:solidFill>
                  <a:schemeClr val="accent4"/>
                </a:solidFill>
                <a:latin typeface="+mj-ea"/>
                <a:ea typeface="+mj-ea"/>
                <a:cs typeface="Times New Roman" panose="02020603050405020304" pitchFamily="18" charset="0"/>
              </a:rPr>
              <a:t>备案操作说明</a:t>
            </a:r>
            <a:r>
              <a:rPr lang="zh-CN" altLang="en-US" sz="1600" b="1" kern="100" dirty="0">
                <a:solidFill>
                  <a:schemeClr val="accent4"/>
                </a:solidFill>
                <a:latin typeface="+mj-ea"/>
                <a:ea typeface="+mj-ea"/>
                <a:cs typeface="Times New Roman" panose="02020603050405020304" pitchFamily="18" charset="0"/>
              </a:rPr>
              <a:t>已</a:t>
            </a:r>
            <a:r>
              <a:rPr lang="zh-CN" altLang="zh-CN" sz="1600" b="1" kern="100" dirty="0" smtClean="0">
                <a:solidFill>
                  <a:schemeClr val="accent4"/>
                </a:solidFill>
                <a:latin typeface="+mj-ea"/>
                <a:ea typeface="+mj-ea"/>
                <a:cs typeface="Times New Roman" panose="02020603050405020304" pitchFamily="18" charset="0"/>
              </a:rPr>
              <a:t>通过</a:t>
            </a:r>
            <a:r>
              <a:rPr lang="zh-CN" altLang="zh-CN" sz="1600" b="1" kern="100" dirty="0">
                <a:solidFill>
                  <a:schemeClr val="accent4"/>
                </a:solidFill>
                <a:latin typeface="+mj-ea"/>
                <a:ea typeface="+mj-ea"/>
                <a:cs typeface="Times New Roman" panose="02020603050405020304" pitchFamily="18" charset="0"/>
              </a:rPr>
              <a:t>会服</a:t>
            </a:r>
            <a:r>
              <a:rPr lang="zh-CN" altLang="zh-CN" sz="1600" b="1" kern="100" dirty="0" smtClean="0">
                <a:solidFill>
                  <a:schemeClr val="accent4"/>
                </a:solidFill>
                <a:latin typeface="+mj-ea"/>
                <a:ea typeface="+mj-ea"/>
                <a:cs typeface="Times New Roman" panose="02020603050405020304" pitchFamily="18" charset="0"/>
              </a:rPr>
              <a:t>系统</a:t>
            </a:r>
            <a:r>
              <a:rPr lang="zh-CN" altLang="en-US" sz="1600" b="1" kern="100" dirty="0" smtClean="0">
                <a:solidFill>
                  <a:schemeClr val="accent4"/>
                </a:solidFill>
                <a:latin typeface="+mj-ea"/>
                <a:ea typeface="+mj-ea"/>
                <a:cs typeface="Times New Roman" panose="02020603050405020304" pitchFamily="18" charset="0"/>
              </a:rPr>
              <a:t>（手续费方案栏目）发布</a:t>
            </a:r>
            <a:r>
              <a:rPr lang="zh-CN" altLang="zh-CN" sz="1600" b="1" kern="100" dirty="0" smtClean="0">
                <a:solidFill>
                  <a:schemeClr val="accent4"/>
                </a:solidFill>
                <a:latin typeface="+mj-ea"/>
                <a:ea typeface="+mj-ea"/>
                <a:cs typeface="Times New Roman" panose="02020603050405020304" pitchFamily="18" charset="0"/>
              </a:rPr>
              <a:t>。</a:t>
            </a:r>
            <a:endParaRPr lang="zh-CN" altLang="zh-CN" sz="1600" b="1" kern="100" dirty="0">
              <a:solidFill>
                <a:schemeClr val="accent4"/>
              </a:solidFill>
              <a:latin typeface="+mj-ea"/>
              <a:ea typeface="+mj-ea"/>
              <a:cs typeface="Times New Roman" panose="02020603050405020304" pitchFamily="18" charset="0"/>
            </a:endParaRPr>
          </a:p>
          <a:p>
            <a:pPr indent="304800" algn="just">
              <a:spcAft>
                <a:spcPts val="0"/>
              </a:spcAft>
            </a:pPr>
            <a:r>
              <a:rPr lang="en-US" altLang="zh-CN" sz="1600" b="1" kern="100" dirty="0" smtClean="0">
                <a:solidFill>
                  <a:schemeClr val="accent4"/>
                </a:solidFill>
                <a:latin typeface="+mj-ea"/>
                <a:ea typeface="+mj-ea"/>
                <a:cs typeface="Times New Roman" panose="02020603050405020304" pitchFamily="18" charset="0"/>
              </a:rPr>
              <a:t>2.</a:t>
            </a:r>
            <a:r>
              <a:rPr lang="zh-CN" altLang="en-US" sz="1600" b="1" kern="100" dirty="0" smtClean="0">
                <a:solidFill>
                  <a:schemeClr val="accent4"/>
                </a:solidFill>
                <a:latin typeface="+mj-ea"/>
                <a:ea typeface="+mj-ea"/>
                <a:cs typeface="Times New Roman" panose="02020603050405020304" pitchFamily="18" charset="0"/>
              </a:rPr>
              <a:t>已在其它交易所（中心）完成备案的，郑商所认可备案结果。黄色部分材料</a:t>
            </a:r>
            <a:r>
              <a:rPr lang="zh-CN" altLang="zh-CN" sz="1600" b="1" kern="100" dirty="0" smtClean="0">
                <a:solidFill>
                  <a:schemeClr val="accent4"/>
                </a:solidFill>
                <a:latin typeface="+mj-ea"/>
                <a:ea typeface="+mj-ea"/>
                <a:cs typeface="Times New Roman" panose="02020603050405020304" pitchFamily="18" charset="0"/>
              </a:rPr>
              <a:t>可以</a:t>
            </a:r>
            <a:r>
              <a:rPr lang="zh-CN" altLang="zh-CN" sz="1600" b="1" kern="100" dirty="0">
                <a:solidFill>
                  <a:schemeClr val="accent4"/>
                </a:solidFill>
                <a:latin typeface="+mj-ea"/>
                <a:ea typeface="+mj-ea"/>
                <a:cs typeface="Times New Roman" panose="02020603050405020304" pitchFamily="18" charset="0"/>
              </a:rPr>
              <a:t>提供复印件，但需</a:t>
            </a:r>
            <a:r>
              <a:rPr lang="zh-CN" altLang="zh-CN" sz="1600" b="1" kern="100" dirty="0" smtClean="0">
                <a:solidFill>
                  <a:schemeClr val="accent4"/>
                </a:solidFill>
                <a:latin typeface="+mj-ea"/>
                <a:ea typeface="+mj-ea"/>
                <a:cs typeface="Times New Roman" panose="02020603050405020304" pitchFamily="18" charset="0"/>
              </a:rPr>
              <a:t>加盖</a:t>
            </a:r>
            <a:r>
              <a:rPr lang="zh-CN" altLang="en-US" sz="1600" b="1" kern="100" dirty="0" smtClean="0">
                <a:solidFill>
                  <a:schemeClr val="accent4"/>
                </a:solidFill>
                <a:latin typeface="+mj-ea"/>
                <a:ea typeface="+mj-ea"/>
                <a:cs typeface="Times New Roman" panose="02020603050405020304" pitchFamily="18" charset="0"/>
              </a:rPr>
              <a:t>境外经纪机构和期货公司</a:t>
            </a:r>
            <a:r>
              <a:rPr lang="zh-CN" altLang="zh-CN" sz="1600" b="1" kern="100" dirty="0" smtClean="0">
                <a:solidFill>
                  <a:schemeClr val="accent4"/>
                </a:solidFill>
                <a:latin typeface="+mj-ea"/>
                <a:ea typeface="+mj-ea"/>
                <a:cs typeface="Times New Roman" panose="02020603050405020304" pitchFamily="18" charset="0"/>
              </a:rPr>
              <a:t>的公</a:t>
            </a:r>
            <a:r>
              <a:rPr lang="zh-CN" altLang="en-US" sz="1600" b="1" kern="100" dirty="0" smtClean="0">
                <a:solidFill>
                  <a:schemeClr val="accent4"/>
                </a:solidFill>
                <a:latin typeface="+mj-ea"/>
                <a:ea typeface="+mj-ea"/>
                <a:cs typeface="Times New Roman" panose="02020603050405020304" pitchFamily="18" charset="0"/>
              </a:rPr>
              <a:t>章</a:t>
            </a:r>
            <a:r>
              <a:rPr lang="zh-CN" altLang="zh-CN" sz="1600" b="1" kern="100" dirty="0" smtClean="0">
                <a:solidFill>
                  <a:schemeClr val="accent4"/>
                </a:solidFill>
                <a:latin typeface="+mj-ea"/>
                <a:ea typeface="+mj-ea"/>
                <a:cs typeface="Times New Roman" panose="02020603050405020304" pitchFamily="18" charset="0"/>
              </a:rPr>
              <a:t>。</a:t>
            </a:r>
            <a:endParaRPr lang="zh-CN" altLang="en-US" sz="1600" b="1" dirty="0">
              <a:solidFill>
                <a:schemeClr val="accent4"/>
              </a:solidFill>
              <a:latin typeface="+mj-ea"/>
              <a:ea typeface="+mj-ea"/>
            </a:endParaRPr>
          </a:p>
        </p:txBody>
      </p:sp>
      <p:sp>
        <p:nvSpPr>
          <p:cNvPr id="22" name="云形标注 21"/>
          <p:cNvSpPr/>
          <p:nvPr/>
        </p:nvSpPr>
        <p:spPr>
          <a:xfrm>
            <a:off x="9575673" y="1322430"/>
            <a:ext cx="1654302" cy="1088794"/>
          </a:xfrm>
          <a:prstGeom prst="cloudCallout">
            <a:avLst>
              <a:gd name="adj1" fmla="val -22560"/>
              <a:gd name="adj2" fmla="val 11236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800" dirty="0" smtClean="0">
                <a:solidFill>
                  <a:srgbClr val="0070C0"/>
                </a:solidFill>
              </a:rPr>
              <a:t>说明</a:t>
            </a:r>
            <a:endParaRPr lang="zh-CN" altLang="en-US" sz="2800" dirty="0">
              <a:solidFill>
                <a:srgbClr val="0070C0"/>
              </a:solidFill>
            </a:endParaRPr>
          </a:p>
        </p:txBody>
      </p:sp>
      <p:sp>
        <p:nvSpPr>
          <p:cNvPr id="4" name="文本框 3">
            <a:hlinkClick r:id="rId3" action="ppaction://hlinksldjump"/>
          </p:cNvPr>
          <p:cNvSpPr txBox="1"/>
          <p:nvPr/>
        </p:nvSpPr>
        <p:spPr>
          <a:xfrm>
            <a:off x="10858501" y="5905499"/>
            <a:ext cx="876300" cy="369332"/>
          </a:xfrm>
          <a:prstGeom prst="rect">
            <a:avLst/>
          </a:prstGeom>
          <a:noFill/>
        </p:spPr>
        <p:txBody>
          <a:bodyPr wrap="square" rtlCol="0">
            <a:spAutoFit/>
          </a:bodyPr>
          <a:lstStyle/>
          <a:p>
            <a:pPr algn="ctr"/>
            <a:r>
              <a:rPr lang="zh-CN" altLang="en-US" dirty="0" smtClean="0"/>
              <a:t>返回</a:t>
            </a:r>
            <a:endParaRPr lang="zh-CN" altLang="en-US" dirty="0"/>
          </a:p>
        </p:txBody>
      </p:sp>
    </p:spTree>
    <p:extLst>
      <p:ext uri="{BB962C8B-B14F-4D97-AF65-F5344CB8AC3E}">
        <p14:creationId xmlns:p14="http://schemas.microsoft.com/office/powerpoint/2010/main" val="1536799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8031366"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1. </a:t>
            </a:r>
            <a:r>
              <a:rPr lang="zh-CN" altLang="en-US" sz="2800" dirty="0" smtClean="0">
                <a:solidFill>
                  <a:schemeClr val="tx1">
                    <a:lumMod val="65000"/>
                    <a:lumOff val="35000"/>
                  </a:schemeClr>
                </a:solidFill>
                <a:latin typeface="微软雅黑" pitchFamily="34" charset="-122"/>
                <a:ea typeface="微软雅黑" pitchFamily="34" charset="-122"/>
              </a:rPr>
              <a:t>境外经纪机构备案</a:t>
            </a:r>
            <a:r>
              <a:rPr lang="en-US" altLang="zh-CN" sz="2800" dirty="0" smtClean="0">
                <a:solidFill>
                  <a:schemeClr val="tx1">
                    <a:lumMod val="65000"/>
                    <a:lumOff val="35000"/>
                  </a:schemeClr>
                </a:solidFill>
                <a:latin typeface="微软雅黑" pitchFamily="34" charset="-122"/>
                <a:ea typeface="微软雅黑" pitchFamily="34" charset="-122"/>
              </a:rPr>
              <a:t>---</a:t>
            </a:r>
            <a:r>
              <a:rPr lang="zh-CN" altLang="en-US" sz="2800" dirty="0" smtClean="0">
                <a:solidFill>
                  <a:schemeClr val="tx1">
                    <a:lumMod val="65000"/>
                    <a:lumOff val="35000"/>
                  </a:schemeClr>
                </a:solidFill>
                <a:latin typeface="微软雅黑" pitchFamily="34" charset="-122"/>
                <a:ea typeface="微软雅黑" pitchFamily="34" charset="-122"/>
              </a:rPr>
              <a:t>会服系统操作</a:t>
            </a:r>
            <a:r>
              <a:rPr lang="en-US" altLang="zh-CN" sz="2800" dirty="0" smtClean="0">
                <a:solidFill>
                  <a:schemeClr val="tx1">
                    <a:lumMod val="65000"/>
                    <a:lumOff val="35000"/>
                  </a:schemeClr>
                </a:solidFill>
                <a:latin typeface="微软雅黑" pitchFamily="34" charset="-122"/>
                <a:ea typeface="微软雅黑" pitchFamily="34" charset="-122"/>
              </a:rPr>
              <a:t>-</a:t>
            </a:r>
            <a:r>
              <a:rPr lang="zh-CN" altLang="en-US" sz="2800" dirty="0" smtClean="0">
                <a:solidFill>
                  <a:schemeClr val="tx1">
                    <a:lumMod val="65000"/>
                    <a:lumOff val="35000"/>
                  </a:schemeClr>
                </a:solidFill>
                <a:latin typeface="微软雅黑" pitchFamily="34" charset="-122"/>
                <a:ea typeface="微软雅黑" pitchFamily="34" charset="-122"/>
              </a:rPr>
              <a:t>会员操作员</a:t>
            </a:r>
            <a:endParaRPr lang="zh-CN" altLang="en-US" sz="2800" dirty="0">
              <a:solidFill>
                <a:schemeClr val="tx1">
                  <a:lumMod val="65000"/>
                  <a:lumOff val="35000"/>
                </a:schemeClr>
              </a:solidFill>
              <a:latin typeface="微软雅黑" pitchFamily="34" charset="-122"/>
              <a:ea typeface="微软雅黑" pitchFamily="34" charset="-122"/>
            </a:endParaRPr>
          </a:p>
        </p:txBody>
      </p:sp>
      <p:sp>
        <p:nvSpPr>
          <p:cNvPr id="4" name="文本框 3">
            <a:hlinkClick r:id="rId3" action="ppaction://hlinksldjump"/>
          </p:cNvPr>
          <p:cNvSpPr txBox="1"/>
          <p:nvPr/>
        </p:nvSpPr>
        <p:spPr>
          <a:xfrm>
            <a:off x="10858501" y="5905499"/>
            <a:ext cx="876300" cy="369332"/>
          </a:xfrm>
          <a:prstGeom prst="rect">
            <a:avLst/>
          </a:prstGeom>
          <a:noFill/>
        </p:spPr>
        <p:txBody>
          <a:bodyPr wrap="square" rtlCol="0">
            <a:spAutoFit/>
          </a:bodyPr>
          <a:lstStyle/>
          <a:p>
            <a:pPr algn="ctr"/>
            <a:r>
              <a:rPr lang="zh-CN" altLang="en-US" dirty="0" smtClean="0"/>
              <a:t>返回</a:t>
            </a:r>
            <a:endParaRPr lang="zh-CN" altLang="en-US" dirty="0"/>
          </a:p>
        </p:txBody>
      </p:sp>
      <p:pic>
        <p:nvPicPr>
          <p:cNvPr id="13" name="图片 12"/>
          <p:cNvPicPr/>
          <p:nvPr/>
        </p:nvPicPr>
        <p:blipFill>
          <a:blip r:embed="rId4"/>
          <a:stretch>
            <a:fillRect/>
          </a:stretch>
        </p:blipFill>
        <p:spPr>
          <a:xfrm>
            <a:off x="892306" y="738822"/>
            <a:ext cx="9737594" cy="3976053"/>
          </a:xfrm>
          <a:prstGeom prst="rect">
            <a:avLst/>
          </a:prstGeom>
        </p:spPr>
      </p:pic>
      <p:pic>
        <p:nvPicPr>
          <p:cNvPr id="14" name="图片 13"/>
          <p:cNvPicPr/>
          <p:nvPr/>
        </p:nvPicPr>
        <p:blipFill>
          <a:blip r:embed="rId5"/>
          <a:stretch>
            <a:fillRect/>
          </a:stretch>
        </p:blipFill>
        <p:spPr>
          <a:xfrm>
            <a:off x="1320642" y="755651"/>
            <a:ext cx="10566559" cy="4206240"/>
          </a:xfrm>
          <a:prstGeom prst="rect">
            <a:avLst/>
          </a:prstGeom>
        </p:spPr>
      </p:pic>
      <p:pic>
        <p:nvPicPr>
          <p:cNvPr id="5" name="图片 4"/>
          <p:cNvPicPr>
            <a:picLocks noChangeAspect="1"/>
          </p:cNvPicPr>
          <p:nvPr/>
        </p:nvPicPr>
        <p:blipFill>
          <a:blip r:embed="rId6"/>
          <a:stretch>
            <a:fillRect/>
          </a:stretch>
        </p:blipFill>
        <p:spPr>
          <a:xfrm>
            <a:off x="1537018" y="838758"/>
            <a:ext cx="10133805" cy="5510047"/>
          </a:xfrm>
          <a:prstGeom prst="rect">
            <a:avLst/>
          </a:prstGeom>
        </p:spPr>
      </p:pic>
      <p:pic>
        <p:nvPicPr>
          <p:cNvPr id="6" name="图片 5"/>
          <p:cNvPicPr>
            <a:picLocks noChangeAspect="1"/>
          </p:cNvPicPr>
          <p:nvPr/>
        </p:nvPicPr>
        <p:blipFill>
          <a:blip r:embed="rId7"/>
          <a:stretch>
            <a:fillRect/>
          </a:stretch>
        </p:blipFill>
        <p:spPr>
          <a:xfrm>
            <a:off x="-4762" y="1928973"/>
            <a:ext cx="12047537" cy="3683634"/>
          </a:xfrm>
          <a:prstGeom prst="rect">
            <a:avLst/>
          </a:prstGeom>
        </p:spPr>
      </p:pic>
      <p:sp>
        <p:nvSpPr>
          <p:cNvPr id="17" name="文本框 16">
            <a:hlinkClick r:id="rId3" action="ppaction://hlinksldjump"/>
          </p:cNvPr>
          <p:cNvSpPr txBox="1"/>
          <p:nvPr/>
        </p:nvSpPr>
        <p:spPr>
          <a:xfrm>
            <a:off x="11010901" y="6057899"/>
            <a:ext cx="876300" cy="369332"/>
          </a:xfrm>
          <a:prstGeom prst="rect">
            <a:avLst/>
          </a:prstGeom>
          <a:noFill/>
        </p:spPr>
        <p:txBody>
          <a:bodyPr wrap="square" rtlCol="0">
            <a:spAutoFit/>
          </a:bodyPr>
          <a:lstStyle/>
          <a:p>
            <a:pPr algn="ctr"/>
            <a:r>
              <a:rPr lang="zh-CN" altLang="en-US" dirty="0" smtClean="0"/>
              <a:t>返回</a:t>
            </a:r>
            <a:endParaRPr lang="zh-CN" altLang="en-US" dirty="0"/>
          </a:p>
        </p:txBody>
      </p:sp>
    </p:spTree>
    <p:extLst>
      <p:ext uri="{BB962C8B-B14F-4D97-AF65-F5344CB8AC3E}">
        <p14:creationId xmlns:p14="http://schemas.microsoft.com/office/powerpoint/2010/main" val="2600597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5721438"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1. </a:t>
            </a:r>
            <a:r>
              <a:rPr lang="zh-CN" altLang="en-US" sz="2800" dirty="0" smtClean="0">
                <a:solidFill>
                  <a:schemeClr val="tx1">
                    <a:lumMod val="65000"/>
                    <a:lumOff val="35000"/>
                  </a:schemeClr>
                </a:solidFill>
                <a:latin typeface="微软雅黑" pitchFamily="34" charset="-122"/>
                <a:ea typeface="微软雅黑" pitchFamily="34" charset="-122"/>
              </a:rPr>
              <a:t>境外经纪机构备案</a:t>
            </a:r>
            <a:r>
              <a:rPr lang="en-US" altLang="zh-CN" sz="2800" dirty="0" smtClean="0">
                <a:solidFill>
                  <a:schemeClr val="tx1">
                    <a:lumMod val="65000"/>
                    <a:lumOff val="35000"/>
                  </a:schemeClr>
                </a:solidFill>
                <a:latin typeface="微软雅黑" pitchFamily="34" charset="-122"/>
                <a:ea typeface="微软雅黑" pitchFamily="34" charset="-122"/>
              </a:rPr>
              <a:t>---</a:t>
            </a:r>
            <a:r>
              <a:rPr lang="zh-CN" altLang="en-US" sz="2800" dirty="0" smtClean="0">
                <a:solidFill>
                  <a:schemeClr val="tx1">
                    <a:lumMod val="65000"/>
                    <a:lumOff val="35000"/>
                  </a:schemeClr>
                </a:solidFill>
                <a:latin typeface="微软雅黑" pitchFamily="34" charset="-122"/>
                <a:ea typeface="微软雅黑" pitchFamily="34" charset="-122"/>
              </a:rPr>
              <a:t>变更与终止</a:t>
            </a:r>
            <a:endParaRPr lang="zh-CN" altLang="en-US" sz="2800" dirty="0">
              <a:solidFill>
                <a:schemeClr val="tx1">
                  <a:lumMod val="65000"/>
                  <a:lumOff val="35000"/>
                </a:schemeClr>
              </a:solidFill>
              <a:latin typeface="微软雅黑" pitchFamily="34" charset="-122"/>
              <a:ea typeface="微软雅黑" pitchFamily="34" charset="-122"/>
            </a:endParaRPr>
          </a:p>
        </p:txBody>
      </p:sp>
      <p:sp>
        <p:nvSpPr>
          <p:cNvPr id="2" name="十字星 1"/>
          <p:cNvSpPr/>
          <p:nvPr/>
        </p:nvSpPr>
        <p:spPr>
          <a:xfrm>
            <a:off x="855396" y="2070910"/>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99792" y="1957607"/>
            <a:ext cx="9558709" cy="646331"/>
          </a:xfrm>
          <a:prstGeom prst="rect">
            <a:avLst/>
          </a:prstGeom>
        </p:spPr>
        <p:txBody>
          <a:bodyPr wrap="square">
            <a:spAutoFit/>
          </a:bodyPr>
          <a:lstStyle/>
          <a:p>
            <a:r>
              <a:rPr lang="zh-CN" altLang="en-US" dirty="0"/>
              <a:t>变更委托协议内容的，期货公司会员应当在</a:t>
            </a:r>
            <a:r>
              <a:rPr lang="zh-CN" altLang="en-US" b="1" dirty="0"/>
              <a:t>变更协议</a:t>
            </a:r>
            <a:r>
              <a:rPr lang="zh-CN" altLang="en-US" b="1" dirty="0" smtClean="0"/>
              <a:t>前</a:t>
            </a:r>
            <a:r>
              <a:rPr lang="zh-CN" altLang="en-US" dirty="0" smtClean="0"/>
              <a:t>向</a:t>
            </a:r>
            <a:r>
              <a:rPr lang="zh-CN" altLang="en-US" dirty="0"/>
              <a:t>交易所提交变更备案申请及相关材料。交易所于收到正式文件之</a:t>
            </a:r>
            <a:r>
              <a:rPr lang="zh-CN" altLang="en-US" dirty="0" smtClean="0"/>
              <a:t>日起 </a:t>
            </a:r>
            <a:r>
              <a:rPr lang="zh-CN" altLang="en-US" dirty="0"/>
              <a:t>10 个交易日内向期货公司会员书面确认备案</a:t>
            </a:r>
            <a:r>
              <a:rPr lang="zh-CN" altLang="en-US" dirty="0" smtClean="0"/>
              <a:t>情况。</a:t>
            </a:r>
            <a:endParaRPr lang="zh-CN" altLang="en-US" dirty="0"/>
          </a:p>
        </p:txBody>
      </p:sp>
      <p:sp>
        <p:nvSpPr>
          <p:cNvPr id="8" name="矩形 7"/>
          <p:cNvSpPr/>
          <p:nvPr/>
        </p:nvSpPr>
        <p:spPr>
          <a:xfrm>
            <a:off x="1266825" y="3326321"/>
            <a:ext cx="9658351" cy="646331"/>
          </a:xfrm>
          <a:prstGeom prst="rect">
            <a:avLst/>
          </a:prstGeom>
        </p:spPr>
        <p:txBody>
          <a:bodyPr wrap="square">
            <a:spAutoFit/>
          </a:bodyPr>
          <a:lstStyle/>
          <a:p>
            <a:r>
              <a:rPr lang="zh-CN" altLang="en-US" dirty="0"/>
              <a:t>终止委托协议的，期货公司会员应当在</a:t>
            </a:r>
            <a:r>
              <a:rPr lang="zh-CN" altLang="en-US" b="1" dirty="0"/>
              <a:t>终止协议后 5 </a:t>
            </a:r>
            <a:r>
              <a:rPr lang="zh-CN" altLang="en-US" b="1" dirty="0" smtClean="0"/>
              <a:t>个交易</a:t>
            </a:r>
            <a:r>
              <a:rPr lang="zh-CN" altLang="en-US" b="1" dirty="0"/>
              <a:t>日</a:t>
            </a:r>
            <a:r>
              <a:rPr lang="zh-CN" altLang="en-US" dirty="0"/>
              <a:t>内向交易所提交材料，申请取消相关备案。交易所于收到</a:t>
            </a:r>
            <a:r>
              <a:rPr lang="zh-CN" altLang="en-US" dirty="0" smtClean="0"/>
              <a:t>相关文件</a:t>
            </a:r>
            <a:r>
              <a:rPr lang="zh-CN" altLang="en-US" dirty="0"/>
              <a:t>之日起 10 个交易日内向期货公司会员书面确认备案</a:t>
            </a:r>
            <a:r>
              <a:rPr lang="zh-CN" altLang="en-US" dirty="0" smtClean="0"/>
              <a:t>情况。</a:t>
            </a:r>
            <a:endParaRPr lang="zh-CN" altLang="en-US" dirty="0"/>
          </a:p>
        </p:txBody>
      </p:sp>
      <p:sp>
        <p:nvSpPr>
          <p:cNvPr id="17" name="十字星 16"/>
          <p:cNvSpPr/>
          <p:nvPr/>
        </p:nvSpPr>
        <p:spPr>
          <a:xfrm>
            <a:off x="823439" y="3425924"/>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24792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3459601"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smtClean="0">
                <a:solidFill>
                  <a:schemeClr val="tx1">
                    <a:lumMod val="65000"/>
                    <a:lumOff val="35000"/>
                  </a:schemeClr>
                </a:solidFill>
                <a:latin typeface="微软雅黑" pitchFamily="34" charset="-122"/>
                <a:ea typeface="微软雅黑" pitchFamily="34" charset="-122"/>
              </a:rPr>
              <a:t>1. </a:t>
            </a:r>
            <a:r>
              <a:rPr lang="zh-CN" altLang="en-US" sz="2800" dirty="0" smtClean="0">
                <a:solidFill>
                  <a:schemeClr val="tx1">
                    <a:lumMod val="65000"/>
                    <a:lumOff val="35000"/>
                  </a:schemeClr>
                </a:solidFill>
                <a:latin typeface="微软雅黑" pitchFamily="34" charset="-122"/>
                <a:ea typeface="微软雅黑" pitchFamily="34" charset="-122"/>
              </a:rPr>
              <a:t>境外经纪机构登记</a:t>
            </a:r>
            <a:endParaRPr lang="zh-CN" altLang="en-US" sz="2800" dirty="0">
              <a:solidFill>
                <a:schemeClr val="tx1">
                  <a:lumMod val="65000"/>
                  <a:lumOff val="35000"/>
                </a:schemeClr>
              </a:solidFill>
              <a:latin typeface="微软雅黑" pitchFamily="34" charset="-122"/>
              <a:ea typeface="微软雅黑" pitchFamily="34" charset="-122"/>
            </a:endParaRPr>
          </a:p>
        </p:txBody>
      </p:sp>
      <p:graphicFrame>
        <p:nvGraphicFramePr>
          <p:cNvPr id="2" name="图示 1"/>
          <p:cNvGraphicFramePr/>
          <p:nvPr>
            <p:extLst>
              <p:ext uri="{D42A27DB-BD31-4B8C-83A1-F6EECF244321}">
                <p14:modId xmlns:p14="http://schemas.microsoft.com/office/powerpoint/2010/main" val="3217519728"/>
              </p:ext>
            </p:extLst>
          </p:nvPr>
        </p:nvGraphicFramePr>
        <p:xfrm>
          <a:off x="1162050" y="720019"/>
          <a:ext cx="8996627" cy="541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十字星 7"/>
          <p:cNvSpPr/>
          <p:nvPr/>
        </p:nvSpPr>
        <p:spPr>
          <a:xfrm>
            <a:off x="734021" y="763300"/>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93785" y="833151"/>
            <a:ext cx="9412290" cy="646331"/>
          </a:xfrm>
          <a:prstGeom prst="rect">
            <a:avLst/>
          </a:prstGeom>
        </p:spPr>
        <p:txBody>
          <a:bodyPr wrap="square">
            <a:spAutoFit/>
          </a:bodyPr>
          <a:lstStyle/>
          <a:p>
            <a:pPr algn="just"/>
            <a:r>
              <a:rPr lang="zh-CN" altLang="zh-CN" dirty="0"/>
              <a:t>境外经纪机构在为境外交易者开户前，需向监控中心登记并接入统一开户系统。</a:t>
            </a:r>
          </a:p>
          <a:p>
            <a:pPr algn="just">
              <a:spcAft>
                <a:spcPts val="0"/>
              </a:spcAft>
            </a:pPr>
            <a:r>
              <a:rPr lang="zh-CN" altLang="en-US" kern="100" dirty="0" smtClean="0">
                <a:latin typeface="+mn-ea"/>
                <a:cs typeface="Times New Roman" panose="02020603050405020304" pitchFamily="18" charset="0"/>
              </a:rPr>
              <a:t>在监控中心登记后，境外经纪机构可取得</a:t>
            </a:r>
            <a:r>
              <a:rPr lang="zh-CN" altLang="zh-CN" b="1" dirty="0" smtClean="0">
                <a:solidFill>
                  <a:srgbClr val="0070C0"/>
                </a:solidFill>
                <a:latin typeface="+mn-ea"/>
              </a:rPr>
              <a:t>统一</a:t>
            </a:r>
            <a:r>
              <a:rPr lang="zh-CN" altLang="zh-CN" b="1" dirty="0">
                <a:solidFill>
                  <a:srgbClr val="0070C0"/>
                </a:solidFill>
                <a:latin typeface="+mn-ea"/>
              </a:rPr>
              <a:t>开户</a:t>
            </a:r>
            <a:r>
              <a:rPr lang="zh-CN" altLang="zh-CN" b="1" dirty="0" smtClean="0">
                <a:solidFill>
                  <a:srgbClr val="0070C0"/>
                </a:solidFill>
                <a:latin typeface="+mn-ea"/>
              </a:rPr>
              <a:t>系统</a:t>
            </a:r>
            <a:r>
              <a:rPr lang="zh-CN" altLang="en-US" b="1" dirty="0" smtClean="0">
                <a:solidFill>
                  <a:srgbClr val="0070C0"/>
                </a:solidFill>
                <a:latin typeface="+mn-ea"/>
              </a:rPr>
              <a:t>的登录网址、账户和密码</a:t>
            </a:r>
            <a:r>
              <a:rPr lang="zh-CN" altLang="en-US" dirty="0" smtClean="0">
                <a:latin typeface="+mn-ea"/>
              </a:rPr>
              <a:t>等信息。</a:t>
            </a:r>
            <a:endParaRPr lang="en-US" altLang="zh-CN" kern="100" dirty="0" smtClean="0">
              <a:latin typeface="+mn-ea"/>
              <a:cs typeface="Times New Roman" panose="02020603050405020304" pitchFamily="18" charset="0"/>
            </a:endParaRPr>
          </a:p>
        </p:txBody>
      </p:sp>
    </p:spTree>
    <p:extLst>
      <p:ext uri="{BB962C8B-B14F-4D97-AF65-F5344CB8AC3E}">
        <p14:creationId xmlns:p14="http://schemas.microsoft.com/office/powerpoint/2010/main" val="1836130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808766" y="2767289"/>
            <a:ext cx="2127478" cy="1107979"/>
          </a:xfrm>
          <a:prstGeom prst="rect">
            <a:avLst/>
          </a:prstGeom>
          <a:noFill/>
        </p:spPr>
        <p:txBody>
          <a:bodyPr wrap="none" lIns="91426" tIns="45712" rIns="91426" bIns="45712" rtlCol="0">
            <a:spAutoFit/>
          </a:bodyPr>
          <a:lstStyle/>
          <a:p>
            <a:pPr algn="ctr"/>
            <a:r>
              <a:rPr lang="zh-CN" altLang="en-US" sz="6600" b="1" dirty="0">
                <a:solidFill>
                  <a:schemeClr val="tx1">
                    <a:lumMod val="75000"/>
                    <a:lumOff val="25000"/>
                  </a:schemeClr>
                </a:solidFill>
                <a:latin typeface="+mn-ea"/>
                <a:cs typeface="Segoe UI" pitchFamily="34" charset="0"/>
              </a:rPr>
              <a:t>内 容</a:t>
            </a:r>
          </a:p>
        </p:txBody>
      </p:sp>
      <p:grpSp>
        <p:nvGrpSpPr>
          <p:cNvPr id="31" name="组合 30"/>
          <p:cNvGrpSpPr/>
          <p:nvPr/>
        </p:nvGrpSpPr>
        <p:grpSpPr>
          <a:xfrm>
            <a:off x="4932141" y="1917721"/>
            <a:ext cx="5858354" cy="1200329"/>
            <a:chOff x="4989192" y="346190"/>
            <a:chExt cx="5858354" cy="1200329"/>
          </a:xfrm>
        </p:grpSpPr>
        <p:sp>
          <p:nvSpPr>
            <p:cNvPr id="8" name="矩形 7"/>
            <p:cNvSpPr/>
            <p:nvPr/>
          </p:nvSpPr>
          <p:spPr>
            <a:xfrm>
              <a:off x="5986998" y="684744"/>
              <a:ext cx="4860548" cy="584775"/>
            </a:xfrm>
            <a:prstGeom prst="rect">
              <a:avLst/>
            </a:prstGeom>
          </p:spPr>
          <p:txBody>
            <a:bodyPr wrap="square">
              <a:spAutoFit/>
            </a:bodyPr>
            <a:lstStyle/>
            <a:p>
              <a:r>
                <a:rPr lang="zh-CN" altLang="en-US" sz="3200" dirty="0" smtClean="0">
                  <a:solidFill>
                    <a:schemeClr val="tx2"/>
                  </a:solidFill>
                </a:rPr>
                <a:t>境外经纪机构备案业务</a:t>
              </a:r>
              <a:endParaRPr lang="en-US" altLang="zh-CN" sz="3200" dirty="0">
                <a:solidFill>
                  <a:schemeClr val="tx2"/>
                </a:solidFill>
              </a:endParaRPr>
            </a:p>
          </p:txBody>
        </p:sp>
        <p:sp>
          <p:nvSpPr>
            <p:cNvPr id="12" name="TextBox 18"/>
            <p:cNvSpPr txBox="1"/>
            <p:nvPr/>
          </p:nvSpPr>
          <p:spPr>
            <a:xfrm>
              <a:off x="5119751" y="592411"/>
              <a:ext cx="1734494" cy="769441"/>
            </a:xfrm>
            <a:prstGeom prst="rect">
              <a:avLst/>
            </a:prstGeom>
            <a:noFill/>
          </p:spPr>
          <p:txBody>
            <a:bodyPr wrap="square" rtlCol="0">
              <a:spAutoFit/>
            </a:bodyPr>
            <a:lstStyle/>
            <a:p>
              <a:pPr lvl="1"/>
              <a:r>
                <a:rPr lang="en-US" altLang="zh-CN" sz="4400" dirty="0">
                  <a:solidFill>
                    <a:schemeClr val="tx1">
                      <a:lumMod val="75000"/>
                      <a:lumOff val="25000"/>
                    </a:schemeClr>
                  </a:solidFill>
                </a:rPr>
                <a:t>|</a:t>
              </a:r>
              <a:endParaRPr lang="zh-CN" altLang="en-US" sz="4400" dirty="0">
                <a:solidFill>
                  <a:schemeClr val="tx1">
                    <a:lumMod val="75000"/>
                    <a:lumOff val="25000"/>
                  </a:schemeClr>
                </a:solidFill>
              </a:endParaRPr>
            </a:p>
          </p:txBody>
        </p:sp>
        <p:sp>
          <p:nvSpPr>
            <p:cNvPr id="3" name="TextBox 18"/>
            <p:cNvSpPr txBox="1"/>
            <p:nvPr/>
          </p:nvSpPr>
          <p:spPr>
            <a:xfrm>
              <a:off x="4989192" y="346190"/>
              <a:ext cx="1734494" cy="1200329"/>
            </a:xfrm>
            <a:prstGeom prst="rect">
              <a:avLst/>
            </a:prstGeom>
            <a:noFill/>
          </p:spPr>
          <p:txBody>
            <a:bodyPr wrap="square" rtlCol="0">
              <a:spAutoFit/>
            </a:bodyPr>
            <a:lstStyle/>
            <a:p>
              <a:r>
                <a:rPr lang="en-US" altLang="zh-CN" sz="7200" dirty="0">
                  <a:solidFill>
                    <a:schemeClr val="tx2"/>
                  </a:solidFill>
                </a:rPr>
                <a:t>1</a:t>
              </a:r>
              <a:endParaRPr lang="zh-CN" altLang="en-US" sz="7200" dirty="0">
                <a:solidFill>
                  <a:schemeClr val="tx2"/>
                </a:solidFill>
              </a:endParaRPr>
            </a:p>
          </p:txBody>
        </p:sp>
      </p:grpSp>
      <p:grpSp>
        <p:nvGrpSpPr>
          <p:cNvPr id="29" name="组合 28"/>
          <p:cNvGrpSpPr/>
          <p:nvPr/>
        </p:nvGrpSpPr>
        <p:grpSpPr>
          <a:xfrm>
            <a:off x="4932140" y="3190969"/>
            <a:ext cx="6541812" cy="1200329"/>
            <a:chOff x="4989192" y="2792506"/>
            <a:chExt cx="5432564" cy="1200329"/>
          </a:xfrm>
        </p:grpSpPr>
        <p:sp>
          <p:nvSpPr>
            <p:cNvPr id="26" name="矩形 25"/>
            <p:cNvSpPr/>
            <p:nvPr/>
          </p:nvSpPr>
          <p:spPr>
            <a:xfrm>
              <a:off x="5856439" y="3131060"/>
              <a:ext cx="4565317" cy="584775"/>
            </a:xfrm>
            <a:prstGeom prst="rect">
              <a:avLst/>
            </a:prstGeom>
          </p:spPr>
          <p:txBody>
            <a:bodyPr wrap="square">
              <a:spAutoFit/>
            </a:bodyPr>
            <a:lstStyle/>
            <a:p>
              <a:r>
                <a:rPr lang="zh-CN" altLang="en-US" sz="3200" dirty="0" smtClean="0">
                  <a:solidFill>
                    <a:srgbClr val="0070C0"/>
                  </a:solidFill>
                </a:rPr>
                <a:t>境外交易者开户业务</a:t>
              </a:r>
              <a:endParaRPr lang="en-US" altLang="zh-CN" sz="3200" dirty="0">
                <a:solidFill>
                  <a:srgbClr val="0070C0"/>
                </a:solidFill>
              </a:endParaRPr>
            </a:p>
          </p:txBody>
        </p:sp>
        <p:sp>
          <p:nvSpPr>
            <p:cNvPr id="27" name="TextBox 18"/>
            <p:cNvSpPr txBox="1"/>
            <p:nvPr/>
          </p:nvSpPr>
          <p:spPr>
            <a:xfrm>
              <a:off x="5119751" y="3038727"/>
              <a:ext cx="1734494" cy="769441"/>
            </a:xfrm>
            <a:prstGeom prst="rect">
              <a:avLst/>
            </a:prstGeom>
            <a:noFill/>
          </p:spPr>
          <p:txBody>
            <a:bodyPr wrap="square" rtlCol="0">
              <a:spAutoFit/>
            </a:bodyPr>
            <a:lstStyle/>
            <a:p>
              <a:pPr lvl="1"/>
              <a:r>
                <a:rPr lang="en-US" altLang="zh-CN" sz="4400" dirty="0">
                  <a:solidFill>
                    <a:schemeClr val="tx1">
                      <a:lumMod val="75000"/>
                      <a:lumOff val="25000"/>
                    </a:schemeClr>
                  </a:solidFill>
                </a:rPr>
                <a:t>|</a:t>
              </a:r>
              <a:endParaRPr lang="zh-CN" altLang="en-US" sz="4400" dirty="0">
                <a:solidFill>
                  <a:schemeClr val="tx1">
                    <a:lumMod val="75000"/>
                    <a:lumOff val="25000"/>
                  </a:schemeClr>
                </a:solidFill>
              </a:endParaRPr>
            </a:p>
          </p:txBody>
        </p:sp>
        <p:sp>
          <p:nvSpPr>
            <p:cNvPr id="24" name="TextBox 18"/>
            <p:cNvSpPr txBox="1"/>
            <p:nvPr/>
          </p:nvSpPr>
          <p:spPr>
            <a:xfrm>
              <a:off x="4989192" y="2792506"/>
              <a:ext cx="1734494" cy="1200329"/>
            </a:xfrm>
            <a:prstGeom prst="rect">
              <a:avLst/>
            </a:prstGeom>
            <a:noFill/>
          </p:spPr>
          <p:txBody>
            <a:bodyPr wrap="square" rtlCol="0">
              <a:spAutoFit/>
            </a:bodyPr>
            <a:lstStyle/>
            <a:p>
              <a:r>
                <a:rPr lang="en-US" altLang="zh-CN" sz="7200" dirty="0">
                  <a:solidFill>
                    <a:srgbClr val="0070C0"/>
                  </a:solidFill>
                </a:rPr>
                <a:t>2</a:t>
              </a:r>
              <a:endParaRPr lang="zh-CN" altLang="en-US" sz="7200" dirty="0">
                <a:solidFill>
                  <a:srgbClr val="0070C0"/>
                </a:solidFill>
              </a:endParaRPr>
            </a:p>
          </p:txBody>
        </p:sp>
      </p:grp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02029" cy="774740"/>
          </a:xfrm>
          <a:prstGeom prst="rect">
            <a:avLst/>
          </a:prstGeom>
          <a:effectLst>
            <a:outerShdw blurRad="50800" dist="50800" dir="5400000" algn="ctr" rotWithShape="0">
              <a:srgbClr val="000000">
                <a:alpha val="0"/>
              </a:srgbClr>
            </a:outerShdw>
            <a:softEdge rad="114300"/>
          </a:effectLst>
        </p:spPr>
      </p:pic>
    </p:spTree>
    <p:extLst>
      <p:ext uri="{BB962C8B-B14F-4D97-AF65-F5344CB8AC3E}">
        <p14:creationId xmlns:p14="http://schemas.microsoft.com/office/powerpoint/2010/main" val="5609804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7">
      <a:majorFont>
        <a:latin typeface="Calibri Light"/>
        <a:ea typeface="微软雅黑"/>
        <a:cs typeface=""/>
      </a:majorFont>
      <a:minorFont>
        <a:latin typeface="Calibri Ligh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B789976-3F36-47C1-8EFE-9F3933BE46C1}">
  <we:reference id="wa104178141" version="3.10.0.152" store="zh-CN" storeType="OMEX"/>
  <we:alternateReferences>
    <we:reference id="WA104178141" version="3.10.0.152"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19430</TotalTime>
  <Words>1992</Words>
  <Application>Microsoft Office PowerPoint</Application>
  <PresentationFormat>自定义</PresentationFormat>
  <Paragraphs>171</Paragraphs>
  <Slides>18</Slides>
  <Notes>14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宋体</vt:lpstr>
      <vt:lpstr>微软雅黑</vt:lpstr>
      <vt:lpstr>Arial</vt:lpstr>
      <vt:lpstr>Calibri</vt:lpstr>
      <vt:lpstr>Calibri Light</vt:lpstr>
      <vt:lpstr>Segoe UI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zhchtc</dc:creator>
  <cp:lastModifiedBy>Windows User</cp:lastModifiedBy>
  <cp:revision>1059</cp:revision>
  <dcterms:created xsi:type="dcterms:W3CDTF">2015-03-24T02:37:39Z</dcterms:created>
  <dcterms:modified xsi:type="dcterms:W3CDTF">2018-11-16T06:57:02Z</dcterms:modified>
</cp:coreProperties>
</file>