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258" r:id="rId3"/>
    <p:sldId id="275" r:id="rId4"/>
    <p:sldId id="351" r:id="rId5"/>
    <p:sldId id="352" r:id="rId6"/>
    <p:sldId id="353" r:id="rId7"/>
    <p:sldId id="354" r:id="rId8"/>
    <p:sldId id="344" r:id="rId9"/>
    <p:sldId id="345" r:id="rId10"/>
    <p:sldId id="346" r:id="rId11"/>
    <p:sldId id="347" r:id="rId12"/>
    <p:sldId id="348" r:id="rId13"/>
    <p:sldId id="355" r:id="rId14"/>
    <p:sldId id="265" r:id="rId15"/>
  </p:sldIdLst>
  <p:sldSz cx="9144000" cy="5715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05C"/>
    <a:srgbClr val="002060"/>
    <a:srgbClr val="004A9A"/>
    <a:srgbClr val="01539D"/>
    <a:srgbClr val="464F5A"/>
    <a:srgbClr val="D74B4B"/>
    <a:srgbClr val="D3A4FA"/>
    <a:srgbClr val="019E9E"/>
    <a:srgbClr val="FCC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7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02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3152D-6A5B-4D93-B2F5-B32E98107F40}" type="datetimeFigureOut">
              <a:rPr lang="zh-CN" altLang="en-US" smtClean="0"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D35AE-6FC1-4771-A748-89AA7F3F90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71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DE625-9240-469A-B798-BC382AB134EB}" type="slidenum">
              <a:rPr lang="en-US" altLang="zh-CN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2843213" y="409575"/>
            <a:ext cx="6300787" cy="180022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570163"/>
            <a:ext cx="22320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167336" y="769268"/>
            <a:ext cx="5685184" cy="609483"/>
          </a:xfrm>
        </p:spPr>
        <p:txBody>
          <a:bodyPr anchor="b"/>
          <a:lstStyle>
            <a:lvl1pPr algn="r">
              <a:defRPr sz="3600" b="1">
                <a:solidFill>
                  <a:srgbClr val="004A9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4415408" y="1378751"/>
            <a:ext cx="4437112" cy="431601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004A9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9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67001" y="1329432"/>
            <a:ext cx="8075240" cy="36163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8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61223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2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4" y="1424782"/>
            <a:ext cx="7886905" cy="2377281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4" y="3824553"/>
            <a:ext cx="7886905" cy="1250156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656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769268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393551"/>
            <a:ext cx="5976664" cy="31921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8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3047" y="1836109"/>
            <a:ext cx="3254937" cy="30399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8771" y="1836109"/>
            <a:ext cx="3267605" cy="3039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72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91680" y="1608612"/>
            <a:ext cx="2717626" cy="48174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91679" y="2212223"/>
            <a:ext cx="2717627" cy="280551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88024" y="1605817"/>
            <a:ext cx="2731003" cy="48174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88024" y="2209428"/>
            <a:ext cx="2731003" cy="28083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3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1714500"/>
            <a:ext cx="4629150" cy="317023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5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33988"/>
            <a:ext cx="151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59632" y="1921396"/>
            <a:ext cx="3502304" cy="30735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76056" y="1921396"/>
            <a:ext cx="2949575" cy="30735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3106688" cy="4118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9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5475"/>
            <a:ext cx="31067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9075"/>
            <a:ext cx="8059738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87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" y="3505572"/>
            <a:ext cx="9144000" cy="8640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r>
              <a:rPr lang="en-US" altLang="zh-CN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PTA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国际化</a:t>
            </a:r>
            <a:r>
              <a:rPr lang="zh-CN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交割</a:t>
            </a:r>
            <a:r>
              <a:rPr lang="zh-CN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endParaRPr lang="en-US" altLang="zh-CN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altLang="en-US" sz="2999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交割</a:t>
            </a:r>
            <a:r>
              <a:rPr lang="zh-CN" altLang="en-US" sz="2999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12890813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425668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保税交割发票流转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41276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42707A1-07BF-40A0-9F45-FEE873042408}"/>
              </a:ext>
            </a:extLst>
          </p:cNvPr>
          <p:cNvGrpSpPr/>
          <p:nvPr/>
        </p:nvGrpSpPr>
        <p:grpSpPr>
          <a:xfrm>
            <a:off x="109056" y="2038083"/>
            <a:ext cx="8861052" cy="1859360"/>
            <a:chOff x="325928" y="1986763"/>
            <a:chExt cx="11095986" cy="2107424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629CAA40-97BF-483B-BF60-5821C9501F05}"/>
                </a:ext>
              </a:extLst>
            </p:cNvPr>
            <p:cNvSpPr/>
            <p:nvPr/>
          </p:nvSpPr>
          <p:spPr bwMode="auto">
            <a:xfrm>
              <a:off x="408796" y="2017737"/>
              <a:ext cx="2654300" cy="2076450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342140FF-BB08-474E-BB18-873499032921}"/>
                </a:ext>
              </a:extLst>
            </p:cNvPr>
            <p:cNvSpPr/>
            <p:nvPr/>
          </p:nvSpPr>
          <p:spPr bwMode="auto">
            <a:xfrm>
              <a:off x="2620629" y="2017737"/>
              <a:ext cx="2509837" cy="2076450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5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2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7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2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5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3" h="557">
                  <a:moveTo>
                    <a:pt x="629" y="221"/>
                  </a:moveTo>
                  <a:cubicBezTo>
                    <a:pt x="415" y="63"/>
                    <a:pt x="415" y="63"/>
                    <a:pt x="415" y="63"/>
                  </a:cubicBezTo>
                  <a:cubicBezTo>
                    <a:pt x="408" y="57"/>
                    <a:pt x="401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6" y="0"/>
                    <a:pt x="193" y="3"/>
                    <a:pt x="172" y="9"/>
                  </a:cubicBezTo>
                  <a:cubicBezTo>
                    <a:pt x="99" y="27"/>
                    <a:pt x="38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7" y="252"/>
                    <a:pt x="137" y="279"/>
                  </a:cubicBezTo>
                  <a:cubicBezTo>
                    <a:pt x="137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8" y="484"/>
                    <a:pt x="99" y="530"/>
                    <a:pt x="172" y="549"/>
                  </a:cubicBezTo>
                  <a:cubicBezTo>
                    <a:pt x="193" y="554"/>
                    <a:pt x="216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1" y="506"/>
                    <a:pt x="408" y="500"/>
                    <a:pt x="415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3" y="305"/>
                    <a:pt x="673" y="253"/>
                    <a:pt x="629" y="221"/>
                  </a:cubicBezTo>
                  <a:close/>
                </a:path>
              </a:pathLst>
            </a:custGeom>
            <a:solidFill>
              <a:srgbClr val="00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320CEDDF-BDBA-4BE8-95B3-FD09993386DA}"/>
                </a:ext>
              </a:extLst>
            </p:cNvPr>
            <p:cNvSpPr/>
            <p:nvPr/>
          </p:nvSpPr>
          <p:spPr bwMode="auto">
            <a:xfrm>
              <a:off x="4650401" y="2017737"/>
              <a:ext cx="2509837" cy="2076450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4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1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7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1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4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3" h="557">
                  <a:moveTo>
                    <a:pt x="629" y="221"/>
                  </a:moveTo>
                  <a:cubicBezTo>
                    <a:pt x="414" y="63"/>
                    <a:pt x="414" y="63"/>
                    <a:pt x="414" y="63"/>
                  </a:cubicBezTo>
                  <a:cubicBezTo>
                    <a:pt x="407" y="57"/>
                    <a:pt x="400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6" y="0"/>
                    <a:pt x="193" y="3"/>
                    <a:pt x="171" y="9"/>
                  </a:cubicBezTo>
                  <a:cubicBezTo>
                    <a:pt x="99" y="27"/>
                    <a:pt x="37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7" y="252"/>
                    <a:pt x="137" y="279"/>
                  </a:cubicBezTo>
                  <a:cubicBezTo>
                    <a:pt x="137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7" y="484"/>
                    <a:pt x="99" y="530"/>
                    <a:pt x="171" y="549"/>
                  </a:cubicBezTo>
                  <a:cubicBezTo>
                    <a:pt x="193" y="554"/>
                    <a:pt x="216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0" y="506"/>
                    <a:pt x="407" y="500"/>
                    <a:pt x="414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3" y="305"/>
                    <a:pt x="673" y="253"/>
                    <a:pt x="629" y="2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00B07BBD-F276-473D-9BDB-EB7271B098F9}"/>
                </a:ext>
              </a:extLst>
            </p:cNvPr>
            <p:cNvSpPr/>
            <p:nvPr/>
          </p:nvSpPr>
          <p:spPr bwMode="auto">
            <a:xfrm>
              <a:off x="8772433" y="1986763"/>
              <a:ext cx="2506662" cy="2076450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4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1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6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1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4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2" h="557">
                  <a:moveTo>
                    <a:pt x="629" y="221"/>
                  </a:moveTo>
                  <a:cubicBezTo>
                    <a:pt x="414" y="63"/>
                    <a:pt x="414" y="63"/>
                    <a:pt x="414" y="63"/>
                  </a:cubicBezTo>
                  <a:cubicBezTo>
                    <a:pt x="407" y="57"/>
                    <a:pt x="400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5" y="0"/>
                    <a:pt x="193" y="3"/>
                    <a:pt x="171" y="9"/>
                  </a:cubicBezTo>
                  <a:cubicBezTo>
                    <a:pt x="98" y="27"/>
                    <a:pt x="37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6" y="252"/>
                    <a:pt x="136" y="279"/>
                  </a:cubicBezTo>
                  <a:cubicBezTo>
                    <a:pt x="136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7" y="484"/>
                    <a:pt x="98" y="530"/>
                    <a:pt x="171" y="549"/>
                  </a:cubicBezTo>
                  <a:cubicBezTo>
                    <a:pt x="193" y="554"/>
                    <a:pt x="215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0" y="506"/>
                    <a:pt x="407" y="500"/>
                    <a:pt x="414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2" y="305"/>
                    <a:pt x="672" y="253"/>
                    <a:pt x="629" y="2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/>
            </a:p>
          </p:txBody>
        </p:sp>
        <p:sp>
          <p:nvSpPr>
            <p:cNvPr id="13" name="Oval 27">
              <a:extLst>
                <a:ext uri="{FF2B5EF4-FFF2-40B4-BE49-F238E27FC236}">
                  <a16:creationId xmlns="" xmlns:a16="http://schemas.microsoft.com/office/drawing/2014/main" id="{68FB4850-ECA7-4612-AED6-A4028CF3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28" y="2737817"/>
              <a:ext cx="2497137" cy="4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境外卖方（收据）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境内卖方（普票）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27">
              <a:extLst>
                <a:ext uri="{FF2B5EF4-FFF2-40B4-BE49-F238E27FC236}">
                  <a16:creationId xmlns="" xmlns:a16="http://schemas.microsoft.com/office/drawing/2014/main" id="{04F98570-B341-4051-B9EC-6C98A16B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53" y="3002287"/>
              <a:ext cx="2497137" cy="4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27">
              <a:extLst>
                <a:ext uri="{FF2B5EF4-FFF2-40B4-BE49-F238E27FC236}">
                  <a16:creationId xmlns="" xmlns:a16="http://schemas.microsoft.com/office/drawing/2014/main" id="{17EF0691-7A7B-46F8-8D3B-8249A6E71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933" y="2822340"/>
              <a:ext cx="2497137" cy="4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卖方会员（普票）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27">
              <a:extLst>
                <a:ext uri="{FF2B5EF4-FFF2-40B4-BE49-F238E27FC236}">
                  <a16:creationId xmlns="" xmlns:a16="http://schemas.microsoft.com/office/drawing/2014/main" id="{A27D8C8B-B15B-41D1-BD44-AC38AD250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777" y="2794801"/>
              <a:ext cx="2497137" cy="4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buFont typeface="Arial" panose="020B0604020202020204" pitchFamily="34" charset="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境外买方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境内买方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9DF99695-4EEC-44C5-839D-55D4B410C87D}"/>
                </a:ext>
              </a:extLst>
            </p:cNvPr>
            <p:cNvSpPr/>
            <p:nvPr/>
          </p:nvSpPr>
          <p:spPr bwMode="auto">
            <a:xfrm>
              <a:off x="6717769" y="1989804"/>
              <a:ext cx="2509837" cy="2076450"/>
            </a:xfrm>
            <a:custGeom>
              <a:avLst/>
              <a:gdLst/>
              <a:ahLst/>
              <a:cxnLst>
                <a:cxn ang="0">
                  <a:pos x="629" y="221"/>
                </a:cxn>
                <a:cxn ang="0">
                  <a:pos x="415" y="63"/>
                </a:cxn>
                <a:cxn ang="0">
                  <a:pos x="393" y="47"/>
                </a:cxn>
                <a:cxn ang="0">
                  <a:pos x="239" y="0"/>
                </a:cxn>
                <a:cxn ang="0">
                  <a:pos x="172" y="9"/>
                </a:cxn>
                <a:cxn ang="0">
                  <a:pos x="0" y="137"/>
                </a:cxn>
                <a:cxn ang="0">
                  <a:pos x="98" y="209"/>
                </a:cxn>
                <a:cxn ang="0">
                  <a:pos x="137" y="279"/>
                </a:cxn>
                <a:cxn ang="0">
                  <a:pos x="98" y="349"/>
                </a:cxn>
                <a:cxn ang="0">
                  <a:pos x="0" y="421"/>
                </a:cxn>
                <a:cxn ang="0">
                  <a:pos x="172" y="549"/>
                </a:cxn>
                <a:cxn ang="0">
                  <a:pos x="239" y="557"/>
                </a:cxn>
                <a:cxn ang="0">
                  <a:pos x="393" y="511"/>
                </a:cxn>
                <a:cxn ang="0">
                  <a:pos x="415" y="495"/>
                </a:cxn>
                <a:cxn ang="0">
                  <a:pos x="629" y="337"/>
                </a:cxn>
                <a:cxn ang="0">
                  <a:pos x="629" y="221"/>
                </a:cxn>
              </a:cxnLst>
              <a:rect l="0" t="0" r="r" b="b"/>
              <a:pathLst>
                <a:path w="673" h="557">
                  <a:moveTo>
                    <a:pt x="629" y="221"/>
                  </a:moveTo>
                  <a:cubicBezTo>
                    <a:pt x="415" y="63"/>
                    <a:pt x="415" y="63"/>
                    <a:pt x="415" y="63"/>
                  </a:cubicBezTo>
                  <a:cubicBezTo>
                    <a:pt x="408" y="57"/>
                    <a:pt x="401" y="52"/>
                    <a:pt x="393" y="47"/>
                  </a:cubicBezTo>
                  <a:cubicBezTo>
                    <a:pt x="349" y="17"/>
                    <a:pt x="296" y="0"/>
                    <a:pt x="239" y="0"/>
                  </a:cubicBezTo>
                  <a:cubicBezTo>
                    <a:pt x="216" y="0"/>
                    <a:pt x="193" y="3"/>
                    <a:pt x="172" y="9"/>
                  </a:cubicBezTo>
                  <a:cubicBezTo>
                    <a:pt x="99" y="27"/>
                    <a:pt x="38" y="74"/>
                    <a:pt x="0" y="137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23" y="227"/>
                    <a:pt x="137" y="252"/>
                    <a:pt x="137" y="279"/>
                  </a:cubicBezTo>
                  <a:cubicBezTo>
                    <a:pt x="137" y="305"/>
                    <a:pt x="123" y="330"/>
                    <a:pt x="98" y="349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38" y="484"/>
                    <a:pt x="99" y="530"/>
                    <a:pt x="172" y="549"/>
                  </a:cubicBezTo>
                  <a:cubicBezTo>
                    <a:pt x="193" y="554"/>
                    <a:pt x="216" y="557"/>
                    <a:pt x="239" y="557"/>
                  </a:cubicBezTo>
                  <a:cubicBezTo>
                    <a:pt x="296" y="557"/>
                    <a:pt x="349" y="540"/>
                    <a:pt x="393" y="511"/>
                  </a:cubicBezTo>
                  <a:cubicBezTo>
                    <a:pt x="401" y="506"/>
                    <a:pt x="408" y="500"/>
                    <a:pt x="415" y="495"/>
                  </a:cubicBezTo>
                  <a:cubicBezTo>
                    <a:pt x="629" y="337"/>
                    <a:pt x="629" y="337"/>
                    <a:pt x="629" y="337"/>
                  </a:cubicBezTo>
                  <a:cubicBezTo>
                    <a:pt x="673" y="305"/>
                    <a:pt x="673" y="253"/>
                    <a:pt x="629" y="221"/>
                  </a:cubicBezTo>
                  <a:close/>
                </a:path>
              </a:pathLst>
            </a:custGeom>
            <a:solidFill>
              <a:srgbClr val="00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Oval 27">
              <a:extLst>
                <a:ext uri="{FF2B5EF4-FFF2-40B4-BE49-F238E27FC236}">
                  <a16:creationId xmlns="" xmlns:a16="http://schemas.microsoft.com/office/drawing/2014/main" id="{B2AD5104-74C1-44EE-9A7D-5A99702A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266" y="2785493"/>
              <a:ext cx="2497137" cy="4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买方会员（普票）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Oval 27">
              <a:extLst>
                <a:ext uri="{FF2B5EF4-FFF2-40B4-BE49-F238E27FC236}">
                  <a16:creationId xmlns="" xmlns:a16="http://schemas.microsoft.com/office/drawing/2014/main" id="{B4D3CD77-AFF5-4991-A131-AFCEF23E1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434" y="2744001"/>
              <a:ext cx="2497137" cy="61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交易所（普票）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5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425668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境外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买方拟接收完税货物途径：</a:t>
            </a:r>
            <a:r>
              <a:rPr lang="zh-CN" altLang="en-US" sz="1800" b="1" dirty="0">
                <a:solidFill>
                  <a:schemeClr val="tx1"/>
                </a:solidFill>
              </a:rPr>
              <a:t>出口服务商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41276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内容占位符 4"/>
          <p:cNvSpPr txBox="1">
            <a:spLocks/>
          </p:cNvSpPr>
          <p:nvPr/>
        </p:nvSpPr>
        <p:spPr bwMode="auto">
          <a:xfrm>
            <a:off x="539552" y="1561356"/>
            <a:ext cx="8001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黑体" pitchFamily="2" charset="-122"/>
                <a:cs typeface="楷体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2400" kern="0" dirty="0">
                <a:solidFill>
                  <a:srgbClr val="000000"/>
                </a:solidFill>
              </a:rPr>
              <a:t>节点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：集中交割</a:t>
            </a:r>
            <a:r>
              <a:rPr lang="zh-CN" altLang="en-US" sz="2400" kern="0" dirty="0">
                <a:solidFill>
                  <a:srgbClr val="000000"/>
                </a:solidFill>
              </a:rPr>
              <a:t>配对前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>
              <a:buClr>
                <a:srgbClr val="002060"/>
              </a:buClr>
              <a:defRPr/>
            </a:pPr>
            <a:r>
              <a:rPr lang="zh-CN" altLang="en-US" sz="2400" kern="0" dirty="0">
                <a:solidFill>
                  <a:srgbClr val="000000"/>
                </a:solidFill>
              </a:rPr>
              <a:t>境外交易者有接货意向，可与</a:t>
            </a:r>
            <a:r>
              <a:rPr lang="en-US" altLang="zh-CN" sz="2400" kern="0" dirty="0">
                <a:solidFill>
                  <a:srgbClr val="000000"/>
                </a:solidFill>
              </a:rPr>
              <a:t>PTA</a:t>
            </a:r>
            <a:r>
              <a:rPr lang="zh-CN" altLang="en-US" sz="2400" kern="0" dirty="0">
                <a:solidFill>
                  <a:srgbClr val="000000"/>
                </a:solidFill>
              </a:rPr>
              <a:t>出口服务商协商，由出口服务商在期货盘面接完税仓单，然后签订出口贸易合同，期货变为现货。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>
              <a:buClr>
                <a:srgbClr val="002060"/>
              </a:buClr>
              <a:defRPr/>
            </a:pPr>
            <a:r>
              <a:rPr lang="zh-CN" altLang="en-US" sz="2400" kern="0" dirty="0">
                <a:solidFill>
                  <a:srgbClr val="000000"/>
                </a:solidFill>
              </a:rPr>
              <a:t>境外交易者需承担移仓成本、美金</a:t>
            </a:r>
            <a:r>
              <a:rPr lang="en-US" altLang="zh-CN" sz="2400" kern="0" dirty="0">
                <a:solidFill>
                  <a:srgbClr val="000000"/>
                </a:solidFill>
              </a:rPr>
              <a:t>PTA</a:t>
            </a:r>
            <a:r>
              <a:rPr lang="zh-CN" altLang="en-US" sz="2400" kern="0" dirty="0">
                <a:solidFill>
                  <a:srgbClr val="000000"/>
                </a:solidFill>
              </a:rPr>
              <a:t>与人民币</a:t>
            </a:r>
            <a:r>
              <a:rPr lang="en-US" altLang="zh-CN" sz="2400" kern="0" dirty="0">
                <a:solidFill>
                  <a:srgbClr val="000000"/>
                </a:solidFill>
              </a:rPr>
              <a:t>PTA</a:t>
            </a:r>
            <a:r>
              <a:rPr lang="zh-CN" altLang="en-US" sz="2400" kern="0" dirty="0">
                <a:solidFill>
                  <a:srgbClr val="000000"/>
                </a:solidFill>
              </a:rPr>
              <a:t>价差（境外交易者与出口服务商协商）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lvl="0" indent="0">
              <a:buClr>
                <a:srgbClr val="CC0000"/>
              </a:buClr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lvl="0">
              <a:buClr>
                <a:srgbClr val="CC0000"/>
              </a:buClr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04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425668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境外买方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接到完税货物</a:t>
            </a:r>
            <a:r>
              <a:rPr lang="zh-CN" altLang="en-US" sz="1800" b="1" dirty="0">
                <a:solidFill>
                  <a:schemeClr val="tx1"/>
                </a:solidFill>
              </a:rPr>
              <a:t>处理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：</a:t>
            </a:r>
            <a:r>
              <a:rPr lang="zh-CN" altLang="en-US" sz="1800" b="1" dirty="0">
                <a:solidFill>
                  <a:schemeClr val="tx1"/>
                </a:solidFill>
              </a:rPr>
              <a:t>竞卖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41276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内容占位符 4"/>
          <p:cNvSpPr txBox="1">
            <a:spLocks/>
          </p:cNvSpPr>
          <p:nvPr/>
        </p:nvSpPr>
        <p:spPr bwMode="auto">
          <a:xfrm>
            <a:off x="539552" y="1561356"/>
            <a:ext cx="8001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黑体" pitchFamily="2" charset="-122"/>
                <a:cs typeface="楷体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时间</a:t>
            </a:r>
            <a:r>
              <a:rPr lang="zh-CN" altLang="en-US" sz="2400" kern="0" dirty="0">
                <a:solidFill>
                  <a:srgbClr val="000000"/>
                </a:solidFill>
              </a:rPr>
              <a:t>节点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：集中交割</a:t>
            </a:r>
            <a:r>
              <a:rPr lang="zh-CN" altLang="en-US" sz="2400" kern="0" dirty="0">
                <a:solidFill>
                  <a:srgbClr val="000000"/>
                </a:solidFill>
              </a:rPr>
              <a:t>配对后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</a:rPr>
              <a:t>境外买方分配到</a:t>
            </a:r>
            <a:r>
              <a:rPr lang="en-US" altLang="zh-CN" sz="2400" kern="0" dirty="0">
                <a:solidFill>
                  <a:srgbClr val="000000"/>
                </a:solidFill>
              </a:rPr>
              <a:t>PTA</a:t>
            </a:r>
            <a:r>
              <a:rPr lang="zh-CN" altLang="en-US" sz="2400" kern="0" dirty="0">
                <a:solidFill>
                  <a:srgbClr val="000000"/>
                </a:solidFill>
              </a:rPr>
              <a:t>完税标准仓单的，交易所负责组织对该</a:t>
            </a:r>
            <a:r>
              <a:rPr lang="en-US" altLang="zh-CN" sz="2400" kern="0" dirty="0">
                <a:solidFill>
                  <a:srgbClr val="000000"/>
                </a:solidFill>
              </a:rPr>
              <a:t>PTA</a:t>
            </a:r>
            <a:r>
              <a:rPr lang="zh-CN" altLang="en-US" sz="2400" kern="0" dirty="0">
                <a:solidFill>
                  <a:srgbClr val="000000"/>
                </a:solidFill>
              </a:rPr>
              <a:t>完税标准仓单进行竞卖，竞卖产生的损益和费用由境外买方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承担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</a:rPr>
              <a:t>竞卖不成功，境外买方违约，赔付</a:t>
            </a:r>
            <a:r>
              <a:rPr lang="en-US" altLang="zh-CN" sz="2400" kern="0" dirty="0">
                <a:solidFill>
                  <a:srgbClr val="000000"/>
                </a:solidFill>
              </a:rPr>
              <a:t>20%</a:t>
            </a:r>
            <a:r>
              <a:rPr lang="zh-CN" altLang="en-US" sz="2400" kern="0" dirty="0" smtClean="0">
                <a:solidFill>
                  <a:srgbClr val="000000"/>
                </a:solidFill>
              </a:rPr>
              <a:t>货款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lvl="0" indent="0">
              <a:buClr>
                <a:srgbClr val="CC0000"/>
              </a:buClr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lvl="0">
              <a:buClr>
                <a:srgbClr val="CC0000"/>
              </a:buClr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58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425668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境外买方委托处理完税仓单流程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41276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83081"/>
              </p:ext>
            </p:extLst>
          </p:nvPr>
        </p:nvGraphicFramePr>
        <p:xfrm>
          <a:off x="416006" y="1015479"/>
          <a:ext cx="8548483" cy="464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642"/>
                <a:gridCol w="1951319"/>
                <a:gridCol w="2415441"/>
                <a:gridCol w="1888154"/>
                <a:gridCol w="1305927"/>
              </a:tblGrid>
              <a:tr h="385690"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境外买方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交易所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境内卖方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仓单竞买者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5293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配对日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配对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52931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交易保证金转交割保证金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按交割结算价结算、划转盈亏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仓单冻结、保证金不释放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35596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通知日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配对结果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通知配对结果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配对结果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5007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发布仓单竞卖预告</a:t>
                      </a:r>
                    </a:p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接收仓单竞卖预告</a:t>
                      </a:r>
                    </a:p>
                  </a:txBody>
                  <a:tcPr marL="68580" marR="68580" marT="34290" marB="34290" anchor="ctr"/>
                </a:tc>
              </a:tr>
              <a:tr h="71192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交割日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仓单竞卖日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综合业务平台仓单竞卖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竞买仓单、支付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货款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71192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划转或接收损益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收到竞拍货款、划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转</a:t>
                      </a:r>
                      <a:r>
                        <a:rPr lang="en-US" altLang="zh-CN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80%</a:t>
                      </a: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货款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接收</a:t>
                      </a:r>
                      <a:r>
                        <a:rPr lang="en-US" altLang="zh-CN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80%</a:t>
                      </a: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总货款</a:t>
                      </a:r>
                      <a:r>
                        <a:rPr lang="en-US" altLang="zh-CN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,</a:t>
                      </a: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划转或接收损益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  <a:tr h="711921"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划转剩余</a:t>
                      </a:r>
                      <a:r>
                        <a:rPr lang="en-US" altLang="zh-CN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20%</a:t>
                      </a:r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货款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开具增值税发票</a:t>
                      </a:r>
                      <a:endParaRPr lang="en-US" altLang="zh-CN" sz="1400" b="1" dirty="0" smtClean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接收剩余货款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提供发票信息，接收发票</a:t>
                      </a:r>
                      <a:endParaRPr lang="zh-CN" altLang="en-US" sz="1400" b="1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cxnSp>
        <p:nvCxnSpPr>
          <p:cNvPr id="12" name="直接箭头连接符 11"/>
          <p:cNvCxnSpPr/>
          <p:nvPr/>
        </p:nvCxnSpPr>
        <p:spPr>
          <a:xfrm>
            <a:off x="5593200" y="2247184"/>
            <a:ext cx="317311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3203848" y="2247184"/>
            <a:ext cx="27636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489942" y="1777380"/>
            <a:ext cx="0" cy="18836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347541" y="2612953"/>
            <a:ext cx="562970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996270" y="2607799"/>
            <a:ext cx="552734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67260" y="2713484"/>
            <a:ext cx="0" cy="30496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796136" y="3865612"/>
            <a:ext cx="1617260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489942" y="3269036"/>
            <a:ext cx="0" cy="29524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424309" y="4657700"/>
            <a:ext cx="48620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413396" y="5377780"/>
            <a:ext cx="348018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347541" y="5377780"/>
            <a:ext cx="486202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040074" y="4657700"/>
            <a:ext cx="440141" cy="0"/>
          </a:xfrm>
          <a:prstGeom prst="straightConnector1">
            <a:avLst/>
          </a:prstGeom>
          <a:ln w="2222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489942" y="4100834"/>
            <a:ext cx="0" cy="34084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910511" y="3269036"/>
            <a:ext cx="1112852" cy="0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培训ppt方案1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" y="1906166"/>
            <a:ext cx="8815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LOGO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73625"/>
            <a:ext cx="2076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00768"/>
            <a:ext cx="2479923" cy="247992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664" y="1201316"/>
            <a:ext cx="5505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  主讲人：胥敬华</a:t>
            </a:r>
            <a:endParaRPr lang="en-US" altLang="zh-CN" sz="18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联系方式：</a:t>
            </a:r>
            <a:r>
              <a:rPr lang="en-US" altLang="zh-CN" sz="18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0371-65612887</a:t>
            </a:r>
            <a:endParaRPr lang="en-US" altLang="zh-CN" sz="1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en-US" altLang="zh-CN" sz="18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18103838282</a:t>
            </a:r>
            <a:endParaRPr lang="en-US" altLang="zh-CN" sz="1800" b="1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73" y="2291263"/>
            <a:ext cx="2623939" cy="2498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长方形 256"/>
          <p:cNvSpPr>
            <a:spLocks noChangeArrowheads="1"/>
          </p:cNvSpPr>
          <p:nvPr/>
        </p:nvSpPr>
        <p:spPr bwMode="auto">
          <a:xfrm rot="7260000">
            <a:off x="4224613" y="2157144"/>
            <a:ext cx="2712433" cy="720725"/>
          </a:xfrm>
          <a:prstGeom prst="rect">
            <a:avLst/>
          </a:prstGeom>
          <a:solidFill>
            <a:schemeClr val="bg1">
              <a:alpha val="32156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4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2344"/>
            <a:ext cx="4560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43069"/>
            <a:ext cx="4999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5650" y="1849438"/>
            <a:ext cx="14128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200" b="1"/>
              <a:t>目 录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/>
              <a:t>CONTENTS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28184" y="2561857"/>
            <a:ext cx="2089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保税交割方案、流程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370614" y="1874376"/>
            <a:ext cx="2663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保税仓单注册、流转与注销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580063" y="1866806"/>
            <a:ext cx="5508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148263" y="2585944"/>
            <a:ext cx="5508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16238" y="1130300"/>
            <a:ext cx="3744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600" b="1" dirty="0" smtClean="0">
                <a:solidFill>
                  <a:schemeClr val="bg1"/>
                </a:solidFill>
              </a:rPr>
              <a:t>0</a:t>
            </a:r>
            <a:r>
              <a:rPr lang="en-US" altLang="zh-CN" sz="9600" b="1" dirty="0" smtClean="0">
                <a:solidFill>
                  <a:schemeClr val="bg1"/>
                </a:solidFill>
              </a:rPr>
              <a:t>1</a:t>
            </a:r>
            <a:endParaRPr lang="zh-CN" altLang="en-US" sz="9600" b="1" dirty="0">
              <a:solidFill>
                <a:schemeClr val="bg1"/>
              </a:solidFill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71775" y="2928938"/>
            <a:ext cx="4105275" cy="864666"/>
          </a:xfrm>
          <a:prstGeom prst="flowChartProcess">
            <a:avLst/>
          </a:prstGeom>
          <a:solidFill>
            <a:srgbClr val="1F62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32410" y="2785492"/>
            <a:ext cx="51125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保税仓单注册、流转</a:t>
            </a:r>
            <a:endParaRPr lang="en-US" altLang="zh-CN" sz="32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与注销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4"/>
          <p:cNvSpPr txBox="1">
            <a:spLocks/>
          </p:cNvSpPr>
          <p:nvPr/>
        </p:nvSpPr>
        <p:spPr bwMode="auto">
          <a:xfrm>
            <a:off x="363055" y="676990"/>
            <a:ext cx="3924300" cy="509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 b="1">
                <a:solidFill>
                  <a:schemeClr val="tx1"/>
                </a:solidFill>
                <a:latin typeface="+mn-lt"/>
                <a:ea typeface="+mn-ea"/>
                <a:cs typeface="楷体_GB2312" pitchFamily="49" charset="-122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楷体_GB2312" pitchFamily="49" charset="-122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楷体" pitchFamily="49" charset="-122"/>
                <a:cs typeface="楷体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j-ea"/>
                <a:cs typeface="宋体" pitchFamily="2" charset="-122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  <a:cs typeface="宋体" pitchFamily="2" charset="-122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楷体_GB2312"/>
            </a:endParaRPr>
          </a:p>
        </p:txBody>
      </p:sp>
      <p:sp>
        <p:nvSpPr>
          <p:cNvPr id="16" name="内容占位符 5"/>
          <p:cNvSpPr txBox="1">
            <a:spLocks/>
          </p:cNvSpPr>
          <p:nvPr/>
        </p:nvSpPr>
        <p:spPr bwMode="auto">
          <a:xfrm>
            <a:off x="3865438" y="718189"/>
            <a:ext cx="5171058" cy="451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 b="1">
                <a:solidFill>
                  <a:schemeClr val="tx1"/>
                </a:solidFill>
                <a:latin typeface="+mn-lt"/>
                <a:ea typeface="+mn-ea"/>
                <a:cs typeface="楷体_GB2312" pitchFamily="49" charset="-122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楷体_GB2312" pitchFamily="49" charset="-122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ea typeface="楷体" pitchFamily="49" charset="-122"/>
                <a:cs typeface="楷体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ea typeface="+mj-ea"/>
                <a:cs typeface="宋体" pitchFamily="2" charset="-122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  <a:cs typeface="宋体" pitchFamily="2" charset="-122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algn="just" eaLnBrk="1" hangingPunct="1">
              <a:buClr>
                <a:srgbClr val="01539D"/>
              </a:buClr>
              <a:buFont typeface="Wingdings" panose="05000000000000000000" pitchFamily="2" charset="2"/>
              <a:buChar char="n"/>
            </a:pPr>
            <a:r>
              <a:rPr lang="zh-CN" altLang="en-US" sz="1800" b="0" kern="0" dirty="0" smtClean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保税仓单注册注意事项：</a:t>
            </a:r>
            <a:endParaRPr lang="en-US" altLang="zh-CN" sz="1800" b="0" kern="0" dirty="0" smtClean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交割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预报</a:t>
            </a:r>
            <a:r>
              <a:rPr lang="zh-CN" altLang="en-US" sz="1800" b="0" kern="0" dirty="0" smtClean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会员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提出交割预报，仓库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个工作日内回复，客户向仓库缴纳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30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元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吨交割预报定金</a:t>
            </a:r>
            <a:endParaRPr lang="en-US" altLang="zh-CN" sz="1800" b="0" kern="0" dirty="0">
              <a:solidFill>
                <a:srgbClr val="0D21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入库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通知单</a:t>
            </a:r>
            <a:r>
              <a:rPr lang="zh-CN" altLang="en-US" sz="1800" b="0" kern="0" dirty="0" smtClean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仓库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收到交割预报定金当日，开具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入库通知单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PTA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有效期为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</a:t>
            </a:r>
            <a:endParaRPr lang="en-US" altLang="zh-CN" sz="1800" b="0" kern="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质量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检验</a:t>
            </a:r>
            <a:r>
              <a:rPr lang="zh-CN" altLang="en-US" sz="1800" b="0" kern="0" dirty="0" smtClean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仓库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抽样，指定质检机构商检</a:t>
            </a:r>
            <a:endParaRPr lang="en-US" altLang="zh-CN" sz="1800" b="0" kern="0" dirty="0">
              <a:solidFill>
                <a:srgbClr val="0D21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申请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注册</a:t>
            </a:r>
            <a:r>
              <a:rPr lang="zh-CN" altLang="en-US" sz="1800" b="0" kern="0" dirty="0" smtClean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货主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对检验结果无异议，仓库向交易所申请注册</a:t>
            </a:r>
            <a:endParaRPr lang="en-US" altLang="zh-CN" sz="1800" b="0" kern="0" dirty="0">
              <a:solidFill>
                <a:srgbClr val="0D21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签发仓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单</a:t>
            </a:r>
            <a:r>
              <a:rPr lang="zh-CN" altLang="en-US" sz="1800" b="0" kern="0" dirty="0" smtClean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交易所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可在自仓库提出仓单注册申请之日起</a:t>
            </a:r>
            <a:r>
              <a:rPr lang="en-US" altLang="zh-CN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个工作日内予以注册</a:t>
            </a:r>
            <a:endParaRPr lang="en-US" altLang="zh-CN" sz="1800" b="0" kern="0" dirty="0">
              <a:solidFill>
                <a:srgbClr val="0D21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just" eaLnBrk="1" hangingPunct="1">
              <a:buClr>
                <a:srgbClr val="01539D"/>
              </a:buClr>
              <a:buNone/>
            </a:pP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生产日期超过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天的境内生产的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PTA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和自境外发运之日起超过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天的进口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PTA，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仓库不得接收入库；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品牌交割，其中免检品牌可免去质量检验；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被我国征收反倾销税的境外厂商生产的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PTA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不得注册保税标准仓单；</a:t>
            </a:r>
            <a:r>
              <a:rPr lang="en-US" altLang="zh-CN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800" b="0" kern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保税与完税仓单之间不通用</a:t>
            </a:r>
            <a:r>
              <a:rPr lang="zh-CN" altLang="en-US" sz="1800" b="0" kern="0" dirty="0">
                <a:solidFill>
                  <a:srgbClr val="0D2135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800" b="0" kern="0" dirty="0">
              <a:solidFill>
                <a:srgbClr val="0D2135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 eaLnBrk="1" hangingPunct="1">
              <a:buClr>
                <a:srgbClr val="01539D"/>
              </a:buClr>
              <a:buFont typeface="Wingdings" panose="05000000000000000000" pitchFamily="2" charset="2"/>
              <a:buChar char="n"/>
            </a:pPr>
            <a:endParaRPr lang="en-US" altLang="zh-CN" sz="1800" b="0" kern="0" dirty="0" smtClean="0">
              <a:solidFill>
                <a:srgbClr val="00206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7" name="组合 11"/>
          <p:cNvGrpSpPr/>
          <p:nvPr/>
        </p:nvGrpSpPr>
        <p:grpSpPr>
          <a:xfrm>
            <a:off x="251520" y="844865"/>
            <a:ext cx="3590610" cy="4193145"/>
            <a:chOff x="483137" y="1718664"/>
            <a:chExt cx="4014702" cy="3526076"/>
          </a:xfrm>
          <a:solidFill>
            <a:srgbClr val="FFFFFF"/>
          </a:solidFill>
        </p:grpSpPr>
        <p:sp>
          <p:nvSpPr>
            <p:cNvPr id="18" name="圆角矩形 17"/>
            <p:cNvSpPr/>
            <p:nvPr/>
          </p:nvSpPr>
          <p:spPr bwMode="auto">
            <a:xfrm>
              <a:off x="483137" y="1718664"/>
              <a:ext cx="3955598" cy="492754"/>
            </a:xfrm>
            <a:prstGeom prst="roundRect">
              <a:avLst/>
            </a:prstGeom>
            <a:grpFill/>
            <a:ln w="25400" cap="flat" cmpd="sng" algn="ctr">
              <a:solidFill>
                <a:srgbClr val="01539D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交割预报</a:t>
              </a: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483137" y="2496415"/>
              <a:ext cx="3955719" cy="490650"/>
            </a:xfrm>
            <a:prstGeom prst="roundRect">
              <a:avLst/>
            </a:prstGeom>
            <a:grpFill/>
            <a:ln w="25400" cap="flat" cmpd="sng" algn="ctr">
              <a:solidFill>
                <a:srgbClr val="01539D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入库验收</a:t>
              </a:r>
            </a:p>
          </p:txBody>
        </p:sp>
        <p:sp>
          <p:nvSpPr>
            <p:cNvPr id="28" name="圆角矩形 27"/>
            <p:cNvSpPr/>
            <p:nvPr/>
          </p:nvSpPr>
          <p:spPr bwMode="auto">
            <a:xfrm>
              <a:off x="542120" y="3253754"/>
              <a:ext cx="3955719" cy="499100"/>
            </a:xfrm>
            <a:prstGeom prst="roundRect">
              <a:avLst/>
            </a:prstGeom>
            <a:grpFill/>
            <a:ln w="25400" cap="flat" cmpd="sng" algn="ctr">
              <a:solidFill>
                <a:srgbClr val="01539D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质量检验</a:t>
              </a: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542120" y="4017345"/>
              <a:ext cx="3955719" cy="483015"/>
            </a:xfrm>
            <a:prstGeom prst="roundRect">
              <a:avLst/>
            </a:prstGeom>
            <a:grpFill/>
            <a:ln w="25400" cap="flat" cmpd="sng" algn="ctr">
              <a:solidFill>
                <a:srgbClr val="01539D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仓库申请注册</a:t>
              </a:r>
            </a:p>
          </p:txBody>
        </p:sp>
        <p:sp>
          <p:nvSpPr>
            <p:cNvPr id="30" name="圆角矩形 29"/>
            <p:cNvSpPr/>
            <p:nvPr/>
          </p:nvSpPr>
          <p:spPr bwMode="auto">
            <a:xfrm>
              <a:off x="540804" y="4761725"/>
              <a:ext cx="3955719" cy="483015"/>
            </a:xfrm>
            <a:prstGeom prst="roundRect">
              <a:avLst/>
            </a:prstGeom>
            <a:grpFill/>
            <a:ln w="25400" cap="flat" cmpd="sng" algn="ctr">
              <a:solidFill>
                <a:srgbClr val="01539D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签发仓单</a:t>
              </a:r>
            </a:p>
          </p:txBody>
        </p:sp>
      </p:grpSp>
      <p:sp>
        <p:nvSpPr>
          <p:cNvPr id="32" name="下箭头 31"/>
          <p:cNvSpPr/>
          <p:nvPr/>
        </p:nvSpPr>
        <p:spPr bwMode="auto">
          <a:xfrm>
            <a:off x="1823221" y="1450370"/>
            <a:ext cx="396156" cy="286224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/>
              <a:ea typeface="宋体"/>
            </a:endParaRPr>
          </a:p>
        </p:txBody>
      </p:sp>
      <p:sp>
        <p:nvSpPr>
          <p:cNvPr id="33" name="下箭头 32"/>
          <p:cNvSpPr/>
          <p:nvPr/>
        </p:nvSpPr>
        <p:spPr bwMode="auto">
          <a:xfrm>
            <a:off x="1845868" y="2377054"/>
            <a:ext cx="396156" cy="263149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/>
              <a:ea typeface="宋体"/>
            </a:endParaRPr>
          </a:p>
        </p:txBody>
      </p:sp>
      <p:sp>
        <p:nvSpPr>
          <p:cNvPr id="34" name="下箭头 33"/>
          <p:cNvSpPr/>
          <p:nvPr/>
        </p:nvSpPr>
        <p:spPr bwMode="auto">
          <a:xfrm>
            <a:off x="1822316" y="3280553"/>
            <a:ext cx="396156" cy="286224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/>
              <a:ea typeface="宋体"/>
            </a:endParaRPr>
          </a:p>
        </p:txBody>
      </p:sp>
      <p:sp>
        <p:nvSpPr>
          <p:cNvPr id="36" name="下箭头 35"/>
          <p:cNvSpPr/>
          <p:nvPr/>
        </p:nvSpPr>
        <p:spPr bwMode="auto">
          <a:xfrm>
            <a:off x="1845868" y="4136580"/>
            <a:ext cx="396156" cy="286224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/>
              <a:ea typeface="宋体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6A0BB26-992B-4535-A021-7D2D5C7D2D18}"/>
              </a:ext>
            </a:extLst>
          </p:cNvPr>
          <p:cNvGrpSpPr/>
          <p:nvPr/>
        </p:nvGrpSpPr>
        <p:grpSpPr>
          <a:xfrm>
            <a:off x="439224" y="625252"/>
            <a:ext cx="7907171" cy="106463"/>
            <a:chOff x="618414" y="2104795"/>
            <a:chExt cx="7907171" cy="106463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30363B2-84B6-463B-8F65-6EF70A61E048}"/>
                </a:ext>
              </a:extLst>
            </p:cNvPr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7776B264-6FC6-4BE5-A0E0-59453DA4387A}"/>
                </a:ext>
              </a:extLst>
            </p:cNvPr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ECE682E-D58C-49B6-93D7-148F0A84CFE0}"/>
              </a:ext>
            </a:extLst>
          </p:cNvPr>
          <p:cNvSpPr txBox="1"/>
          <p:nvPr/>
        </p:nvSpPr>
        <p:spPr>
          <a:xfrm>
            <a:off x="363055" y="255920"/>
            <a:ext cx="205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保税标准仓单注册</a:t>
            </a:r>
          </a:p>
        </p:txBody>
      </p:sp>
    </p:spTree>
    <p:extLst>
      <p:ext uri="{BB962C8B-B14F-4D97-AF65-F5344CB8AC3E}">
        <p14:creationId xmlns:p14="http://schemas.microsoft.com/office/powerpoint/2010/main" val="25949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536" y="337220"/>
            <a:ext cx="3363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保税标准仓单流转</a:t>
            </a:r>
          </a:p>
        </p:txBody>
      </p:sp>
      <p:sp>
        <p:nvSpPr>
          <p:cNvPr id="50" name="椭圆 7"/>
          <p:cNvSpPr>
            <a:spLocks noChangeAspect="1" noChangeArrowheads="1"/>
          </p:cNvSpPr>
          <p:nvPr/>
        </p:nvSpPr>
        <p:spPr bwMode="auto">
          <a:xfrm>
            <a:off x="6150767" y="1057300"/>
            <a:ext cx="720725" cy="720725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椭圆 8"/>
          <p:cNvSpPr>
            <a:spLocks noChangeAspect="1" noChangeArrowheads="1"/>
          </p:cNvSpPr>
          <p:nvPr/>
        </p:nvSpPr>
        <p:spPr bwMode="auto">
          <a:xfrm>
            <a:off x="6173015" y="3793604"/>
            <a:ext cx="720725" cy="719137"/>
          </a:xfrm>
          <a:prstGeom prst="ellipse">
            <a:avLst/>
          </a:prstGeom>
          <a:solidFill>
            <a:srgbClr val="354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椭圆 9"/>
          <p:cNvSpPr>
            <a:spLocks noChangeAspect="1" noChangeArrowheads="1"/>
          </p:cNvSpPr>
          <p:nvPr/>
        </p:nvSpPr>
        <p:spPr bwMode="auto">
          <a:xfrm>
            <a:off x="2384365" y="1074879"/>
            <a:ext cx="719138" cy="720725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椭圆 10"/>
          <p:cNvSpPr>
            <a:spLocks noChangeAspect="1" noChangeArrowheads="1"/>
          </p:cNvSpPr>
          <p:nvPr/>
        </p:nvSpPr>
        <p:spPr bwMode="auto">
          <a:xfrm>
            <a:off x="2384365" y="3826083"/>
            <a:ext cx="719138" cy="719137"/>
          </a:xfrm>
          <a:prstGeom prst="ellipse">
            <a:avLst/>
          </a:prstGeom>
          <a:solidFill>
            <a:srgbClr val="D74B4B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12"/>
          <p:cNvCxnSpPr>
            <a:cxnSpLocks noChangeShapeType="1"/>
          </p:cNvCxnSpPr>
          <p:nvPr/>
        </p:nvCxnSpPr>
        <p:spPr bwMode="auto">
          <a:xfrm>
            <a:off x="3744394" y="2325618"/>
            <a:ext cx="1800226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肘形连接符 13"/>
          <p:cNvCxnSpPr>
            <a:cxnSpLocks noChangeShapeType="1"/>
          </p:cNvCxnSpPr>
          <p:nvPr/>
        </p:nvCxnSpPr>
        <p:spPr bwMode="auto">
          <a:xfrm>
            <a:off x="3166805" y="1431354"/>
            <a:ext cx="571500" cy="908049"/>
          </a:xfrm>
          <a:prstGeom prst="bentConnector2">
            <a:avLst/>
          </a:prstGeom>
          <a:noFill/>
          <a:ln w="12700">
            <a:solidFill>
              <a:srgbClr val="0070C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肘形连接符 14"/>
          <p:cNvCxnSpPr>
            <a:cxnSpLocks noChangeShapeType="1"/>
          </p:cNvCxnSpPr>
          <p:nvPr/>
        </p:nvCxnSpPr>
        <p:spPr bwMode="auto">
          <a:xfrm rot="10800000" flipV="1">
            <a:off x="5538214" y="1405382"/>
            <a:ext cx="517526" cy="908049"/>
          </a:xfrm>
          <a:prstGeom prst="bentConnector2">
            <a:avLst/>
          </a:prstGeom>
          <a:noFill/>
          <a:ln w="12700">
            <a:solidFill>
              <a:srgbClr val="0070C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16"/>
          <p:cNvCxnSpPr>
            <a:cxnSpLocks noChangeShapeType="1"/>
          </p:cNvCxnSpPr>
          <p:nvPr/>
        </p:nvCxnSpPr>
        <p:spPr bwMode="auto">
          <a:xfrm>
            <a:off x="3744394" y="3335266"/>
            <a:ext cx="1800226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肘形连接符 17"/>
          <p:cNvCxnSpPr>
            <a:cxnSpLocks noChangeShapeType="1"/>
          </p:cNvCxnSpPr>
          <p:nvPr/>
        </p:nvCxnSpPr>
        <p:spPr bwMode="auto">
          <a:xfrm flipV="1">
            <a:off x="3166805" y="3335266"/>
            <a:ext cx="571500" cy="842962"/>
          </a:xfrm>
          <a:prstGeom prst="bentConnector2">
            <a:avLst/>
          </a:prstGeom>
          <a:noFill/>
          <a:ln w="12700">
            <a:solidFill>
              <a:srgbClr val="0070C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肘形连接符 18"/>
          <p:cNvCxnSpPr>
            <a:cxnSpLocks noChangeShapeType="1"/>
          </p:cNvCxnSpPr>
          <p:nvPr/>
        </p:nvCxnSpPr>
        <p:spPr bwMode="auto">
          <a:xfrm rot="10800000">
            <a:off x="5538214" y="3342691"/>
            <a:ext cx="517526" cy="842962"/>
          </a:xfrm>
          <a:prstGeom prst="bentConnector2">
            <a:avLst/>
          </a:prstGeom>
          <a:noFill/>
          <a:ln w="12700">
            <a:solidFill>
              <a:srgbClr val="0070C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文本框 45"/>
          <p:cNvSpPr txBox="1">
            <a:spLocks noChangeArrowheads="1"/>
          </p:cNvSpPr>
          <p:nvPr/>
        </p:nvSpPr>
        <p:spPr bwMode="auto">
          <a:xfrm>
            <a:off x="1643007" y="1275419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D74B4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交割</a:t>
            </a:r>
          </a:p>
        </p:txBody>
      </p:sp>
      <p:sp>
        <p:nvSpPr>
          <p:cNvPr id="66" name="文本框 51"/>
          <p:cNvSpPr txBox="1">
            <a:spLocks noChangeArrowheads="1"/>
          </p:cNvSpPr>
          <p:nvPr/>
        </p:nvSpPr>
        <p:spPr bwMode="auto">
          <a:xfrm>
            <a:off x="1483622" y="4000986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D74B4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期转现</a:t>
            </a:r>
          </a:p>
        </p:txBody>
      </p:sp>
      <p:sp>
        <p:nvSpPr>
          <p:cNvPr id="68" name="文本框 53"/>
          <p:cNvSpPr txBox="1">
            <a:spLocks noChangeArrowheads="1"/>
          </p:cNvSpPr>
          <p:nvPr/>
        </p:nvSpPr>
        <p:spPr bwMode="auto">
          <a:xfrm>
            <a:off x="6966519" y="1230853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354B5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作为保证金</a:t>
            </a:r>
          </a:p>
        </p:txBody>
      </p:sp>
      <p:sp>
        <p:nvSpPr>
          <p:cNvPr id="72" name="文本框 57"/>
          <p:cNvSpPr txBox="1">
            <a:spLocks noChangeArrowheads="1"/>
          </p:cNvSpPr>
          <p:nvPr/>
        </p:nvSpPr>
        <p:spPr bwMode="auto">
          <a:xfrm>
            <a:off x="6989382" y="400556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354B5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转让</a:t>
            </a:r>
          </a:p>
        </p:txBody>
      </p:sp>
      <p:sp>
        <p:nvSpPr>
          <p:cNvPr id="74" name="矩形 42"/>
          <p:cNvSpPr>
            <a:spLocks noChangeAspect="1" noChangeArrowheads="1"/>
          </p:cNvSpPr>
          <p:nvPr/>
        </p:nvSpPr>
        <p:spPr bwMode="auto">
          <a:xfrm rot="-2700000">
            <a:off x="3933308" y="2076380"/>
            <a:ext cx="1441450" cy="1438275"/>
          </a:xfrm>
          <a:prstGeom prst="rect">
            <a:avLst/>
          </a:prstGeom>
          <a:solidFill>
            <a:srgbClr val="004A9A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7544" y="712962"/>
            <a:ext cx="7907171" cy="106463"/>
            <a:chOff x="618414" y="2104795"/>
            <a:chExt cx="7907171" cy="106463"/>
          </a:xfrm>
        </p:grpSpPr>
        <p:sp>
          <p:nvSpPr>
            <p:cNvPr id="24" name="矩形 23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02E8E9E-7C18-4E76-B2F6-5BD86AD1A7B7}"/>
              </a:ext>
            </a:extLst>
          </p:cNvPr>
          <p:cNvSpPr txBox="1"/>
          <p:nvPr/>
        </p:nvSpPr>
        <p:spPr>
          <a:xfrm>
            <a:off x="3869782" y="2377311"/>
            <a:ext cx="158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保税标准仓单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E68D6C4-C4F7-4D87-8C1B-D3494CDC5E10}"/>
              </a:ext>
            </a:extLst>
          </p:cNvPr>
          <p:cNvSpPr txBox="1"/>
          <p:nvPr/>
        </p:nvSpPr>
        <p:spPr>
          <a:xfrm>
            <a:off x="5639648" y="1795604"/>
            <a:ext cx="352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基准价格：在办理日前一交易日最近交割月合约结算价扣除相关税费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DE72E7A-B832-4D37-BEC3-EC992A40D247}"/>
              </a:ext>
            </a:extLst>
          </p:cNvPr>
          <p:cNvSpPr/>
          <p:nvPr/>
        </p:nvSpPr>
        <p:spPr>
          <a:xfrm>
            <a:off x="539552" y="1802300"/>
            <a:ext cx="3235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cs typeface="Times New Roman" panose="02020603050405020304" pitchFamily="18" charset="0"/>
              </a:rPr>
              <a:t>保税交割结算价</a:t>
            </a:r>
            <a:r>
              <a:rPr lang="en-US" altLang="zh-CN" sz="1600" dirty="0">
                <a:cs typeface="Times New Roman" panose="02020603050405020304" pitchFamily="18" charset="0"/>
              </a:rPr>
              <a:t>=[(</a:t>
            </a:r>
            <a:r>
              <a:rPr lang="zh-CN" altLang="zh-CN" sz="1600" dirty="0">
                <a:cs typeface="Times New Roman" panose="02020603050405020304" pitchFamily="18" charset="0"/>
              </a:rPr>
              <a:t>交割结算价</a:t>
            </a:r>
            <a:r>
              <a:rPr lang="en-US" altLang="zh-CN" sz="1600" dirty="0">
                <a:cs typeface="Times New Roman" panose="02020603050405020304" pitchFamily="18" charset="0"/>
              </a:rPr>
              <a:t>-</a:t>
            </a:r>
            <a:r>
              <a:rPr lang="zh-CN" altLang="zh-CN" sz="1600" dirty="0">
                <a:cs typeface="Times New Roman" panose="02020603050405020304" pitchFamily="18" charset="0"/>
              </a:rPr>
              <a:t>相关费用</a:t>
            </a:r>
            <a:r>
              <a:rPr lang="en-US" altLang="zh-CN" sz="1600" dirty="0">
                <a:cs typeface="Times New Roman" panose="02020603050405020304" pitchFamily="18" charset="0"/>
              </a:rPr>
              <a:t>)/(1+</a:t>
            </a:r>
            <a:r>
              <a:rPr lang="zh-CN" altLang="zh-CN" sz="1600" dirty="0">
                <a:cs typeface="Times New Roman" panose="02020603050405020304" pitchFamily="18" charset="0"/>
              </a:rPr>
              <a:t>进口增值税税率</a:t>
            </a:r>
            <a:r>
              <a:rPr lang="en-US" altLang="zh-CN" sz="1600" dirty="0">
                <a:cs typeface="Times New Roman" panose="02020603050405020304" pitchFamily="18" charset="0"/>
              </a:rPr>
              <a:t>)-</a:t>
            </a:r>
            <a:r>
              <a:rPr lang="zh-CN" altLang="zh-CN" sz="1600" dirty="0">
                <a:cs typeface="Times New Roman" panose="02020603050405020304" pitchFamily="18" charset="0"/>
              </a:rPr>
              <a:t>消费税</a:t>
            </a:r>
            <a:r>
              <a:rPr lang="en-US" altLang="zh-CN" sz="1600" dirty="0">
                <a:cs typeface="Times New Roman" panose="02020603050405020304" pitchFamily="18" charset="0"/>
              </a:rPr>
              <a:t>]/(1+</a:t>
            </a:r>
            <a:r>
              <a:rPr lang="zh-CN" altLang="zh-CN" sz="1600" dirty="0">
                <a:cs typeface="Times New Roman" panose="02020603050405020304" pitchFamily="18" charset="0"/>
              </a:rPr>
              <a:t>进口关税税率</a:t>
            </a:r>
            <a:r>
              <a:rPr lang="en-US" altLang="zh-CN" sz="1600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保税交割结算单</a:t>
            </a:r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（报关专用）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6726263-A019-48A6-8D6F-7286BE1E7A15}"/>
              </a:ext>
            </a:extLst>
          </p:cNvPr>
          <p:cNvSpPr/>
          <p:nvPr/>
        </p:nvSpPr>
        <p:spPr>
          <a:xfrm>
            <a:off x="5453957" y="4432651"/>
            <a:ext cx="36900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dirty="0"/>
              <a:t>申请当日最近交割月份合约涨跌停板价格扣除税费范围内</a:t>
            </a:r>
            <a:r>
              <a:rPr lang="zh-CN" altLang="en-US" sz="1600" dirty="0"/>
              <a:t>协商价格</a:t>
            </a:r>
            <a:endParaRPr lang="en-US" altLang="zh-CN" sz="1600" dirty="0"/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保税交割结算单</a:t>
            </a:r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（记账专用）</a:t>
            </a:r>
            <a:endParaRPr lang="zh-CN" altLang="en-US" sz="1600" dirty="0">
              <a:solidFill>
                <a:srgbClr val="C0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AB4D8F5-34DB-43F6-BD76-B302DFD30FE2}"/>
              </a:ext>
            </a:extLst>
          </p:cNvPr>
          <p:cNvSpPr/>
          <p:nvPr/>
        </p:nvSpPr>
        <p:spPr>
          <a:xfrm>
            <a:off x="404145" y="453554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cs typeface="Times New Roman" panose="02020603050405020304" pitchFamily="18" charset="0"/>
              </a:rPr>
              <a:t>保税期转现交割结算价</a:t>
            </a:r>
            <a:r>
              <a:rPr lang="en-US" altLang="zh-CN" sz="1600" dirty="0">
                <a:cs typeface="Times New Roman" panose="02020603050405020304" pitchFamily="18" charset="0"/>
              </a:rPr>
              <a:t>=[(</a:t>
            </a:r>
            <a:r>
              <a:rPr lang="zh-CN" altLang="zh-CN" sz="1600" dirty="0">
                <a:cs typeface="Times New Roman" panose="02020603050405020304" pitchFamily="18" charset="0"/>
              </a:rPr>
              <a:t>申请日前一日最近交割月份合约结算价</a:t>
            </a:r>
            <a:r>
              <a:rPr lang="en-US" altLang="zh-CN" sz="1600" dirty="0">
                <a:cs typeface="Times New Roman" panose="02020603050405020304" pitchFamily="18" charset="0"/>
              </a:rPr>
              <a:t>-</a:t>
            </a:r>
            <a:r>
              <a:rPr lang="zh-CN" altLang="zh-CN" sz="1600" dirty="0">
                <a:cs typeface="Times New Roman" panose="02020603050405020304" pitchFamily="18" charset="0"/>
              </a:rPr>
              <a:t>相关费用</a:t>
            </a:r>
            <a:r>
              <a:rPr lang="en-US" altLang="zh-CN" sz="1600" dirty="0">
                <a:cs typeface="Times New Roman" panose="02020603050405020304" pitchFamily="18" charset="0"/>
              </a:rPr>
              <a:t>)/(1+</a:t>
            </a:r>
            <a:r>
              <a:rPr lang="zh-CN" altLang="zh-CN" sz="1600" dirty="0">
                <a:cs typeface="Times New Roman" panose="02020603050405020304" pitchFamily="18" charset="0"/>
              </a:rPr>
              <a:t>进口增值税税率</a:t>
            </a:r>
            <a:r>
              <a:rPr lang="en-US" altLang="zh-CN" sz="1600" dirty="0">
                <a:cs typeface="Times New Roman" panose="02020603050405020304" pitchFamily="18" charset="0"/>
              </a:rPr>
              <a:t>)-</a:t>
            </a:r>
            <a:r>
              <a:rPr lang="zh-CN" altLang="zh-CN" sz="1600" dirty="0">
                <a:cs typeface="Times New Roman" panose="02020603050405020304" pitchFamily="18" charset="0"/>
              </a:rPr>
              <a:t>消费税</a:t>
            </a:r>
            <a:r>
              <a:rPr lang="en-US" altLang="zh-CN" sz="1600" dirty="0">
                <a:cs typeface="Times New Roman" panose="02020603050405020304" pitchFamily="18" charset="0"/>
              </a:rPr>
              <a:t>]/(1+</a:t>
            </a:r>
            <a:r>
              <a:rPr lang="zh-CN" altLang="zh-CN" sz="1600" dirty="0">
                <a:cs typeface="Times New Roman" panose="02020603050405020304" pitchFamily="18" charset="0"/>
              </a:rPr>
              <a:t>进口关税税率</a:t>
            </a:r>
            <a:r>
              <a:rPr lang="en-US" altLang="zh-CN" sz="1600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保税交割结算单</a:t>
            </a:r>
            <a:r>
              <a:rPr lang="en-US" altLang="zh-CN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（报关专用）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07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425668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保税标准仓单注销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41276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内容占位符 4"/>
          <p:cNvSpPr txBox="1">
            <a:spLocks/>
          </p:cNvSpPr>
          <p:nvPr/>
        </p:nvSpPr>
        <p:spPr bwMode="auto">
          <a:xfrm>
            <a:off x="539552" y="1849388"/>
            <a:ext cx="8001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 b="0" i="0" baseline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楷体_GB2312" pitchFamily="49" charset="-122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黑体" pitchFamily="2" charset="-122"/>
                <a:cs typeface="楷体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  <a:cs typeface="宋体" pitchFamily="2" charset="-122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zh-CN" altLang="en-US" sz="2400" kern="0" dirty="0">
                <a:solidFill>
                  <a:srgbClr val="000000"/>
                </a:solidFill>
              </a:rPr>
              <a:t>保税仓单注销与提货流程与完税仓单一致</a:t>
            </a:r>
            <a:endParaRPr lang="en-US" altLang="zh-CN" sz="2400" kern="0" dirty="0">
              <a:solidFill>
                <a:srgbClr val="000000"/>
              </a:solidFill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</a:rPr>
              <a:t>货主报关时，按照保税交割结算单价格向海关申报，供海关审定</a:t>
            </a:r>
            <a:r>
              <a:rPr lang="zh-CN" altLang="en-US" sz="2400" kern="0" dirty="0">
                <a:solidFill>
                  <a:srgbClr val="000000"/>
                </a:solidFill>
              </a:rPr>
              <a:t>报关价格。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marL="0" lvl="0" indent="0">
              <a:buClr>
                <a:srgbClr val="CC0000"/>
              </a:buClr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  <a:p>
            <a:pPr lvl="0">
              <a:buClr>
                <a:srgbClr val="CC0000"/>
              </a:buClr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1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16238" y="1130300"/>
            <a:ext cx="3744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600" b="1" dirty="0" smtClean="0">
                <a:solidFill>
                  <a:schemeClr val="bg1"/>
                </a:solidFill>
              </a:rPr>
              <a:t>0</a:t>
            </a:r>
            <a:r>
              <a:rPr lang="en-US" altLang="zh-CN" sz="9600" b="1" dirty="0" smtClean="0">
                <a:solidFill>
                  <a:schemeClr val="bg1"/>
                </a:solidFill>
              </a:rPr>
              <a:t>2</a:t>
            </a:r>
            <a:endParaRPr lang="zh-CN" altLang="en-US" sz="9600" b="1" dirty="0">
              <a:solidFill>
                <a:schemeClr val="bg1"/>
              </a:solidFill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71775" y="2928938"/>
            <a:ext cx="4105275" cy="864666"/>
          </a:xfrm>
          <a:prstGeom prst="flowChartProcess">
            <a:avLst/>
          </a:prstGeom>
          <a:solidFill>
            <a:srgbClr val="1F62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59832" y="2928938"/>
            <a:ext cx="396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保税交割方案、流程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32468" y="481236"/>
            <a:ext cx="3563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交割流程：滚动交割</a:t>
            </a:r>
            <a:r>
              <a:rPr lang="en-US" altLang="zh-CN" sz="1800" b="1" dirty="0">
                <a:solidFill>
                  <a:schemeClr val="tx1"/>
                </a:solidFill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</a:rPr>
              <a:t>集中交割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67544" y="926434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467544" y="1142064"/>
            <a:ext cx="7429552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</a:rPr>
              <a:t>滚动交割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D2135"/>
                </a:solidFill>
                <a:effectLst/>
                <a:uLnTx/>
                <a:uFillTx/>
                <a:latin typeface="黑体" pitchFamily="49" charset="-122"/>
              </a:rPr>
              <a:t>：现有流程保持不变；卖方提申请，买方响应。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D2135"/>
              </a:solidFill>
              <a:effectLst/>
              <a:uLnTx/>
              <a:uFillTx/>
              <a:latin typeface="黑体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D2135"/>
              </a:solidFill>
              <a:effectLst/>
              <a:uLnTx/>
              <a:uFillTx/>
              <a:latin typeface="黑体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</a:rPr>
              <a:t>集中交割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D2135"/>
                </a:solidFill>
                <a:effectLst/>
                <a:uLnTx/>
                <a:uFillTx/>
                <a:latin typeface="黑体" pitchFamily="49" charset="-122"/>
              </a:rPr>
              <a:t>：最后交易日交割配对时，参与交割的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D2135"/>
                </a:solidFill>
                <a:effectLst/>
                <a:uLnTx/>
                <a:uFillTx/>
                <a:latin typeface="黑体" pitchFamily="49" charset="-122"/>
              </a:rPr>
              <a:t>PTA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D2135"/>
                </a:solidFill>
                <a:effectLst/>
                <a:uLnTx/>
                <a:uFillTx/>
                <a:latin typeface="黑体" pitchFamily="49" charset="-122"/>
              </a:rPr>
              <a:t>保税标准仓单优先分配给境外买方。若境外买方持仓数量合计小于或等于</a:t>
            </a:r>
            <a:r>
              <a:rPr lang="zh-CN" altLang="en-US" sz="1600" b="1" kern="0" dirty="0">
                <a:solidFill>
                  <a:srgbClr val="0D2135"/>
                </a:solidFill>
                <a:latin typeface="黑体" pitchFamily="49" charset="-122"/>
              </a:rPr>
              <a:t>保税标准仓单数量，则境外买方均能分配到保税标准仓单。若境外买方持仓数量大于保税标准仓单数量，则按照“持仓时间长优先”的原则确定参与保税标准仓单交割配对的境外买方。其他未配对持仓和未分配标准仓单由计算机按数量取整、最少配对数原则予以配对。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D2135"/>
              </a:solidFill>
              <a:effectLst/>
              <a:uLnTx/>
              <a:uFillTx/>
              <a:latin typeface="黑体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D2135"/>
              </a:solidFill>
              <a:effectLst/>
              <a:uLnTx/>
              <a:uFillTx/>
              <a:latin typeface="黑体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1039048" y="4071022"/>
            <a:ext cx="7072362" cy="1588"/>
          </a:xfrm>
          <a:prstGeom prst="straightConnector1">
            <a:avLst/>
          </a:prstGeom>
          <a:solidFill>
            <a:srgbClr val="A3B2C1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接连接符 9"/>
          <p:cNvCxnSpPr/>
          <p:nvPr/>
        </p:nvCxnSpPr>
        <p:spPr bwMode="auto">
          <a:xfrm rot="5400000">
            <a:off x="931891" y="3963865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 rot="5400000">
            <a:off x="5076089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0"/>
          <p:cNvSpPr txBox="1"/>
          <p:nvPr/>
        </p:nvSpPr>
        <p:spPr>
          <a:xfrm>
            <a:off x="610420" y="321376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第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个交易日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753824" y="328520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第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10</a:t>
            </a:r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个交易日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753560" y="299945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滚动交割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4896700" y="41424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集中配对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rot="5400000">
            <a:off x="6004783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5"/>
          <p:cNvSpPr txBox="1"/>
          <p:nvPr/>
        </p:nvSpPr>
        <p:spPr>
          <a:xfrm>
            <a:off x="5968270" y="41424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通知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6825526" y="41424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交割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 rot="5400000">
            <a:off x="6862039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8"/>
          <p:cNvSpPr txBox="1"/>
          <p:nvPr/>
        </p:nvSpPr>
        <p:spPr>
          <a:xfrm>
            <a:off x="6539774" y="328520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第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12</a:t>
            </a:r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个交易日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5682518" y="328520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第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11</a:t>
            </a:r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个交易日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 rot="5400000">
            <a:off x="1361313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1"/>
          <p:cNvSpPr txBox="1"/>
          <p:nvPr/>
        </p:nvSpPr>
        <p:spPr>
          <a:xfrm>
            <a:off x="681858" y="41424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申请响应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253362" y="41424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通知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1753428" y="41424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交割</a:t>
            </a:r>
          </a:p>
        </p:txBody>
      </p:sp>
      <p:cxnSp>
        <p:nvCxnSpPr>
          <p:cNvPr id="29" name="直接连接符 28"/>
          <p:cNvCxnSpPr/>
          <p:nvPr/>
        </p:nvCxnSpPr>
        <p:spPr bwMode="auto">
          <a:xfrm rot="5400000">
            <a:off x="1789941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右大括号 29"/>
          <p:cNvSpPr/>
          <p:nvPr/>
        </p:nvSpPr>
        <p:spPr bwMode="auto">
          <a:xfrm rot="16200000">
            <a:off x="2753560" y="1499254"/>
            <a:ext cx="714380" cy="4143404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1" name="右大括号 30"/>
          <p:cNvSpPr/>
          <p:nvPr/>
        </p:nvSpPr>
        <p:spPr bwMode="auto">
          <a:xfrm rot="5400000">
            <a:off x="1217643" y="4463931"/>
            <a:ext cx="500066" cy="857256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1110486" y="51425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三日交割法</a:t>
            </a:r>
          </a:p>
        </p:txBody>
      </p:sp>
      <p:cxnSp>
        <p:nvCxnSpPr>
          <p:cNvPr id="33" name="直接连接符 32"/>
          <p:cNvCxnSpPr/>
          <p:nvPr/>
        </p:nvCxnSpPr>
        <p:spPr bwMode="auto">
          <a:xfrm rot="5400000">
            <a:off x="2290007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接连接符 33"/>
          <p:cNvCxnSpPr/>
          <p:nvPr/>
        </p:nvCxnSpPr>
        <p:spPr bwMode="auto">
          <a:xfrm rot="5400000">
            <a:off x="2718635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/>
          <p:cNvCxnSpPr/>
          <p:nvPr/>
        </p:nvCxnSpPr>
        <p:spPr bwMode="auto">
          <a:xfrm rot="5400000">
            <a:off x="3218701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 rot="5400000">
            <a:off x="3718767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/>
          <p:nvPr/>
        </p:nvCxnSpPr>
        <p:spPr bwMode="auto">
          <a:xfrm rot="5400000">
            <a:off x="4147395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 rot="5400000">
            <a:off x="4576023" y="3963071"/>
            <a:ext cx="214314" cy="1588"/>
          </a:xfrm>
          <a:prstGeom prst="line">
            <a:avLst/>
          </a:prstGeom>
          <a:solidFill>
            <a:srgbClr val="A3B2C1"/>
          </a:solidFill>
          <a:ln w="41275" cap="flat" cmpd="sng" algn="ctr">
            <a:solidFill>
              <a:srgbClr val="2906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1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536" y="337220"/>
            <a:ext cx="4608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</a:rPr>
              <a:t>保税仓单交割配对流程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752828"/>
            <a:ext cx="7907171" cy="106463"/>
            <a:chOff x="618414" y="2104795"/>
            <a:chExt cx="7907171" cy="106463"/>
          </a:xfrm>
        </p:grpSpPr>
        <p:sp>
          <p:nvSpPr>
            <p:cNvPr id="26" name="矩形 25"/>
            <p:cNvSpPr/>
            <p:nvPr/>
          </p:nvSpPr>
          <p:spPr>
            <a:xfrm>
              <a:off x="618414" y="2104795"/>
              <a:ext cx="4335723" cy="106463"/>
            </a:xfrm>
            <a:prstGeom prst="rect">
              <a:avLst/>
            </a:prstGeom>
            <a:solidFill>
              <a:srgbClr val="0153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38885" y="2104795"/>
              <a:ext cx="7886700" cy="0"/>
            </a:xfrm>
            <a:prstGeom prst="line">
              <a:avLst/>
            </a:prstGeom>
            <a:ln>
              <a:solidFill>
                <a:srgbClr val="0153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561A8CB-19E9-4C27-B829-04DF8CE81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0" y="998477"/>
            <a:ext cx="8261743" cy="400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 bwMode="auto">
          <a:xfrm>
            <a:off x="467544" y="4457734"/>
            <a:ext cx="720080" cy="543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之后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个交易日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8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Pages>0</Pages>
  <Words>909</Words>
  <Characters>0</Characters>
  <Application>Microsoft Office PowerPoint</Application>
  <DocSecurity>0</DocSecurity>
  <PresentationFormat>全屏显示(16:10)</PresentationFormat>
  <Lines>0</Lines>
  <Paragraphs>120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仿宋</vt:lpstr>
      <vt:lpstr>黑体</vt:lpstr>
      <vt:lpstr>楷体_GB2312</vt:lpstr>
      <vt:lpstr>宋体</vt:lpstr>
      <vt:lpstr>微软雅黑</vt:lpstr>
      <vt:lpstr>微软雅黑 Light</vt:lpstr>
      <vt:lpstr>Arial</vt:lpstr>
      <vt:lpstr>Calibri</vt:lpstr>
      <vt:lpstr>Times New Roman</vt:lpstr>
      <vt:lpstr>Verdana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xujh</cp:lastModifiedBy>
  <cp:revision>1054</cp:revision>
  <dcterms:created xsi:type="dcterms:W3CDTF">2015-02-05T06:27:44Z</dcterms:created>
  <dcterms:modified xsi:type="dcterms:W3CDTF">2018-11-12T00:36:27Z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