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7" r:id="rId2"/>
    <p:sldId id="373" r:id="rId3"/>
    <p:sldId id="420" r:id="rId4"/>
    <p:sldId id="421" r:id="rId5"/>
    <p:sldId id="351" r:id="rId6"/>
    <p:sldId id="412" r:id="rId7"/>
    <p:sldId id="413" r:id="rId8"/>
    <p:sldId id="414" r:id="rId9"/>
    <p:sldId id="415" r:id="rId10"/>
    <p:sldId id="416" r:id="rId11"/>
    <p:sldId id="417" r:id="rId12"/>
    <p:sldId id="375" r:id="rId13"/>
    <p:sldId id="422" r:id="rId14"/>
    <p:sldId id="423" r:id="rId15"/>
    <p:sldId id="418" r:id="rId16"/>
    <p:sldId id="419" r:id="rId17"/>
    <p:sldId id="424" r:id="rId18"/>
    <p:sldId id="425" r:id="rId19"/>
    <p:sldId id="257" r:id="rId20"/>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FF9900"/>
    <a:srgbClr val="FB3838"/>
    <a:srgbClr val="EAEFF7"/>
    <a:srgbClr val="FF0066"/>
    <a:srgbClr val="0070C0"/>
    <a:srgbClr val="996633"/>
    <a:srgbClr val="FF5050"/>
    <a:srgbClr val="66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8" autoAdjust="0"/>
    <p:restoredTop sz="90129" autoAdjust="0"/>
  </p:normalViewPr>
  <p:slideViewPr>
    <p:cSldViewPr snapToGrid="0">
      <p:cViewPr varScale="1">
        <p:scale>
          <a:sx n="60" d="100"/>
          <a:sy n="60" d="100"/>
        </p:scale>
        <p:origin x="936" y="52"/>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6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CEC4C-982C-4935-9DAF-6B864F2DDD5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CN" altLang="en-US"/>
        </a:p>
      </dgm:t>
    </dgm:pt>
    <dgm:pt modelId="{6E6388A0-6044-4B1B-9488-60ACFA421339}">
      <dgm:prSet phldrT="[文本]"/>
      <dgm:spPr>
        <a:solidFill>
          <a:srgbClr val="0070C0"/>
        </a:solidFill>
      </dgm:spPr>
      <dgm:t>
        <a:bodyPr/>
        <a:lstStyle/>
        <a:p>
          <a:endParaRPr lang="zh-CN" altLang="en-US" b="1" dirty="0">
            <a:solidFill>
              <a:schemeClr val="accent4"/>
            </a:solidFill>
          </a:endParaRPr>
        </a:p>
      </dgm:t>
    </dgm:pt>
    <dgm:pt modelId="{D79806C0-0691-4777-ADA4-DAB7018A4DA7}" type="parTrans" cxnId="{26CEDDEE-A11C-4E53-9C18-BB34392D4AFC}">
      <dgm:prSet/>
      <dgm:spPr/>
      <dgm:t>
        <a:bodyPr/>
        <a:lstStyle/>
        <a:p>
          <a:endParaRPr lang="zh-CN" altLang="en-US"/>
        </a:p>
      </dgm:t>
    </dgm:pt>
    <dgm:pt modelId="{D5241317-DCC4-47D7-84ED-640E39FD806D}" type="sibTrans" cxnId="{26CEDDEE-A11C-4E53-9C18-BB34392D4AFC}">
      <dgm:prSet/>
      <dgm:spPr/>
      <dgm:t>
        <a:bodyPr/>
        <a:lstStyle/>
        <a:p>
          <a:endParaRPr lang="zh-CN" altLang="en-US"/>
        </a:p>
      </dgm:t>
    </dgm:pt>
    <dgm:pt modelId="{9DBC2407-65E3-4967-91E0-BFE1F7FBB30A}">
      <dgm:prSet phldrT="[文本]" custT="1"/>
      <dgm:spPr/>
      <dgm:t>
        <a:bodyPr/>
        <a:lstStyle/>
        <a:p>
          <a:pPr algn="l">
            <a:lnSpc>
              <a:spcPct val="100000"/>
            </a:lnSpc>
            <a:spcAft>
              <a:spcPts val="0"/>
            </a:spcAft>
          </a:pPr>
          <a:r>
            <a:rPr lang="en-US" altLang="zh-CN" sz="1600" b="1" dirty="0">
              <a:latin typeface="+mj-ea"/>
              <a:ea typeface="+mj-ea"/>
            </a:rPr>
            <a:t>      《</a:t>
          </a:r>
          <a:r>
            <a:rPr lang="zh-CN" altLang="en-US" sz="1600" b="1" dirty="0">
              <a:latin typeface="+mj-ea"/>
              <a:ea typeface="+mj-ea"/>
            </a:rPr>
            <a:t>期货交易管理条例</a:t>
          </a:r>
          <a:r>
            <a:rPr lang="en-US" altLang="zh-CN" sz="1600" b="1" dirty="0">
              <a:latin typeface="+mj-ea"/>
              <a:ea typeface="+mj-ea"/>
            </a:rPr>
            <a:t>》</a:t>
          </a:r>
          <a:endParaRPr lang="zh-CN" altLang="en-US" sz="1600" b="1" dirty="0">
            <a:solidFill>
              <a:schemeClr val="tx1"/>
            </a:solidFill>
            <a:latin typeface="+mj-ea"/>
            <a:ea typeface="+mj-ea"/>
          </a:endParaRPr>
        </a:p>
      </dgm:t>
    </dgm:pt>
    <dgm:pt modelId="{0819E3F8-B9E3-499A-9A41-DC7F79659F92}" type="parTrans" cxnId="{AF38F5BB-8302-483D-AB7A-51AB33280A16}">
      <dgm:prSet/>
      <dgm:spPr/>
      <dgm:t>
        <a:bodyPr/>
        <a:lstStyle/>
        <a:p>
          <a:endParaRPr lang="zh-CN" altLang="en-US"/>
        </a:p>
      </dgm:t>
    </dgm:pt>
    <dgm:pt modelId="{E9F223DF-6E7C-469B-A417-94322D260964}" type="sibTrans" cxnId="{AF38F5BB-8302-483D-AB7A-51AB33280A16}">
      <dgm:prSet/>
      <dgm:spPr/>
      <dgm:t>
        <a:bodyPr/>
        <a:lstStyle/>
        <a:p>
          <a:endParaRPr lang="zh-CN" altLang="en-US"/>
        </a:p>
      </dgm:t>
    </dgm:pt>
    <dgm:pt modelId="{3931F7B8-8778-4F07-B53D-038F8BA894BB}">
      <dgm:prSet phldrT="[文本]"/>
      <dgm:spPr>
        <a:solidFill>
          <a:srgbClr val="0070C0"/>
        </a:solidFill>
      </dgm:spPr>
      <dgm:t>
        <a:bodyPr/>
        <a:lstStyle/>
        <a:p>
          <a:endParaRPr lang="zh-CN" altLang="en-US" b="1" dirty="0">
            <a:solidFill>
              <a:schemeClr val="accent4"/>
            </a:solidFill>
          </a:endParaRPr>
        </a:p>
      </dgm:t>
    </dgm:pt>
    <dgm:pt modelId="{87822CC6-D575-4D39-90B7-843FF508F7BF}" type="parTrans" cxnId="{55DFD7FF-6777-425F-B3F3-6B3A4BDF9B1B}">
      <dgm:prSet/>
      <dgm:spPr/>
      <dgm:t>
        <a:bodyPr/>
        <a:lstStyle/>
        <a:p>
          <a:endParaRPr lang="zh-CN" altLang="en-US"/>
        </a:p>
      </dgm:t>
    </dgm:pt>
    <dgm:pt modelId="{6FD9870E-629B-4910-89DD-AA34358A0A0B}" type="sibTrans" cxnId="{55DFD7FF-6777-425F-B3F3-6B3A4BDF9B1B}">
      <dgm:prSet/>
      <dgm:spPr/>
      <dgm:t>
        <a:bodyPr/>
        <a:lstStyle/>
        <a:p>
          <a:endParaRPr lang="zh-CN" altLang="en-US"/>
        </a:p>
      </dgm:t>
    </dgm:pt>
    <dgm:pt modelId="{55CD7D31-F7EB-489B-999F-205D328FB8CD}">
      <dgm:prSet phldrT="[文本]" custT="1"/>
      <dgm:spPr/>
      <dgm:t>
        <a:bodyPr/>
        <a:lstStyle/>
        <a:p>
          <a:pPr algn="ctr">
            <a:lnSpc>
              <a:spcPct val="100000"/>
            </a:lnSpc>
            <a:spcAft>
              <a:spcPts val="0"/>
            </a:spcAft>
          </a:pPr>
          <a:endParaRPr lang="en-US" altLang="zh-CN" sz="1600" b="1" dirty="0">
            <a:solidFill>
              <a:srgbClr val="0070C0"/>
            </a:solidFill>
          </a:endParaRPr>
        </a:p>
        <a:p>
          <a:pPr algn="ctr">
            <a:lnSpc>
              <a:spcPct val="100000"/>
            </a:lnSpc>
            <a:spcAft>
              <a:spcPts val="0"/>
            </a:spcAft>
          </a:pPr>
          <a:endParaRPr lang="en-US" altLang="zh-CN" sz="1600" b="1" dirty="0">
            <a:solidFill>
              <a:srgbClr val="0070C0"/>
            </a:solidFill>
          </a:endParaRPr>
        </a:p>
        <a:p>
          <a:pPr algn="l">
            <a:lnSpc>
              <a:spcPct val="100000"/>
            </a:lnSpc>
            <a:spcAft>
              <a:spcPts val="0"/>
            </a:spcAft>
          </a:pPr>
          <a:r>
            <a:rPr lang="en-US" altLang="zh-CN" sz="1600" b="1" dirty="0">
              <a:solidFill>
                <a:srgbClr val="0070C0"/>
              </a:solidFill>
            </a:rPr>
            <a:t>        </a:t>
          </a:r>
          <a:r>
            <a:rPr lang="en-US" altLang="zh-CN" sz="1600" b="1" dirty="0">
              <a:solidFill>
                <a:schemeClr val="tx1"/>
              </a:solidFill>
            </a:rPr>
            <a:t>《</a:t>
          </a:r>
          <a:r>
            <a:rPr lang="zh-CN" altLang="en-US" sz="1600" b="1" dirty="0">
              <a:solidFill>
                <a:schemeClr val="tx1"/>
              </a:solidFill>
            </a:rPr>
            <a:t>境外交易者和境外经纪机构从事境内特定品种期货交易管理暂行办法</a:t>
          </a:r>
          <a:r>
            <a:rPr lang="en-US" altLang="zh-CN" sz="1600" b="1" dirty="0">
              <a:solidFill>
                <a:schemeClr val="tx1"/>
              </a:solidFill>
            </a:rPr>
            <a:t>》</a:t>
          </a:r>
          <a:endParaRPr lang="zh-CN" altLang="en-US" sz="1600" b="1" dirty="0">
            <a:solidFill>
              <a:schemeClr val="tx1"/>
            </a:solidFill>
            <a:latin typeface="+mj-ea"/>
            <a:ea typeface="+mj-ea"/>
          </a:endParaRPr>
        </a:p>
      </dgm:t>
    </dgm:pt>
    <dgm:pt modelId="{0D9412E0-B27D-441F-8001-E357A5D077DE}" type="parTrans" cxnId="{AD405813-E064-4E81-9C47-D517132F55A1}">
      <dgm:prSet/>
      <dgm:spPr/>
      <dgm:t>
        <a:bodyPr/>
        <a:lstStyle/>
        <a:p>
          <a:endParaRPr lang="zh-CN" altLang="en-US"/>
        </a:p>
      </dgm:t>
    </dgm:pt>
    <dgm:pt modelId="{73E1F46D-C402-4092-8F6C-7B5EF7666C27}" type="sibTrans" cxnId="{AD405813-E064-4E81-9C47-D517132F55A1}">
      <dgm:prSet/>
      <dgm:spPr/>
      <dgm:t>
        <a:bodyPr/>
        <a:lstStyle/>
        <a:p>
          <a:endParaRPr lang="zh-CN" altLang="en-US"/>
        </a:p>
      </dgm:t>
    </dgm:pt>
    <dgm:pt modelId="{5EA4387C-D851-4686-9D05-1AE05CEAC09C}">
      <dgm:prSet phldrT="[文本]"/>
      <dgm:spPr>
        <a:solidFill>
          <a:srgbClr val="0070C0"/>
        </a:solidFill>
      </dgm:spPr>
      <dgm:t>
        <a:bodyPr/>
        <a:lstStyle/>
        <a:p>
          <a:endParaRPr lang="zh-CN" altLang="en-US" b="1" dirty="0">
            <a:solidFill>
              <a:schemeClr val="accent4"/>
            </a:solidFill>
          </a:endParaRPr>
        </a:p>
      </dgm:t>
    </dgm:pt>
    <dgm:pt modelId="{FF3E0647-7EEC-4B20-9CC8-1F135162279C}" type="parTrans" cxnId="{9870685C-AFAD-4918-BAFD-91DDD8C0FA03}">
      <dgm:prSet/>
      <dgm:spPr/>
      <dgm:t>
        <a:bodyPr/>
        <a:lstStyle/>
        <a:p>
          <a:endParaRPr lang="zh-CN" altLang="en-US"/>
        </a:p>
      </dgm:t>
    </dgm:pt>
    <dgm:pt modelId="{07EDAB0B-E8F3-4511-ABB3-C2A1B9DF60E9}" type="sibTrans" cxnId="{9870685C-AFAD-4918-BAFD-91DDD8C0FA03}">
      <dgm:prSet/>
      <dgm:spPr/>
      <dgm:t>
        <a:bodyPr/>
        <a:lstStyle/>
        <a:p>
          <a:endParaRPr lang="zh-CN" altLang="en-US"/>
        </a:p>
      </dgm:t>
    </dgm:pt>
    <dgm:pt modelId="{9181BA84-740A-40AB-9CE7-F39F6FADE539}">
      <dgm:prSet phldrT="[文本]" custT="1"/>
      <dgm:spPr/>
      <dgm:t>
        <a:bodyPr/>
        <a:lstStyle/>
        <a:p>
          <a:pPr indent="0">
            <a:lnSpc>
              <a:spcPct val="100000"/>
            </a:lnSpc>
            <a:spcBef>
              <a:spcPts val="200"/>
            </a:spcBef>
            <a:spcAft>
              <a:spcPts val="0"/>
            </a:spcAft>
          </a:pPr>
          <a:endParaRPr lang="zh-CN" altLang="en-US" sz="1600" b="1" dirty="0">
            <a:solidFill>
              <a:schemeClr val="tx1"/>
            </a:solidFill>
          </a:endParaRPr>
        </a:p>
      </dgm:t>
    </dgm:pt>
    <dgm:pt modelId="{0B44D99F-E215-4AD3-B538-64FD6616369B}" type="parTrans" cxnId="{E8FB831D-8502-41DA-A27A-AAAD03BF31F1}">
      <dgm:prSet/>
      <dgm:spPr/>
      <dgm:t>
        <a:bodyPr/>
        <a:lstStyle/>
        <a:p>
          <a:endParaRPr lang="zh-CN" altLang="en-US"/>
        </a:p>
      </dgm:t>
    </dgm:pt>
    <dgm:pt modelId="{C9436EA4-802D-4156-A777-AD192557EFD2}" type="sibTrans" cxnId="{E8FB831D-8502-41DA-A27A-AAAD03BF31F1}">
      <dgm:prSet/>
      <dgm:spPr/>
      <dgm:t>
        <a:bodyPr/>
        <a:lstStyle/>
        <a:p>
          <a:endParaRPr lang="zh-CN" altLang="en-US"/>
        </a:p>
      </dgm:t>
    </dgm:pt>
    <dgm:pt modelId="{2015E44E-E6E1-4D6C-834B-24D32AF452C6}">
      <dgm:prSet custT="1"/>
      <dgm:spPr/>
      <dgm:t>
        <a:bodyPr/>
        <a:lstStyle/>
        <a:p>
          <a:pPr algn="l">
            <a:lnSpc>
              <a:spcPct val="100000"/>
            </a:lnSpc>
            <a:spcAft>
              <a:spcPts val="0"/>
            </a:spcAft>
          </a:pPr>
          <a:r>
            <a:rPr lang="en-US" altLang="zh-CN" sz="1600" b="1" dirty="0">
              <a:latin typeface="+mj-ea"/>
              <a:ea typeface="+mj-ea"/>
            </a:rPr>
            <a:t>      《</a:t>
          </a:r>
          <a:r>
            <a:rPr lang="zh-CN" altLang="en-US" sz="1600" b="1" dirty="0">
              <a:latin typeface="+mj-ea"/>
              <a:ea typeface="+mj-ea"/>
            </a:rPr>
            <a:t>证券期货投资者适当性管理办法</a:t>
          </a:r>
          <a:r>
            <a:rPr lang="en-US" altLang="zh-CN" sz="1600" b="1" dirty="0">
              <a:latin typeface="+mj-ea"/>
              <a:ea typeface="+mj-ea"/>
            </a:rPr>
            <a:t>》</a:t>
          </a:r>
        </a:p>
      </dgm:t>
    </dgm:pt>
    <dgm:pt modelId="{6D4F46A4-4E86-4BC5-BAB0-0F6E5FDCCF3B}" type="parTrans" cxnId="{BF1CDB60-6FE3-4EE5-B0C1-83C898701605}">
      <dgm:prSet/>
      <dgm:spPr/>
      <dgm:t>
        <a:bodyPr/>
        <a:lstStyle/>
        <a:p>
          <a:endParaRPr lang="zh-CN" altLang="en-US"/>
        </a:p>
      </dgm:t>
    </dgm:pt>
    <dgm:pt modelId="{D4680DB4-7A59-417D-94FC-4D3673FD56EF}" type="sibTrans" cxnId="{BF1CDB60-6FE3-4EE5-B0C1-83C898701605}">
      <dgm:prSet/>
      <dgm:spPr/>
      <dgm:t>
        <a:bodyPr/>
        <a:lstStyle/>
        <a:p>
          <a:endParaRPr lang="zh-CN" altLang="en-US"/>
        </a:p>
      </dgm:t>
    </dgm:pt>
    <dgm:pt modelId="{034EE9A1-248E-4B9D-A1B6-713613D3140A}">
      <dgm:prSet custT="1"/>
      <dgm:spPr/>
      <dgm:t>
        <a:bodyPr/>
        <a:lstStyle/>
        <a:p>
          <a:pPr algn="l">
            <a:lnSpc>
              <a:spcPct val="100000"/>
            </a:lnSpc>
            <a:spcAft>
              <a:spcPts val="0"/>
            </a:spcAft>
          </a:pPr>
          <a:r>
            <a:rPr lang="en-US" altLang="zh-CN" sz="1600" b="1" dirty="0">
              <a:latin typeface="+mj-ea"/>
              <a:ea typeface="+mj-ea"/>
            </a:rPr>
            <a:t>      《</a:t>
          </a:r>
          <a:r>
            <a:rPr lang="zh-CN" altLang="en-US" sz="1600" b="1" dirty="0">
              <a:latin typeface="+mj-ea"/>
              <a:ea typeface="+mj-ea"/>
            </a:rPr>
            <a:t>期货经营机构投资者适当性管理实施指引</a:t>
          </a:r>
          <a:r>
            <a:rPr lang="en-US" altLang="zh-CN" sz="1600" b="1" dirty="0">
              <a:latin typeface="+mj-ea"/>
              <a:ea typeface="+mj-ea"/>
            </a:rPr>
            <a:t>》</a:t>
          </a:r>
          <a:r>
            <a:rPr lang="zh-CN" altLang="en-US" sz="1600" b="1" dirty="0">
              <a:latin typeface="+mj-ea"/>
              <a:ea typeface="+mj-ea"/>
            </a:rPr>
            <a:t>（试行）</a:t>
          </a:r>
        </a:p>
      </dgm:t>
    </dgm:pt>
    <dgm:pt modelId="{5C9BB1F5-7864-40E2-9736-ECE5DDDC53CA}" type="sibTrans" cxnId="{1AC00205-2D6A-4223-A5A5-2D0958587D7A}">
      <dgm:prSet/>
      <dgm:spPr/>
      <dgm:t>
        <a:bodyPr/>
        <a:lstStyle/>
        <a:p>
          <a:endParaRPr lang="zh-CN" altLang="en-US"/>
        </a:p>
      </dgm:t>
    </dgm:pt>
    <dgm:pt modelId="{F9A0D3D4-E104-47EC-8743-40DF0BE2B184}" type="parTrans" cxnId="{1AC00205-2D6A-4223-A5A5-2D0958587D7A}">
      <dgm:prSet/>
      <dgm:spPr/>
      <dgm:t>
        <a:bodyPr/>
        <a:lstStyle/>
        <a:p>
          <a:endParaRPr lang="zh-CN" altLang="en-US"/>
        </a:p>
      </dgm:t>
    </dgm:pt>
    <dgm:pt modelId="{A7141BFE-35D7-4B70-B2AF-3C39CA47FC72}">
      <dgm:prSet custT="1"/>
      <dgm:spPr/>
      <dgm:t>
        <a:bodyPr/>
        <a:lstStyle/>
        <a:p>
          <a:r>
            <a:rPr lang="zh-CN" altLang="en-US" sz="1600" b="1" dirty="0"/>
            <a:t>         同时，基于现有已开放品种适当性制度，结合市场建议，形成我们现在的适当性制度。</a:t>
          </a:r>
        </a:p>
      </dgm:t>
    </dgm:pt>
    <dgm:pt modelId="{439CEEC5-222D-4102-8319-85EF13528D69}" type="parTrans" cxnId="{94DAFFEF-BDE0-408D-A6D5-98FE8281E6B1}">
      <dgm:prSet/>
      <dgm:spPr/>
      <dgm:t>
        <a:bodyPr/>
        <a:lstStyle/>
        <a:p>
          <a:endParaRPr lang="zh-CN" altLang="en-US"/>
        </a:p>
      </dgm:t>
    </dgm:pt>
    <dgm:pt modelId="{3D690F62-949D-4A5D-85A4-F49BD6096D68}" type="sibTrans" cxnId="{94DAFFEF-BDE0-408D-A6D5-98FE8281E6B1}">
      <dgm:prSet/>
      <dgm:spPr/>
      <dgm:t>
        <a:bodyPr/>
        <a:lstStyle/>
        <a:p>
          <a:endParaRPr lang="zh-CN" altLang="en-US"/>
        </a:p>
      </dgm:t>
    </dgm:pt>
    <dgm:pt modelId="{0A7D20AC-A891-46EC-88BE-B7676573E3EC}" type="pres">
      <dgm:prSet presAssocID="{76ACEC4C-982C-4935-9DAF-6B864F2DDD59}" presName="Name0" presStyleCnt="0">
        <dgm:presLayoutVars>
          <dgm:chMax val="5"/>
          <dgm:chPref val="5"/>
          <dgm:dir/>
          <dgm:animLvl val="lvl"/>
        </dgm:presLayoutVars>
      </dgm:prSet>
      <dgm:spPr/>
    </dgm:pt>
    <dgm:pt modelId="{1807C995-E2DC-4213-9043-EE80B1D2439B}" type="pres">
      <dgm:prSet presAssocID="{6E6388A0-6044-4B1B-9488-60ACFA421339}" presName="parentText1" presStyleLbl="node1" presStyleIdx="0" presStyleCnt="3">
        <dgm:presLayoutVars>
          <dgm:chMax/>
          <dgm:chPref val="3"/>
          <dgm:bulletEnabled val="1"/>
        </dgm:presLayoutVars>
      </dgm:prSet>
      <dgm:spPr/>
    </dgm:pt>
    <dgm:pt modelId="{6C660B2C-D131-4283-8C7B-BC5475640645}" type="pres">
      <dgm:prSet presAssocID="{6E6388A0-6044-4B1B-9488-60ACFA421339}" presName="childText1" presStyleLbl="solidAlignAcc1" presStyleIdx="0" presStyleCnt="3">
        <dgm:presLayoutVars>
          <dgm:chMax val="0"/>
          <dgm:chPref val="0"/>
          <dgm:bulletEnabled val="1"/>
        </dgm:presLayoutVars>
      </dgm:prSet>
      <dgm:spPr/>
    </dgm:pt>
    <dgm:pt modelId="{61A1DA1D-E588-4503-AE9E-79EFDE669A76}" type="pres">
      <dgm:prSet presAssocID="{3931F7B8-8778-4F07-B53D-038F8BA894BB}" presName="parentText2" presStyleLbl="node1" presStyleIdx="1" presStyleCnt="3">
        <dgm:presLayoutVars>
          <dgm:chMax/>
          <dgm:chPref val="3"/>
          <dgm:bulletEnabled val="1"/>
        </dgm:presLayoutVars>
      </dgm:prSet>
      <dgm:spPr/>
    </dgm:pt>
    <dgm:pt modelId="{68751862-AEAC-4488-81BC-E0BD0A7DC634}" type="pres">
      <dgm:prSet presAssocID="{3931F7B8-8778-4F07-B53D-038F8BA894BB}" presName="childText2" presStyleLbl="solidAlignAcc1" presStyleIdx="1" presStyleCnt="3">
        <dgm:presLayoutVars>
          <dgm:chMax val="0"/>
          <dgm:chPref val="0"/>
          <dgm:bulletEnabled val="1"/>
        </dgm:presLayoutVars>
      </dgm:prSet>
      <dgm:spPr/>
    </dgm:pt>
    <dgm:pt modelId="{54ADFB3A-A7DC-4562-B833-59D53BC7969E}" type="pres">
      <dgm:prSet presAssocID="{5EA4387C-D851-4686-9D05-1AE05CEAC09C}" presName="parentText3" presStyleLbl="node1" presStyleIdx="2" presStyleCnt="3">
        <dgm:presLayoutVars>
          <dgm:chMax/>
          <dgm:chPref val="3"/>
          <dgm:bulletEnabled val="1"/>
        </dgm:presLayoutVars>
      </dgm:prSet>
      <dgm:spPr/>
    </dgm:pt>
    <dgm:pt modelId="{715228F7-3736-457C-B767-BC7A6C3E816F}" type="pres">
      <dgm:prSet presAssocID="{5EA4387C-D851-4686-9D05-1AE05CEAC09C}" presName="childText3" presStyleLbl="solidAlignAcc1" presStyleIdx="2" presStyleCnt="3" custScaleY="117910" custLinFactNeighborX="0" custLinFactNeighborY="8059">
        <dgm:presLayoutVars>
          <dgm:chMax val="0"/>
          <dgm:chPref val="0"/>
          <dgm:bulletEnabled val="1"/>
        </dgm:presLayoutVars>
      </dgm:prSet>
      <dgm:spPr/>
    </dgm:pt>
  </dgm:ptLst>
  <dgm:cxnLst>
    <dgm:cxn modelId="{1AC00205-2D6A-4223-A5A5-2D0958587D7A}" srcId="{6E6388A0-6044-4B1B-9488-60ACFA421339}" destId="{034EE9A1-248E-4B9D-A1B6-713613D3140A}" srcOrd="2" destOrd="0" parTransId="{F9A0D3D4-E104-47EC-8743-40DF0BE2B184}" sibTransId="{5C9BB1F5-7864-40E2-9736-ECE5DDDC53CA}"/>
    <dgm:cxn modelId="{AD405813-E064-4E81-9C47-D517132F55A1}" srcId="{3931F7B8-8778-4F07-B53D-038F8BA894BB}" destId="{55CD7D31-F7EB-489B-999F-205D328FB8CD}" srcOrd="0" destOrd="0" parTransId="{0D9412E0-B27D-441F-8001-E357A5D077DE}" sibTransId="{73E1F46D-C402-4092-8F6C-7B5EF7666C27}"/>
    <dgm:cxn modelId="{695AFF1C-0936-4F49-A4D5-AB18FD02BD4E}" type="presOf" srcId="{2015E44E-E6E1-4D6C-834B-24D32AF452C6}" destId="{6C660B2C-D131-4283-8C7B-BC5475640645}" srcOrd="0" destOrd="1" presId="urn:microsoft.com/office/officeart/2009/3/layout/IncreasingArrowsProcess"/>
    <dgm:cxn modelId="{E8FB831D-8502-41DA-A27A-AAAD03BF31F1}" srcId="{5EA4387C-D851-4686-9D05-1AE05CEAC09C}" destId="{9181BA84-740A-40AB-9CE7-F39F6FADE539}" srcOrd="0" destOrd="0" parTransId="{0B44D99F-E215-4AD3-B538-64FD6616369B}" sibTransId="{C9436EA4-802D-4156-A777-AD192557EFD2}"/>
    <dgm:cxn modelId="{9870685C-AFAD-4918-BAFD-91DDD8C0FA03}" srcId="{76ACEC4C-982C-4935-9DAF-6B864F2DDD59}" destId="{5EA4387C-D851-4686-9D05-1AE05CEAC09C}" srcOrd="2" destOrd="0" parTransId="{FF3E0647-7EEC-4B20-9CC8-1F135162279C}" sibTransId="{07EDAB0B-E8F3-4511-ABB3-C2A1B9DF60E9}"/>
    <dgm:cxn modelId="{BF1CDB60-6FE3-4EE5-B0C1-83C898701605}" srcId="{6E6388A0-6044-4B1B-9488-60ACFA421339}" destId="{2015E44E-E6E1-4D6C-834B-24D32AF452C6}" srcOrd="1" destOrd="0" parTransId="{6D4F46A4-4E86-4BC5-BAB0-0F6E5FDCCF3B}" sibTransId="{D4680DB4-7A59-417D-94FC-4D3673FD56EF}"/>
    <dgm:cxn modelId="{DC6FAB78-36B1-4975-B91C-619DA4D81DBD}" type="presOf" srcId="{76ACEC4C-982C-4935-9DAF-6B864F2DDD59}" destId="{0A7D20AC-A891-46EC-88BE-B7676573E3EC}" srcOrd="0" destOrd="0" presId="urn:microsoft.com/office/officeart/2009/3/layout/IncreasingArrowsProcess"/>
    <dgm:cxn modelId="{9EEB6883-565C-46F9-A329-779D638A00E1}" type="presOf" srcId="{9181BA84-740A-40AB-9CE7-F39F6FADE539}" destId="{715228F7-3736-457C-B767-BC7A6C3E816F}" srcOrd="0" destOrd="0" presId="urn:microsoft.com/office/officeart/2009/3/layout/IncreasingArrowsProcess"/>
    <dgm:cxn modelId="{080E4C8A-FE7C-4447-A7A9-A0A23BC58F0C}" type="presOf" srcId="{9DBC2407-65E3-4967-91E0-BFE1F7FBB30A}" destId="{6C660B2C-D131-4283-8C7B-BC5475640645}" srcOrd="0" destOrd="0" presId="urn:microsoft.com/office/officeart/2009/3/layout/IncreasingArrowsProcess"/>
    <dgm:cxn modelId="{FFDAC498-D459-48EC-AC16-062D868B352B}" type="presOf" srcId="{55CD7D31-F7EB-489B-999F-205D328FB8CD}" destId="{68751862-AEAC-4488-81BC-E0BD0A7DC634}" srcOrd="0" destOrd="0" presId="urn:microsoft.com/office/officeart/2009/3/layout/IncreasingArrowsProcess"/>
    <dgm:cxn modelId="{C3633D9A-87DD-4B14-8B42-49BB8EFCCB55}" type="presOf" srcId="{3931F7B8-8778-4F07-B53D-038F8BA894BB}" destId="{61A1DA1D-E588-4503-AE9E-79EFDE669A76}" srcOrd="0" destOrd="0" presId="urn:microsoft.com/office/officeart/2009/3/layout/IncreasingArrowsProcess"/>
    <dgm:cxn modelId="{1918AEAB-C20D-44D6-A90C-D2B31E2040F7}" type="presOf" srcId="{034EE9A1-248E-4B9D-A1B6-713613D3140A}" destId="{6C660B2C-D131-4283-8C7B-BC5475640645}" srcOrd="0" destOrd="2" presId="urn:microsoft.com/office/officeart/2009/3/layout/IncreasingArrowsProcess"/>
    <dgm:cxn modelId="{AF38F5BB-8302-483D-AB7A-51AB33280A16}" srcId="{6E6388A0-6044-4B1B-9488-60ACFA421339}" destId="{9DBC2407-65E3-4967-91E0-BFE1F7FBB30A}" srcOrd="0" destOrd="0" parTransId="{0819E3F8-B9E3-499A-9A41-DC7F79659F92}" sibTransId="{E9F223DF-6E7C-469B-A417-94322D260964}"/>
    <dgm:cxn modelId="{D9BE2CDA-0B3B-463A-B64A-FA13DE2A9CF6}" type="presOf" srcId="{6E6388A0-6044-4B1B-9488-60ACFA421339}" destId="{1807C995-E2DC-4213-9043-EE80B1D2439B}" srcOrd="0" destOrd="0" presId="urn:microsoft.com/office/officeart/2009/3/layout/IncreasingArrowsProcess"/>
    <dgm:cxn modelId="{411C4EE7-557F-42B5-8E11-A58A72DD45F3}" type="presOf" srcId="{5EA4387C-D851-4686-9D05-1AE05CEAC09C}" destId="{54ADFB3A-A7DC-4562-B833-59D53BC7969E}" srcOrd="0" destOrd="0" presId="urn:microsoft.com/office/officeart/2009/3/layout/IncreasingArrowsProcess"/>
    <dgm:cxn modelId="{26CEDDEE-A11C-4E53-9C18-BB34392D4AFC}" srcId="{76ACEC4C-982C-4935-9DAF-6B864F2DDD59}" destId="{6E6388A0-6044-4B1B-9488-60ACFA421339}" srcOrd="0" destOrd="0" parTransId="{D79806C0-0691-4777-ADA4-DAB7018A4DA7}" sibTransId="{D5241317-DCC4-47D7-84ED-640E39FD806D}"/>
    <dgm:cxn modelId="{94DAFFEF-BDE0-408D-A6D5-98FE8281E6B1}" srcId="{5EA4387C-D851-4686-9D05-1AE05CEAC09C}" destId="{A7141BFE-35D7-4B70-B2AF-3C39CA47FC72}" srcOrd="1" destOrd="0" parTransId="{439CEEC5-222D-4102-8319-85EF13528D69}" sibTransId="{3D690F62-949D-4A5D-85A4-F49BD6096D68}"/>
    <dgm:cxn modelId="{C0A340F7-7CFE-4B31-A8D3-78F2E09C148D}" type="presOf" srcId="{A7141BFE-35D7-4B70-B2AF-3C39CA47FC72}" destId="{715228F7-3736-457C-B767-BC7A6C3E816F}" srcOrd="0" destOrd="1" presId="urn:microsoft.com/office/officeart/2009/3/layout/IncreasingArrowsProcess"/>
    <dgm:cxn modelId="{55DFD7FF-6777-425F-B3F3-6B3A4BDF9B1B}" srcId="{76ACEC4C-982C-4935-9DAF-6B864F2DDD59}" destId="{3931F7B8-8778-4F07-B53D-038F8BA894BB}" srcOrd="1" destOrd="0" parTransId="{87822CC6-D575-4D39-90B7-843FF508F7BF}" sibTransId="{6FD9870E-629B-4910-89DD-AA34358A0A0B}"/>
    <dgm:cxn modelId="{6A4E6F29-039D-42DC-9AF3-0C9889E3573A}" type="presParOf" srcId="{0A7D20AC-A891-46EC-88BE-B7676573E3EC}" destId="{1807C995-E2DC-4213-9043-EE80B1D2439B}" srcOrd="0" destOrd="0" presId="urn:microsoft.com/office/officeart/2009/3/layout/IncreasingArrowsProcess"/>
    <dgm:cxn modelId="{AD9415CA-24FD-496A-9B9D-977B7E13E0EF}" type="presParOf" srcId="{0A7D20AC-A891-46EC-88BE-B7676573E3EC}" destId="{6C660B2C-D131-4283-8C7B-BC5475640645}" srcOrd="1" destOrd="0" presId="urn:microsoft.com/office/officeart/2009/3/layout/IncreasingArrowsProcess"/>
    <dgm:cxn modelId="{91DDB894-E24B-4255-9963-91CFE10719B0}" type="presParOf" srcId="{0A7D20AC-A891-46EC-88BE-B7676573E3EC}" destId="{61A1DA1D-E588-4503-AE9E-79EFDE669A76}" srcOrd="2" destOrd="0" presId="urn:microsoft.com/office/officeart/2009/3/layout/IncreasingArrowsProcess"/>
    <dgm:cxn modelId="{1D7A3CEF-0EDD-4C5D-B75E-435F3EA002C0}" type="presParOf" srcId="{0A7D20AC-A891-46EC-88BE-B7676573E3EC}" destId="{68751862-AEAC-4488-81BC-E0BD0A7DC634}" srcOrd="3" destOrd="0" presId="urn:microsoft.com/office/officeart/2009/3/layout/IncreasingArrowsProcess"/>
    <dgm:cxn modelId="{2071FEA8-9919-4C24-AE08-204B55FC553D}" type="presParOf" srcId="{0A7D20AC-A891-46EC-88BE-B7676573E3EC}" destId="{54ADFB3A-A7DC-4562-B833-59D53BC7969E}" srcOrd="4" destOrd="0" presId="urn:microsoft.com/office/officeart/2009/3/layout/IncreasingArrowsProcess"/>
    <dgm:cxn modelId="{1CEDF6DA-08B9-4974-806A-921B136B086B}" type="presParOf" srcId="{0A7D20AC-A891-46EC-88BE-B7676573E3EC}" destId="{715228F7-3736-457C-B767-BC7A6C3E816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E55DE3-5281-4E2D-BD4E-D03A8F5A5700}"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zh-CN" altLang="en-US"/>
        </a:p>
      </dgm:t>
    </dgm:pt>
    <dgm:pt modelId="{FDDD3A7F-CB03-43C4-B74B-709A7436C27A}">
      <dgm:prSet phldrT="[文本]"/>
      <dgm:spPr/>
      <dgm:t>
        <a:bodyPr/>
        <a:lstStyle/>
        <a:p>
          <a:r>
            <a:rPr lang="zh-CN" altLang="zh-CN" dirty="0"/>
            <a:t>交易所可对开户机构落实适当性制度情况进行检查，开户机构应当配合。对于违反</a:t>
          </a:r>
          <a:r>
            <a:rPr lang="zh-CN" altLang="en-US" dirty="0"/>
            <a:t>相关要求</a:t>
          </a:r>
          <a:r>
            <a:rPr lang="zh-CN" altLang="zh-CN" dirty="0"/>
            <a:t>的，交易所按照《郑州商品交易所违规处理办法》的有关规定处理。</a:t>
          </a:r>
          <a:endParaRPr lang="zh-CN" altLang="en-US" dirty="0"/>
        </a:p>
      </dgm:t>
    </dgm:pt>
    <dgm:pt modelId="{F42D2FA8-1853-40C1-B867-E94B432E9567}" type="parTrans" cxnId="{6CB4B7AD-1C56-4819-976A-69E671537808}">
      <dgm:prSet/>
      <dgm:spPr/>
      <dgm:t>
        <a:bodyPr/>
        <a:lstStyle/>
        <a:p>
          <a:endParaRPr lang="zh-CN" altLang="en-US"/>
        </a:p>
      </dgm:t>
    </dgm:pt>
    <dgm:pt modelId="{FA9F8C22-6571-47B2-89F0-1F749AA2AE64}" type="sibTrans" cxnId="{6CB4B7AD-1C56-4819-976A-69E671537808}">
      <dgm:prSet/>
      <dgm:spPr/>
      <dgm:t>
        <a:bodyPr/>
        <a:lstStyle/>
        <a:p>
          <a:endParaRPr lang="zh-CN" altLang="en-US"/>
        </a:p>
      </dgm:t>
    </dgm:pt>
    <dgm:pt modelId="{94B265BE-8463-4A12-9288-3092469D5017}" type="pres">
      <dgm:prSet presAssocID="{26E55DE3-5281-4E2D-BD4E-D03A8F5A5700}" presName="Name0" presStyleCnt="0">
        <dgm:presLayoutVars>
          <dgm:chMax/>
          <dgm:chPref/>
          <dgm:dir/>
        </dgm:presLayoutVars>
      </dgm:prSet>
      <dgm:spPr/>
    </dgm:pt>
    <dgm:pt modelId="{66ADCCBF-A888-4DF4-9D10-CEA860FF9A69}" type="pres">
      <dgm:prSet presAssocID="{FDDD3A7F-CB03-43C4-B74B-709A7436C27A}" presName="composite" presStyleCnt="0">
        <dgm:presLayoutVars>
          <dgm:chMax/>
          <dgm:chPref/>
        </dgm:presLayoutVars>
      </dgm:prSet>
      <dgm:spPr/>
    </dgm:pt>
    <dgm:pt modelId="{69F6B769-6950-43AD-8419-090C4D3E1793}" type="pres">
      <dgm:prSet presAssocID="{FDDD3A7F-CB03-43C4-B74B-709A7436C27A}" presName="Image" presStyleLbl="bgImgPlace1" presStyleIdx="0" presStyleCnt="1" custScaleX="97250" custScaleY="49990"/>
      <dgm:spPr>
        <a:blipFill rotWithShape="1">
          <a:blip xmlns:r="http://schemas.openxmlformats.org/officeDocument/2006/relationships" r:embed="rId1"/>
          <a:stretch>
            <a:fillRect/>
          </a:stretch>
        </a:blipFill>
        <a:effectLst>
          <a:softEdge rad="88900"/>
        </a:effectLst>
      </dgm:spPr>
    </dgm:pt>
    <dgm:pt modelId="{6328A49C-E219-4D61-AE7F-E7D77DA67155}" type="pres">
      <dgm:prSet presAssocID="{FDDD3A7F-CB03-43C4-B74B-709A7436C27A}" presName="ParentText" presStyleLbl="revTx" presStyleIdx="0" presStyleCnt="1">
        <dgm:presLayoutVars>
          <dgm:chMax val="0"/>
          <dgm:chPref val="0"/>
          <dgm:bulletEnabled val="1"/>
        </dgm:presLayoutVars>
      </dgm:prSet>
      <dgm:spPr/>
    </dgm:pt>
    <dgm:pt modelId="{2BEAA753-F58A-4ED9-8CFD-04CA158CFD24}" type="pres">
      <dgm:prSet presAssocID="{FDDD3A7F-CB03-43C4-B74B-709A7436C27A}" presName="tlFrame" presStyleLbl="node1" presStyleIdx="0" presStyleCnt="4"/>
      <dgm:spPr/>
    </dgm:pt>
    <dgm:pt modelId="{04D18F77-93C5-4105-BAD5-A7F0D6B016E5}" type="pres">
      <dgm:prSet presAssocID="{FDDD3A7F-CB03-43C4-B74B-709A7436C27A}" presName="trFrame" presStyleLbl="node1" presStyleIdx="1" presStyleCnt="4"/>
      <dgm:spPr/>
    </dgm:pt>
    <dgm:pt modelId="{5AB090BF-F0CA-478D-8C76-48BFFAA1CD18}" type="pres">
      <dgm:prSet presAssocID="{FDDD3A7F-CB03-43C4-B74B-709A7436C27A}" presName="blFrame" presStyleLbl="node1" presStyleIdx="2" presStyleCnt="4"/>
      <dgm:spPr/>
    </dgm:pt>
    <dgm:pt modelId="{169F018B-100F-4474-8EB2-B78868AB0AB3}" type="pres">
      <dgm:prSet presAssocID="{FDDD3A7F-CB03-43C4-B74B-709A7436C27A}" presName="brFrame" presStyleLbl="node1" presStyleIdx="3" presStyleCnt="4"/>
      <dgm:spPr/>
    </dgm:pt>
  </dgm:ptLst>
  <dgm:cxnLst>
    <dgm:cxn modelId="{32439B3D-4640-4068-8EA4-23230EEAC6E3}" type="presOf" srcId="{26E55DE3-5281-4E2D-BD4E-D03A8F5A5700}" destId="{94B265BE-8463-4A12-9288-3092469D5017}" srcOrd="0" destOrd="0" presId="urn:microsoft.com/office/officeart/2009/3/layout/FramedTextPicture"/>
    <dgm:cxn modelId="{09F98A72-A3E7-4D73-BD15-FECC3E19CFCE}" type="presOf" srcId="{FDDD3A7F-CB03-43C4-B74B-709A7436C27A}" destId="{6328A49C-E219-4D61-AE7F-E7D77DA67155}" srcOrd="0" destOrd="0" presId="urn:microsoft.com/office/officeart/2009/3/layout/FramedTextPicture"/>
    <dgm:cxn modelId="{6CB4B7AD-1C56-4819-976A-69E671537808}" srcId="{26E55DE3-5281-4E2D-BD4E-D03A8F5A5700}" destId="{FDDD3A7F-CB03-43C4-B74B-709A7436C27A}" srcOrd="0" destOrd="0" parTransId="{F42D2FA8-1853-40C1-B867-E94B432E9567}" sibTransId="{FA9F8C22-6571-47B2-89F0-1F749AA2AE64}"/>
    <dgm:cxn modelId="{5511E9B6-CDC7-475C-BC7E-1F35732B93EE}" type="presParOf" srcId="{94B265BE-8463-4A12-9288-3092469D5017}" destId="{66ADCCBF-A888-4DF4-9D10-CEA860FF9A69}" srcOrd="0" destOrd="0" presId="urn:microsoft.com/office/officeart/2009/3/layout/FramedTextPicture"/>
    <dgm:cxn modelId="{AB006276-C7EF-4C06-AFE0-E4A58D4C3345}" type="presParOf" srcId="{66ADCCBF-A888-4DF4-9D10-CEA860FF9A69}" destId="{69F6B769-6950-43AD-8419-090C4D3E1793}" srcOrd="0" destOrd="0" presId="urn:microsoft.com/office/officeart/2009/3/layout/FramedTextPicture"/>
    <dgm:cxn modelId="{C9DBBDE1-788C-4AB5-8A7D-E2463E48B5C2}" type="presParOf" srcId="{66ADCCBF-A888-4DF4-9D10-CEA860FF9A69}" destId="{6328A49C-E219-4D61-AE7F-E7D77DA67155}" srcOrd="1" destOrd="0" presId="urn:microsoft.com/office/officeart/2009/3/layout/FramedTextPicture"/>
    <dgm:cxn modelId="{113D94D6-228A-492B-91F2-A190FC167084}" type="presParOf" srcId="{66ADCCBF-A888-4DF4-9D10-CEA860FF9A69}" destId="{2BEAA753-F58A-4ED9-8CFD-04CA158CFD24}" srcOrd="2" destOrd="0" presId="urn:microsoft.com/office/officeart/2009/3/layout/FramedTextPicture"/>
    <dgm:cxn modelId="{AA85BB07-1E7E-4B66-A685-63904B2B894D}" type="presParOf" srcId="{66ADCCBF-A888-4DF4-9D10-CEA860FF9A69}" destId="{04D18F77-93C5-4105-BAD5-A7F0D6B016E5}" srcOrd="3" destOrd="0" presId="urn:microsoft.com/office/officeart/2009/3/layout/FramedTextPicture"/>
    <dgm:cxn modelId="{9F7CD426-2BF5-498A-9B1B-33B29022A8B5}" type="presParOf" srcId="{66ADCCBF-A888-4DF4-9D10-CEA860FF9A69}" destId="{5AB090BF-F0CA-478D-8C76-48BFFAA1CD18}" srcOrd="4" destOrd="0" presId="urn:microsoft.com/office/officeart/2009/3/layout/FramedTextPicture"/>
    <dgm:cxn modelId="{41A850CC-2A76-49B4-995E-99A3993AE07C}" type="presParOf" srcId="{66ADCCBF-A888-4DF4-9D10-CEA860FF9A69}" destId="{169F018B-100F-4474-8EB2-B78868AB0AB3}"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32A8E-B2A7-46B3-996D-E2AAA21DD40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zh-CN" altLang="en-US"/>
        </a:p>
      </dgm:t>
    </dgm:pt>
    <dgm:pt modelId="{633EE1ED-62D1-42F5-B5F5-319D068ABAF2}">
      <dgm:prSet phldrT="[文本]" custT="1"/>
      <dgm:spPr/>
      <dgm:t>
        <a:bodyPr/>
        <a:lstStyle/>
        <a:p>
          <a:pPr>
            <a:lnSpc>
              <a:spcPct val="100000"/>
            </a:lnSpc>
            <a:spcAft>
              <a:spcPts val="0"/>
            </a:spcAft>
          </a:pPr>
          <a:r>
            <a:rPr lang="zh-CN" altLang="en-US" sz="1600" b="1" dirty="0">
              <a:solidFill>
                <a:srgbClr val="0070C0"/>
              </a:solidFill>
            </a:rPr>
            <a:t>适当性规则实施前</a:t>
          </a:r>
          <a:endParaRPr lang="en-US" altLang="zh-CN" sz="1600" b="1" dirty="0">
            <a:solidFill>
              <a:srgbClr val="0070C0"/>
            </a:solidFill>
          </a:endParaRPr>
        </a:p>
        <a:p>
          <a:pPr>
            <a:lnSpc>
              <a:spcPct val="100000"/>
            </a:lnSpc>
            <a:spcAft>
              <a:spcPts val="0"/>
            </a:spcAft>
          </a:pPr>
          <a:r>
            <a:rPr lang="zh-CN" altLang="en-US" sz="1600" b="1" dirty="0">
              <a:solidFill>
                <a:srgbClr val="0070C0"/>
              </a:solidFill>
            </a:rPr>
            <a:t>已开户的境内交易者</a:t>
          </a:r>
          <a:endParaRPr lang="en-US" altLang="zh-CN" sz="1600" b="1" dirty="0">
            <a:solidFill>
              <a:srgbClr val="0070C0"/>
            </a:solidFill>
          </a:endParaRPr>
        </a:p>
        <a:p>
          <a:pPr>
            <a:lnSpc>
              <a:spcPct val="90000"/>
            </a:lnSpc>
            <a:spcAft>
              <a:spcPct val="35000"/>
            </a:spcAft>
          </a:pPr>
          <a:endParaRPr lang="en-US" altLang="zh-CN" sz="1600" dirty="0"/>
        </a:p>
        <a:p>
          <a:pPr>
            <a:lnSpc>
              <a:spcPct val="90000"/>
            </a:lnSpc>
            <a:spcAft>
              <a:spcPct val="35000"/>
            </a:spcAft>
          </a:pPr>
          <a:r>
            <a:rPr lang="zh-CN" altLang="en-US" sz="1600" dirty="0"/>
            <a:t>默认具有特定品种交易权限，不需要再做任何操作即可交易特定品种。</a:t>
          </a:r>
        </a:p>
      </dgm:t>
    </dgm:pt>
    <dgm:pt modelId="{96D11CF2-817B-486A-8FD3-74EDAC7F1754}" type="parTrans" cxnId="{136075FE-8E7A-4BC3-BB05-740D6F774179}">
      <dgm:prSet/>
      <dgm:spPr/>
      <dgm:t>
        <a:bodyPr/>
        <a:lstStyle/>
        <a:p>
          <a:endParaRPr lang="zh-CN" altLang="en-US"/>
        </a:p>
      </dgm:t>
    </dgm:pt>
    <dgm:pt modelId="{303A7A3D-0681-43DD-9F48-5D8B05BDFCBE}" type="sibTrans" cxnId="{136075FE-8E7A-4BC3-BB05-740D6F774179}">
      <dgm:prSet/>
      <dgm:spPr/>
      <dgm:t>
        <a:bodyPr/>
        <a:lstStyle/>
        <a:p>
          <a:endParaRPr lang="zh-CN" altLang="en-US"/>
        </a:p>
      </dgm:t>
    </dgm:pt>
    <dgm:pt modelId="{512F028B-A3CE-4183-8CA7-F722CEC60CC2}">
      <dgm:prSet phldrT="[文本]" custT="1"/>
      <dgm:spPr/>
      <dgm:t>
        <a:bodyPr/>
        <a:lstStyle/>
        <a:p>
          <a:pPr>
            <a:lnSpc>
              <a:spcPct val="100000"/>
            </a:lnSpc>
            <a:spcAft>
              <a:spcPts val="0"/>
            </a:spcAft>
          </a:pPr>
          <a:r>
            <a:rPr lang="zh-CN" altLang="en-US" sz="1600" b="1" dirty="0">
              <a:solidFill>
                <a:srgbClr val="0070C0"/>
              </a:solidFill>
            </a:rPr>
            <a:t>适当性规则实施后</a:t>
          </a:r>
          <a:endParaRPr lang="en-US" altLang="zh-CN" sz="1600" b="1" dirty="0">
            <a:solidFill>
              <a:srgbClr val="0070C0"/>
            </a:solidFill>
          </a:endParaRPr>
        </a:p>
        <a:p>
          <a:pPr>
            <a:lnSpc>
              <a:spcPct val="100000"/>
            </a:lnSpc>
            <a:spcAft>
              <a:spcPts val="0"/>
            </a:spcAft>
          </a:pPr>
          <a:r>
            <a:rPr lang="zh-CN" altLang="en-US" sz="1600" b="1" dirty="0">
              <a:solidFill>
                <a:srgbClr val="0070C0"/>
              </a:solidFill>
            </a:rPr>
            <a:t>开户的境内</a:t>
          </a:r>
          <a:r>
            <a:rPr lang="zh-CN" altLang="en-US" sz="1600" b="1">
              <a:solidFill>
                <a:srgbClr val="0070C0"/>
              </a:solidFill>
            </a:rPr>
            <a:t>交易者</a:t>
          </a:r>
          <a:endParaRPr lang="en-US" altLang="zh-CN" sz="1600" b="1">
            <a:solidFill>
              <a:srgbClr val="0070C0"/>
            </a:solidFill>
          </a:endParaRPr>
        </a:p>
        <a:p>
          <a:pPr>
            <a:lnSpc>
              <a:spcPct val="90000"/>
            </a:lnSpc>
            <a:spcAft>
              <a:spcPct val="35000"/>
            </a:spcAft>
          </a:pPr>
          <a:endParaRPr lang="en-US" altLang="zh-CN" sz="1600"/>
        </a:p>
        <a:p>
          <a:pPr>
            <a:lnSpc>
              <a:spcPct val="90000"/>
            </a:lnSpc>
            <a:spcAft>
              <a:spcPct val="35000"/>
            </a:spcAft>
          </a:pPr>
          <a:r>
            <a:rPr lang="zh-CN" altLang="en-US" sz="1600"/>
            <a:t>开户</a:t>
          </a:r>
          <a:r>
            <a:rPr lang="zh-CN" altLang="en-US" sz="1600" dirty="0"/>
            <a:t>流程不变，开户后期货公司需将其特定品种交易权限关闭，其他品种交易权限打开。</a:t>
          </a:r>
          <a:endParaRPr lang="en-US" altLang="zh-CN" sz="1600" dirty="0"/>
        </a:p>
        <a:p>
          <a:pPr>
            <a:lnSpc>
              <a:spcPct val="90000"/>
            </a:lnSpc>
            <a:spcAft>
              <a:spcPct val="35000"/>
            </a:spcAft>
          </a:pPr>
          <a:r>
            <a:rPr lang="zh-CN" altLang="en-US" sz="1600" b="1" dirty="0"/>
            <a:t>有意愿申请特定品种交易权限的，在通过适当性评估后，期货公司可为其开通权限参与特定品种交易</a:t>
          </a:r>
          <a:r>
            <a:rPr lang="zh-CN" altLang="en-US" sz="1600" dirty="0"/>
            <a:t>，并将开通权限的交易编码向交易所报备。</a:t>
          </a:r>
        </a:p>
      </dgm:t>
    </dgm:pt>
    <dgm:pt modelId="{F238B2E9-CCFC-4FAD-AE81-6056A5093BC9}" type="parTrans" cxnId="{A47CF6F0-7BF8-4DE8-B864-969D22410520}">
      <dgm:prSet/>
      <dgm:spPr/>
      <dgm:t>
        <a:bodyPr/>
        <a:lstStyle/>
        <a:p>
          <a:endParaRPr lang="zh-CN" altLang="en-US"/>
        </a:p>
      </dgm:t>
    </dgm:pt>
    <dgm:pt modelId="{C49B2D48-47CF-4006-8AF1-D28551BD4EF2}" type="sibTrans" cxnId="{A47CF6F0-7BF8-4DE8-B864-969D22410520}">
      <dgm:prSet/>
      <dgm:spPr/>
      <dgm:t>
        <a:bodyPr/>
        <a:lstStyle/>
        <a:p>
          <a:endParaRPr lang="zh-CN" altLang="en-US"/>
        </a:p>
      </dgm:t>
    </dgm:pt>
    <dgm:pt modelId="{240C1999-5F06-44D8-A4AD-E2CDC331FA54}" type="pres">
      <dgm:prSet presAssocID="{C0F32A8E-B2A7-46B3-996D-E2AAA21DD40B}" presName="Name0" presStyleCnt="0">
        <dgm:presLayoutVars>
          <dgm:chMax val="2"/>
          <dgm:chPref val="2"/>
          <dgm:dir/>
          <dgm:animOne/>
          <dgm:resizeHandles val="exact"/>
        </dgm:presLayoutVars>
      </dgm:prSet>
      <dgm:spPr/>
    </dgm:pt>
    <dgm:pt modelId="{BFCC7ECF-3D44-4F08-B195-2A1301B462B3}" type="pres">
      <dgm:prSet presAssocID="{C0F32A8E-B2A7-46B3-996D-E2AAA21DD40B}" presName="Background" presStyleLbl="bgImgPlace1" presStyleIdx="0" presStyleCnt="1" custLinFactNeighborX="1204" custLinFactNeighborY="3935"/>
      <dgm:spPr/>
    </dgm:pt>
    <dgm:pt modelId="{01EA9A2B-0CC2-44C3-9946-D9ACF15F6B56}" type="pres">
      <dgm:prSet presAssocID="{C0F32A8E-B2A7-46B3-996D-E2AAA21DD40B}" presName="ParentText1" presStyleLbl="revTx" presStyleIdx="0" presStyleCnt="2" custScaleX="82704" custScaleY="109546">
        <dgm:presLayoutVars>
          <dgm:chMax val="0"/>
          <dgm:chPref val="0"/>
          <dgm:bulletEnabled val="1"/>
        </dgm:presLayoutVars>
      </dgm:prSet>
      <dgm:spPr/>
    </dgm:pt>
    <dgm:pt modelId="{BC722218-CD83-4DB3-9745-C4D3008D62D9}" type="pres">
      <dgm:prSet presAssocID="{C0F32A8E-B2A7-46B3-996D-E2AAA21DD40B}" presName="ParentText2" presStyleLbl="revTx" presStyleIdx="1" presStyleCnt="2" custScaleX="99987" custScaleY="112707" custLinFactNeighborX="6075" custLinFactNeighborY="797">
        <dgm:presLayoutVars>
          <dgm:chMax val="0"/>
          <dgm:chPref val="0"/>
          <dgm:bulletEnabled val="1"/>
        </dgm:presLayoutVars>
      </dgm:prSet>
      <dgm:spPr/>
    </dgm:pt>
    <dgm:pt modelId="{D096F00B-290D-4B25-8EB6-B7B0686A1690}" type="pres">
      <dgm:prSet presAssocID="{C0F32A8E-B2A7-46B3-996D-E2AAA21DD40B}" presName="Plus" presStyleLbl="alignNode1" presStyleIdx="0" presStyleCnt="2" custScaleX="10935" custScaleY="3309"/>
      <dgm:spPr/>
    </dgm:pt>
    <dgm:pt modelId="{24FA72E2-06D1-4DCC-92BD-47EA9545A93D}" type="pres">
      <dgm:prSet presAssocID="{C0F32A8E-B2A7-46B3-996D-E2AAA21DD40B}" presName="Minus" presStyleLbl="alignNode1" presStyleIdx="1" presStyleCnt="2" custFlipVert="1" custFlipHor="1" custScaleX="12661" custScaleY="10260"/>
      <dgm:spPr/>
    </dgm:pt>
    <dgm:pt modelId="{B7A81E6A-828E-4C9D-A424-1EB97D8D567C}" type="pres">
      <dgm:prSet presAssocID="{C0F32A8E-B2A7-46B3-996D-E2AAA21DD40B}" presName="Divider" presStyleLbl="parChTrans1D1" presStyleIdx="0" presStyleCnt="1"/>
      <dgm:spPr/>
    </dgm:pt>
  </dgm:ptLst>
  <dgm:cxnLst>
    <dgm:cxn modelId="{B78A7D25-F95F-4F3E-867B-411B1638551A}" type="presOf" srcId="{512F028B-A3CE-4183-8CA7-F722CEC60CC2}" destId="{BC722218-CD83-4DB3-9745-C4D3008D62D9}" srcOrd="0" destOrd="0" presId="urn:microsoft.com/office/officeart/2009/3/layout/PlusandMinus"/>
    <dgm:cxn modelId="{49DDE449-E7B4-4FE6-9CBB-C624D86A7B27}" type="presOf" srcId="{C0F32A8E-B2A7-46B3-996D-E2AAA21DD40B}" destId="{240C1999-5F06-44D8-A4AD-E2CDC331FA54}" srcOrd="0" destOrd="0" presId="urn:microsoft.com/office/officeart/2009/3/layout/PlusandMinus"/>
    <dgm:cxn modelId="{C2B7A3A6-8B7F-43D4-9B91-5768DBE70AF8}" type="presOf" srcId="{633EE1ED-62D1-42F5-B5F5-319D068ABAF2}" destId="{01EA9A2B-0CC2-44C3-9946-D9ACF15F6B56}" srcOrd="0" destOrd="0" presId="urn:microsoft.com/office/officeart/2009/3/layout/PlusandMinus"/>
    <dgm:cxn modelId="{A47CF6F0-7BF8-4DE8-B864-969D22410520}" srcId="{C0F32A8E-B2A7-46B3-996D-E2AAA21DD40B}" destId="{512F028B-A3CE-4183-8CA7-F722CEC60CC2}" srcOrd="1" destOrd="0" parTransId="{F238B2E9-CCFC-4FAD-AE81-6056A5093BC9}" sibTransId="{C49B2D48-47CF-4006-8AF1-D28551BD4EF2}"/>
    <dgm:cxn modelId="{136075FE-8E7A-4BC3-BB05-740D6F774179}" srcId="{C0F32A8E-B2A7-46B3-996D-E2AAA21DD40B}" destId="{633EE1ED-62D1-42F5-B5F5-319D068ABAF2}" srcOrd="0" destOrd="0" parTransId="{96D11CF2-817B-486A-8FD3-74EDAC7F1754}" sibTransId="{303A7A3D-0681-43DD-9F48-5D8B05BDFCBE}"/>
    <dgm:cxn modelId="{ED9C7017-54A9-4D55-93B4-273C8E882075}" type="presParOf" srcId="{240C1999-5F06-44D8-A4AD-E2CDC331FA54}" destId="{BFCC7ECF-3D44-4F08-B195-2A1301B462B3}" srcOrd="0" destOrd="0" presId="urn:microsoft.com/office/officeart/2009/3/layout/PlusandMinus"/>
    <dgm:cxn modelId="{2BBD7785-E173-45CC-BD36-6708FC9B8F8F}" type="presParOf" srcId="{240C1999-5F06-44D8-A4AD-E2CDC331FA54}" destId="{01EA9A2B-0CC2-44C3-9946-D9ACF15F6B56}" srcOrd="1" destOrd="0" presId="urn:microsoft.com/office/officeart/2009/3/layout/PlusandMinus"/>
    <dgm:cxn modelId="{64464A42-E021-4063-80EE-F0415FF4A7BD}" type="presParOf" srcId="{240C1999-5F06-44D8-A4AD-E2CDC331FA54}" destId="{BC722218-CD83-4DB3-9745-C4D3008D62D9}" srcOrd="2" destOrd="0" presId="urn:microsoft.com/office/officeart/2009/3/layout/PlusandMinus"/>
    <dgm:cxn modelId="{B7B1ECEE-92AC-419B-8BF2-3EB0AD88773D}" type="presParOf" srcId="{240C1999-5F06-44D8-A4AD-E2CDC331FA54}" destId="{D096F00B-290D-4B25-8EB6-B7B0686A1690}" srcOrd="3" destOrd="0" presId="urn:microsoft.com/office/officeart/2009/3/layout/PlusandMinus"/>
    <dgm:cxn modelId="{1A91F20E-57B7-4364-9563-1DB605DCA49A}" type="presParOf" srcId="{240C1999-5F06-44D8-A4AD-E2CDC331FA54}" destId="{24FA72E2-06D1-4DCC-92BD-47EA9545A93D}" srcOrd="4" destOrd="0" presId="urn:microsoft.com/office/officeart/2009/3/layout/PlusandMinus"/>
    <dgm:cxn modelId="{7E9B3F0D-65D0-477F-B5C3-053E99B8B40F}" type="presParOf" srcId="{240C1999-5F06-44D8-A4AD-E2CDC331FA54}" destId="{B7A81E6A-828E-4C9D-A424-1EB97D8D567C}"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692B7-3E37-40C2-BE1F-61DA20352F96}" type="doc">
      <dgm:prSet loTypeId="urn:microsoft.com/office/officeart/2005/8/layout/process2" loCatId="process" qsTypeId="urn:microsoft.com/office/officeart/2005/8/quickstyle/simple1" qsCatId="simple" csTypeId="urn:microsoft.com/office/officeart/2005/8/colors/accent1_2" csCatId="accent1" phldr="1"/>
      <dgm:spPr/>
    </dgm:pt>
    <dgm:pt modelId="{F214D76B-C93F-44BC-AFC6-8DE2D49CE3FB}">
      <dgm:prSet phldrT="[文本]"/>
      <dgm:spPr>
        <a:solidFill>
          <a:srgbClr val="0070C0"/>
        </a:solidFill>
      </dgm:spPr>
      <dgm:t>
        <a:bodyPr/>
        <a:lstStyle/>
        <a:p>
          <a:r>
            <a:rPr lang="zh-CN" altLang="en-US" dirty="0"/>
            <a:t>境外交易者</a:t>
          </a:r>
        </a:p>
      </dgm:t>
    </dgm:pt>
    <dgm:pt modelId="{67582C13-F03A-459E-B4BC-8DAE9ADA18A3}" type="parTrans" cxnId="{C85077F2-5524-4E50-9353-594691B6E307}">
      <dgm:prSet/>
      <dgm:spPr/>
      <dgm:t>
        <a:bodyPr/>
        <a:lstStyle/>
        <a:p>
          <a:endParaRPr lang="zh-CN" altLang="en-US"/>
        </a:p>
      </dgm:t>
    </dgm:pt>
    <dgm:pt modelId="{F8B9A5D2-23DF-4C76-8660-A70254B59D57}" type="sibTrans" cxnId="{C85077F2-5524-4E50-9353-594691B6E307}">
      <dgm:prSet/>
      <dgm:spPr/>
      <dgm:t>
        <a:bodyPr/>
        <a:lstStyle/>
        <a:p>
          <a:endParaRPr lang="zh-CN" altLang="en-US"/>
        </a:p>
      </dgm:t>
    </dgm:pt>
    <dgm:pt modelId="{2A94006D-A614-43C0-9136-A07FC6B8DB18}">
      <dgm:prSet phldrT="[文本]"/>
      <dgm:spPr>
        <a:solidFill>
          <a:srgbClr val="0070C0"/>
        </a:solidFill>
      </dgm:spPr>
      <dgm:t>
        <a:bodyPr/>
        <a:lstStyle/>
        <a:p>
          <a:r>
            <a:rPr lang="zh-CN" altLang="en-US" dirty="0"/>
            <a:t>境内期货公司</a:t>
          </a:r>
          <a:endParaRPr lang="en-US" altLang="zh-CN" dirty="0"/>
        </a:p>
        <a:p>
          <a:r>
            <a:rPr lang="zh-CN" altLang="en-US" dirty="0"/>
            <a:t>（适当性评估）</a:t>
          </a:r>
        </a:p>
      </dgm:t>
    </dgm:pt>
    <dgm:pt modelId="{48298317-115D-4108-8D06-D3961FB6DA18}" type="parTrans" cxnId="{AD8DBFD9-F6BA-493E-B02C-017431CAAFAF}">
      <dgm:prSet/>
      <dgm:spPr/>
      <dgm:t>
        <a:bodyPr/>
        <a:lstStyle/>
        <a:p>
          <a:endParaRPr lang="zh-CN" altLang="en-US"/>
        </a:p>
      </dgm:t>
    </dgm:pt>
    <dgm:pt modelId="{9B704E34-CE22-4075-8208-8A98984A0D29}" type="sibTrans" cxnId="{AD8DBFD9-F6BA-493E-B02C-017431CAAFAF}">
      <dgm:prSet/>
      <dgm:spPr/>
      <dgm:t>
        <a:bodyPr/>
        <a:lstStyle/>
        <a:p>
          <a:endParaRPr lang="zh-CN" altLang="en-US"/>
        </a:p>
      </dgm:t>
    </dgm:pt>
    <dgm:pt modelId="{425C64CF-6260-48C7-94C0-6CEB59CAFD3A}" type="pres">
      <dgm:prSet presAssocID="{DB5692B7-3E37-40C2-BE1F-61DA20352F96}" presName="linearFlow" presStyleCnt="0">
        <dgm:presLayoutVars>
          <dgm:resizeHandles val="exact"/>
        </dgm:presLayoutVars>
      </dgm:prSet>
      <dgm:spPr/>
    </dgm:pt>
    <dgm:pt modelId="{D70C0E84-8FDA-4DAB-90BB-5B0E0F787FC2}" type="pres">
      <dgm:prSet presAssocID="{F214D76B-C93F-44BC-AFC6-8DE2D49CE3FB}" presName="node" presStyleLbl="node1" presStyleIdx="0" presStyleCnt="2">
        <dgm:presLayoutVars>
          <dgm:bulletEnabled val="1"/>
        </dgm:presLayoutVars>
      </dgm:prSet>
      <dgm:spPr/>
    </dgm:pt>
    <dgm:pt modelId="{D914BE67-E211-4080-802E-93173BAE351E}" type="pres">
      <dgm:prSet presAssocID="{F8B9A5D2-23DF-4C76-8660-A70254B59D57}" presName="sibTrans" presStyleLbl="sibTrans2D1" presStyleIdx="0" presStyleCnt="1"/>
      <dgm:spPr/>
    </dgm:pt>
    <dgm:pt modelId="{414B84F8-1EFE-40CA-84B4-2225D2C453B7}" type="pres">
      <dgm:prSet presAssocID="{F8B9A5D2-23DF-4C76-8660-A70254B59D57}" presName="connectorText" presStyleLbl="sibTrans2D1" presStyleIdx="0" presStyleCnt="1"/>
      <dgm:spPr/>
    </dgm:pt>
    <dgm:pt modelId="{5DC62210-6D47-4884-919E-BD0226717706}" type="pres">
      <dgm:prSet presAssocID="{2A94006D-A614-43C0-9136-A07FC6B8DB18}" presName="node" presStyleLbl="node1" presStyleIdx="1" presStyleCnt="2">
        <dgm:presLayoutVars>
          <dgm:bulletEnabled val="1"/>
        </dgm:presLayoutVars>
      </dgm:prSet>
      <dgm:spPr/>
    </dgm:pt>
  </dgm:ptLst>
  <dgm:cxnLst>
    <dgm:cxn modelId="{F5F5FD1D-1916-47C0-AE65-D57CC6362AFF}" type="presOf" srcId="{DB5692B7-3E37-40C2-BE1F-61DA20352F96}" destId="{425C64CF-6260-48C7-94C0-6CEB59CAFD3A}" srcOrd="0" destOrd="0" presId="urn:microsoft.com/office/officeart/2005/8/layout/process2"/>
    <dgm:cxn modelId="{5229812D-704A-446D-8C6C-2586F60129F8}" type="presOf" srcId="{F8B9A5D2-23DF-4C76-8660-A70254B59D57}" destId="{D914BE67-E211-4080-802E-93173BAE351E}" srcOrd="0" destOrd="0" presId="urn:microsoft.com/office/officeart/2005/8/layout/process2"/>
    <dgm:cxn modelId="{2C04D142-1818-4134-B7D6-ABECA2CA628A}" type="presOf" srcId="{F8B9A5D2-23DF-4C76-8660-A70254B59D57}" destId="{414B84F8-1EFE-40CA-84B4-2225D2C453B7}" srcOrd="1" destOrd="0" presId="urn:microsoft.com/office/officeart/2005/8/layout/process2"/>
    <dgm:cxn modelId="{19864F4E-9B34-4CCE-A80A-91281C468EB3}" type="presOf" srcId="{F214D76B-C93F-44BC-AFC6-8DE2D49CE3FB}" destId="{D70C0E84-8FDA-4DAB-90BB-5B0E0F787FC2}" srcOrd="0" destOrd="0" presId="urn:microsoft.com/office/officeart/2005/8/layout/process2"/>
    <dgm:cxn modelId="{DD551AA9-77C8-4A0B-9D11-5EAF5BDD74D8}" type="presOf" srcId="{2A94006D-A614-43C0-9136-A07FC6B8DB18}" destId="{5DC62210-6D47-4884-919E-BD0226717706}" srcOrd="0" destOrd="0" presId="urn:microsoft.com/office/officeart/2005/8/layout/process2"/>
    <dgm:cxn modelId="{AD8DBFD9-F6BA-493E-B02C-017431CAAFAF}" srcId="{DB5692B7-3E37-40C2-BE1F-61DA20352F96}" destId="{2A94006D-A614-43C0-9136-A07FC6B8DB18}" srcOrd="1" destOrd="0" parTransId="{48298317-115D-4108-8D06-D3961FB6DA18}" sibTransId="{9B704E34-CE22-4075-8208-8A98984A0D29}"/>
    <dgm:cxn modelId="{C85077F2-5524-4E50-9353-594691B6E307}" srcId="{DB5692B7-3E37-40C2-BE1F-61DA20352F96}" destId="{F214D76B-C93F-44BC-AFC6-8DE2D49CE3FB}" srcOrd="0" destOrd="0" parTransId="{67582C13-F03A-459E-B4BC-8DAE9ADA18A3}" sibTransId="{F8B9A5D2-23DF-4C76-8660-A70254B59D57}"/>
    <dgm:cxn modelId="{9656BB7A-E88B-4048-B751-D40F7EF660F6}" type="presParOf" srcId="{425C64CF-6260-48C7-94C0-6CEB59CAFD3A}" destId="{D70C0E84-8FDA-4DAB-90BB-5B0E0F787FC2}" srcOrd="0" destOrd="0" presId="urn:microsoft.com/office/officeart/2005/8/layout/process2"/>
    <dgm:cxn modelId="{833673D9-C11B-42D4-B07C-AD03574ADF4E}" type="presParOf" srcId="{425C64CF-6260-48C7-94C0-6CEB59CAFD3A}" destId="{D914BE67-E211-4080-802E-93173BAE351E}" srcOrd="1" destOrd="0" presId="urn:microsoft.com/office/officeart/2005/8/layout/process2"/>
    <dgm:cxn modelId="{3E3AEA19-E096-40EB-8899-6716C79A9D9A}" type="presParOf" srcId="{D914BE67-E211-4080-802E-93173BAE351E}" destId="{414B84F8-1EFE-40CA-84B4-2225D2C453B7}" srcOrd="0" destOrd="0" presId="urn:microsoft.com/office/officeart/2005/8/layout/process2"/>
    <dgm:cxn modelId="{FC367843-28AE-4683-B822-3387F3716A2B}" type="presParOf" srcId="{425C64CF-6260-48C7-94C0-6CEB59CAFD3A}" destId="{5DC62210-6D47-4884-919E-BD022671770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5692B7-3E37-40C2-BE1F-61DA20352F96}" type="doc">
      <dgm:prSet loTypeId="urn:microsoft.com/office/officeart/2005/8/layout/process2" loCatId="process" qsTypeId="urn:microsoft.com/office/officeart/2005/8/quickstyle/simple1" qsCatId="simple" csTypeId="urn:microsoft.com/office/officeart/2005/8/colors/accent1_2" csCatId="accent1" phldr="1"/>
      <dgm:spPr/>
    </dgm:pt>
    <dgm:pt modelId="{F214D76B-C93F-44BC-AFC6-8DE2D49CE3FB}">
      <dgm:prSet phldrT="[文本]"/>
      <dgm:spPr>
        <a:solidFill>
          <a:srgbClr val="0070C0"/>
        </a:solidFill>
      </dgm:spPr>
      <dgm:t>
        <a:bodyPr/>
        <a:lstStyle/>
        <a:p>
          <a:r>
            <a:rPr lang="zh-CN" altLang="en-US" dirty="0"/>
            <a:t>境外交易者</a:t>
          </a:r>
        </a:p>
      </dgm:t>
    </dgm:pt>
    <dgm:pt modelId="{67582C13-F03A-459E-B4BC-8DAE9ADA18A3}" type="parTrans" cxnId="{C85077F2-5524-4E50-9353-594691B6E307}">
      <dgm:prSet/>
      <dgm:spPr/>
      <dgm:t>
        <a:bodyPr/>
        <a:lstStyle/>
        <a:p>
          <a:endParaRPr lang="zh-CN" altLang="en-US"/>
        </a:p>
      </dgm:t>
    </dgm:pt>
    <dgm:pt modelId="{F8B9A5D2-23DF-4C76-8660-A70254B59D57}" type="sibTrans" cxnId="{C85077F2-5524-4E50-9353-594691B6E307}">
      <dgm:prSet/>
      <dgm:spPr/>
      <dgm:t>
        <a:bodyPr/>
        <a:lstStyle/>
        <a:p>
          <a:endParaRPr lang="zh-CN" altLang="en-US"/>
        </a:p>
      </dgm:t>
    </dgm:pt>
    <dgm:pt modelId="{2A94006D-A614-43C0-9136-A07FC6B8DB18}">
      <dgm:prSet phldrT="[文本]"/>
      <dgm:spPr>
        <a:solidFill>
          <a:srgbClr val="0070C0"/>
        </a:solidFill>
      </dgm:spPr>
      <dgm:t>
        <a:bodyPr/>
        <a:lstStyle/>
        <a:p>
          <a:r>
            <a:rPr lang="zh-CN" altLang="en-US" dirty="0"/>
            <a:t>境外经纪机构</a:t>
          </a:r>
          <a:endParaRPr lang="en-US" altLang="zh-CN" dirty="0"/>
        </a:p>
        <a:p>
          <a:r>
            <a:rPr lang="zh-CN" altLang="en-US" dirty="0"/>
            <a:t>（适当性评估）</a:t>
          </a:r>
        </a:p>
      </dgm:t>
    </dgm:pt>
    <dgm:pt modelId="{48298317-115D-4108-8D06-D3961FB6DA18}" type="parTrans" cxnId="{AD8DBFD9-F6BA-493E-B02C-017431CAAFAF}">
      <dgm:prSet/>
      <dgm:spPr/>
      <dgm:t>
        <a:bodyPr/>
        <a:lstStyle/>
        <a:p>
          <a:endParaRPr lang="zh-CN" altLang="en-US"/>
        </a:p>
      </dgm:t>
    </dgm:pt>
    <dgm:pt modelId="{9B704E34-CE22-4075-8208-8A98984A0D29}" type="sibTrans" cxnId="{AD8DBFD9-F6BA-493E-B02C-017431CAAFAF}">
      <dgm:prSet/>
      <dgm:spPr/>
      <dgm:t>
        <a:bodyPr/>
        <a:lstStyle/>
        <a:p>
          <a:endParaRPr lang="zh-CN" altLang="en-US"/>
        </a:p>
      </dgm:t>
    </dgm:pt>
    <dgm:pt modelId="{ABB6BF80-84B4-463C-8D73-A1C5654BE8A7}">
      <dgm:prSet phldrT="[文本]"/>
      <dgm:spPr>
        <a:solidFill>
          <a:srgbClr val="0070C0"/>
        </a:solidFill>
      </dgm:spPr>
      <dgm:t>
        <a:bodyPr/>
        <a:lstStyle/>
        <a:p>
          <a:r>
            <a:rPr lang="zh-CN" altLang="en-US" dirty="0"/>
            <a:t>境内期货公司</a:t>
          </a:r>
        </a:p>
      </dgm:t>
    </dgm:pt>
    <dgm:pt modelId="{2D92E508-6695-483F-AAAD-C9D17B925857}" type="parTrans" cxnId="{1C0B0D43-492A-4063-A800-DD98CE9FC4F3}">
      <dgm:prSet/>
      <dgm:spPr/>
      <dgm:t>
        <a:bodyPr/>
        <a:lstStyle/>
        <a:p>
          <a:endParaRPr lang="zh-CN" altLang="en-US"/>
        </a:p>
      </dgm:t>
    </dgm:pt>
    <dgm:pt modelId="{9C7103AF-EAC2-40AF-8484-42B60857C1EE}" type="sibTrans" cxnId="{1C0B0D43-492A-4063-A800-DD98CE9FC4F3}">
      <dgm:prSet/>
      <dgm:spPr/>
      <dgm:t>
        <a:bodyPr/>
        <a:lstStyle/>
        <a:p>
          <a:endParaRPr lang="zh-CN" altLang="en-US"/>
        </a:p>
      </dgm:t>
    </dgm:pt>
    <dgm:pt modelId="{425C64CF-6260-48C7-94C0-6CEB59CAFD3A}" type="pres">
      <dgm:prSet presAssocID="{DB5692B7-3E37-40C2-BE1F-61DA20352F96}" presName="linearFlow" presStyleCnt="0">
        <dgm:presLayoutVars>
          <dgm:resizeHandles val="exact"/>
        </dgm:presLayoutVars>
      </dgm:prSet>
      <dgm:spPr/>
    </dgm:pt>
    <dgm:pt modelId="{D70C0E84-8FDA-4DAB-90BB-5B0E0F787FC2}" type="pres">
      <dgm:prSet presAssocID="{F214D76B-C93F-44BC-AFC6-8DE2D49CE3FB}" presName="node" presStyleLbl="node1" presStyleIdx="0" presStyleCnt="3">
        <dgm:presLayoutVars>
          <dgm:bulletEnabled val="1"/>
        </dgm:presLayoutVars>
      </dgm:prSet>
      <dgm:spPr/>
    </dgm:pt>
    <dgm:pt modelId="{D914BE67-E211-4080-802E-93173BAE351E}" type="pres">
      <dgm:prSet presAssocID="{F8B9A5D2-23DF-4C76-8660-A70254B59D57}" presName="sibTrans" presStyleLbl="sibTrans2D1" presStyleIdx="0" presStyleCnt="2"/>
      <dgm:spPr/>
    </dgm:pt>
    <dgm:pt modelId="{414B84F8-1EFE-40CA-84B4-2225D2C453B7}" type="pres">
      <dgm:prSet presAssocID="{F8B9A5D2-23DF-4C76-8660-A70254B59D57}" presName="connectorText" presStyleLbl="sibTrans2D1" presStyleIdx="0" presStyleCnt="2"/>
      <dgm:spPr/>
    </dgm:pt>
    <dgm:pt modelId="{5DC62210-6D47-4884-919E-BD0226717706}" type="pres">
      <dgm:prSet presAssocID="{2A94006D-A614-43C0-9136-A07FC6B8DB18}" presName="node" presStyleLbl="node1" presStyleIdx="1" presStyleCnt="3">
        <dgm:presLayoutVars>
          <dgm:bulletEnabled val="1"/>
        </dgm:presLayoutVars>
      </dgm:prSet>
      <dgm:spPr/>
    </dgm:pt>
    <dgm:pt modelId="{A5BCEF9E-7D7C-4530-8DA3-FF8B76387AFC}" type="pres">
      <dgm:prSet presAssocID="{9B704E34-CE22-4075-8208-8A98984A0D29}" presName="sibTrans" presStyleLbl="sibTrans2D1" presStyleIdx="1" presStyleCnt="2"/>
      <dgm:spPr/>
    </dgm:pt>
    <dgm:pt modelId="{72C68582-35ED-49BB-A8C3-2EDAB619EE86}" type="pres">
      <dgm:prSet presAssocID="{9B704E34-CE22-4075-8208-8A98984A0D29}" presName="connectorText" presStyleLbl="sibTrans2D1" presStyleIdx="1" presStyleCnt="2"/>
      <dgm:spPr/>
    </dgm:pt>
    <dgm:pt modelId="{D435A647-9759-4171-8F37-76A0C96756DF}" type="pres">
      <dgm:prSet presAssocID="{ABB6BF80-84B4-463C-8D73-A1C5654BE8A7}" presName="node" presStyleLbl="node1" presStyleIdx="2" presStyleCnt="3">
        <dgm:presLayoutVars>
          <dgm:bulletEnabled val="1"/>
        </dgm:presLayoutVars>
      </dgm:prSet>
      <dgm:spPr/>
    </dgm:pt>
  </dgm:ptLst>
  <dgm:cxnLst>
    <dgm:cxn modelId="{78E70416-EB34-478E-8DF3-398882DDAA35}" type="presOf" srcId="{2A94006D-A614-43C0-9136-A07FC6B8DB18}" destId="{5DC62210-6D47-4884-919E-BD0226717706}" srcOrd="0" destOrd="0" presId="urn:microsoft.com/office/officeart/2005/8/layout/process2"/>
    <dgm:cxn modelId="{B3C1CF17-47D1-4E96-A3FC-BDF7FA20D80B}" type="presOf" srcId="{F8B9A5D2-23DF-4C76-8660-A70254B59D57}" destId="{D914BE67-E211-4080-802E-93173BAE351E}" srcOrd="0" destOrd="0" presId="urn:microsoft.com/office/officeart/2005/8/layout/process2"/>
    <dgm:cxn modelId="{68263D23-8EFD-47C6-AAE7-814095F1C4B9}" type="presOf" srcId="{ABB6BF80-84B4-463C-8D73-A1C5654BE8A7}" destId="{D435A647-9759-4171-8F37-76A0C96756DF}" srcOrd="0" destOrd="0" presId="urn:microsoft.com/office/officeart/2005/8/layout/process2"/>
    <dgm:cxn modelId="{1C0B0D43-492A-4063-A800-DD98CE9FC4F3}" srcId="{DB5692B7-3E37-40C2-BE1F-61DA20352F96}" destId="{ABB6BF80-84B4-463C-8D73-A1C5654BE8A7}" srcOrd="2" destOrd="0" parTransId="{2D92E508-6695-483F-AAAD-C9D17B925857}" sibTransId="{9C7103AF-EAC2-40AF-8484-42B60857C1EE}"/>
    <dgm:cxn modelId="{7B58BE4E-6FFD-421F-B3BB-1B6E60F0DEB9}" type="presOf" srcId="{DB5692B7-3E37-40C2-BE1F-61DA20352F96}" destId="{425C64CF-6260-48C7-94C0-6CEB59CAFD3A}" srcOrd="0" destOrd="0" presId="urn:microsoft.com/office/officeart/2005/8/layout/process2"/>
    <dgm:cxn modelId="{0CE7BD83-6FD1-4289-A4EC-09C8E725C205}" type="presOf" srcId="{9B704E34-CE22-4075-8208-8A98984A0D29}" destId="{72C68582-35ED-49BB-A8C3-2EDAB619EE86}" srcOrd="1" destOrd="0" presId="urn:microsoft.com/office/officeart/2005/8/layout/process2"/>
    <dgm:cxn modelId="{E1E4E19D-B7C2-41A4-8A35-7D6228BDAD6E}" type="presOf" srcId="{F8B9A5D2-23DF-4C76-8660-A70254B59D57}" destId="{414B84F8-1EFE-40CA-84B4-2225D2C453B7}" srcOrd="1" destOrd="0" presId="urn:microsoft.com/office/officeart/2005/8/layout/process2"/>
    <dgm:cxn modelId="{AD8DBFD9-F6BA-493E-B02C-017431CAAFAF}" srcId="{DB5692B7-3E37-40C2-BE1F-61DA20352F96}" destId="{2A94006D-A614-43C0-9136-A07FC6B8DB18}" srcOrd="1" destOrd="0" parTransId="{48298317-115D-4108-8D06-D3961FB6DA18}" sibTransId="{9B704E34-CE22-4075-8208-8A98984A0D29}"/>
    <dgm:cxn modelId="{C85077F2-5524-4E50-9353-594691B6E307}" srcId="{DB5692B7-3E37-40C2-BE1F-61DA20352F96}" destId="{F214D76B-C93F-44BC-AFC6-8DE2D49CE3FB}" srcOrd="0" destOrd="0" parTransId="{67582C13-F03A-459E-B4BC-8DAE9ADA18A3}" sibTransId="{F8B9A5D2-23DF-4C76-8660-A70254B59D57}"/>
    <dgm:cxn modelId="{B96EBAFC-6F7B-48AA-964D-E134B9A96C06}" type="presOf" srcId="{F214D76B-C93F-44BC-AFC6-8DE2D49CE3FB}" destId="{D70C0E84-8FDA-4DAB-90BB-5B0E0F787FC2}" srcOrd="0" destOrd="0" presId="urn:microsoft.com/office/officeart/2005/8/layout/process2"/>
    <dgm:cxn modelId="{8C2907FD-439B-4D2A-8B55-944A6639D842}" type="presOf" srcId="{9B704E34-CE22-4075-8208-8A98984A0D29}" destId="{A5BCEF9E-7D7C-4530-8DA3-FF8B76387AFC}" srcOrd="0" destOrd="0" presId="urn:microsoft.com/office/officeart/2005/8/layout/process2"/>
    <dgm:cxn modelId="{DE9521CC-FB70-4344-A0A2-108AEF107DF4}" type="presParOf" srcId="{425C64CF-6260-48C7-94C0-6CEB59CAFD3A}" destId="{D70C0E84-8FDA-4DAB-90BB-5B0E0F787FC2}" srcOrd="0" destOrd="0" presId="urn:microsoft.com/office/officeart/2005/8/layout/process2"/>
    <dgm:cxn modelId="{21D47110-4E58-4746-8B14-CA92AD8C1453}" type="presParOf" srcId="{425C64CF-6260-48C7-94C0-6CEB59CAFD3A}" destId="{D914BE67-E211-4080-802E-93173BAE351E}" srcOrd="1" destOrd="0" presId="urn:microsoft.com/office/officeart/2005/8/layout/process2"/>
    <dgm:cxn modelId="{66B75CDD-5BDF-44BE-908B-59A7DA365B7F}" type="presParOf" srcId="{D914BE67-E211-4080-802E-93173BAE351E}" destId="{414B84F8-1EFE-40CA-84B4-2225D2C453B7}" srcOrd="0" destOrd="0" presId="urn:microsoft.com/office/officeart/2005/8/layout/process2"/>
    <dgm:cxn modelId="{2C8D02EF-0E56-44E3-A7E4-2295A8BDBF7B}" type="presParOf" srcId="{425C64CF-6260-48C7-94C0-6CEB59CAFD3A}" destId="{5DC62210-6D47-4884-919E-BD0226717706}" srcOrd="2" destOrd="0" presId="urn:microsoft.com/office/officeart/2005/8/layout/process2"/>
    <dgm:cxn modelId="{75975260-635B-47F6-8946-2BBBF1113168}" type="presParOf" srcId="{425C64CF-6260-48C7-94C0-6CEB59CAFD3A}" destId="{A5BCEF9E-7D7C-4530-8DA3-FF8B76387AFC}" srcOrd="3" destOrd="0" presId="urn:microsoft.com/office/officeart/2005/8/layout/process2"/>
    <dgm:cxn modelId="{7F0A8134-6FA7-412B-BDDF-C635DF362A18}" type="presParOf" srcId="{A5BCEF9E-7D7C-4530-8DA3-FF8B76387AFC}" destId="{72C68582-35ED-49BB-A8C3-2EDAB619EE86}" srcOrd="0" destOrd="0" presId="urn:microsoft.com/office/officeart/2005/8/layout/process2"/>
    <dgm:cxn modelId="{E6A6244F-EB08-4EB0-91D3-7F5F14CD2B39}" type="presParOf" srcId="{425C64CF-6260-48C7-94C0-6CEB59CAFD3A}" destId="{D435A647-9759-4171-8F37-76A0C96756DF}"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5C00E7-C9E1-465E-82DF-5B924DBB10E0}"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zh-CN" altLang="en-US"/>
        </a:p>
      </dgm:t>
    </dgm:pt>
    <dgm:pt modelId="{41C6DB09-B196-4E97-8DCE-589486FABB9E}">
      <dgm:prSet phldrT="[文本]"/>
      <dgm:spPr>
        <a:solidFill>
          <a:srgbClr val="0070C0"/>
        </a:solidFill>
      </dgm:spPr>
      <dgm:t>
        <a:bodyPr/>
        <a:lstStyle/>
        <a:p>
          <a:r>
            <a:rPr lang="zh-CN" altLang="en-US" b="1" dirty="0">
              <a:solidFill>
                <a:schemeClr val="accent4"/>
              </a:solidFill>
            </a:rPr>
            <a:t>境内期货</a:t>
          </a:r>
          <a:r>
            <a:rPr lang="en-US" altLang="zh-CN" b="1" dirty="0">
              <a:solidFill>
                <a:schemeClr val="accent4"/>
              </a:solidFill>
            </a:rPr>
            <a:t>or</a:t>
          </a:r>
          <a:r>
            <a:rPr lang="zh-CN" altLang="en-US" b="1" dirty="0">
              <a:solidFill>
                <a:schemeClr val="accent4"/>
              </a:solidFill>
            </a:rPr>
            <a:t>期权交易经历</a:t>
          </a:r>
          <a:endParaRPr lang="zh-CN" altLang="en-US" dirty="0">
            <a:solidFill>
              <a:schemeClr val="accent4"/>
            </a:solidFill>
          </a:endParaRPr>
        </a:p>
      </dgm:t>
    </dgm:pt>
    <dgm:pt modelId="{E34F43B2-7382-4C54-9A2E-10B26F5AD596}" type="parTrans" cxnId="{90492542-5023-4C88-82DC-A4C5494B0105}">
      <dgm:prSet/>
      <dgm:spPr/>
      <dgm:t>
        <a:bodyPr/>
        <a:lstStyle/>
        <a:p>
          <a:endParaRPr lang="zh-CN" altLang="en-US"/>
        </a:p>
      </dgm:t>
    </dgm:pt>
    <dgm:pt modelId="{8F15301B-B493-4E69-A0E9-895F5120DD1D}" type="sibTrans" cxnId="{90492542-5023-4C88-82DC-A4C5494B0105}">
      <dgm:prSet/>
      <dgm:spPr/>
      <dgm:t>
        <a:bodyPr/>
        <a:lstStyle/>
        <a:p>
          <a:endParaRPr lang="zh-CN" altLang="en-US"/>
        </a:p>
      </dgm:t>
    </dgm:pt>
    <dgm:pt modelId="{0AFBBD32-11DC-4D94-B314-64FE08BD3CBD}">
      <dgm:prSet phldrT="[文本]"/>
      <dgm:spPr>
        <a:solidFill>
          <a:srgbClr val="0070C0"/>
        </a:solidFill>
      </dgm:spPr>
      <dgm:t>
        <a:bodyPr/>
        <a:lstStyle/>
        <a:p>
          <a:r>
            <a:rPr lang="zh-CN" altLang="en-US" b="1" dirty="0">
              <a:solidFill>
                <a:schemeClr val="accent4"/>
              </a:solidFill>
            </a:rPr>
            <a:t>境外期货</a:t>
          </a:r>
          <a:r>
            <a:rPr lang="en-US" altLang="zh-CN" b="1" dirty="0">
              <a:solidFill>
                <a:schemeClr val="accent4"/>
              </a:solidFill>
            </a:rPr>
            <a:t>or</a:t>
          </a:r>
          <a:r>
            <a:rPr lang="zh-CN" altLang="en-US" b="1" dirty="0">
              <a:solidFill>
                <a:schemeClr val="accent4"/>
              </a:solidFill>
            </a:rPr>
            <a:t>期权交易经历</a:t>
          </a:r>
          <a:endParaRPr lang="zh-CN" altLang="en-US" dirty="0">
            <a:solidFill>
              <a:schemeClr val="accent4"/>
            </a:solidFill>
          </a:endParaRPr>
        </a:p>
      </dgm:t>
    </dgm:pt>
    <dgm:pt modelId="{B8FA167A-DA25-478C-A894-62119B3956A0}" type="parTrans" cxnId="{CCE93ACE-D8F0-4E3E-9CFB-5109688E2DB6}">
      <dgm:prSet/>
      <dgm:spPr/>
      <dgm:t>
        <a:bodyPr/>
        <a:lstStyle/>
        <a:p>
          <a:endParaRPr lang="zh-CN" altLang="en-US"/>
        </a:p>
      </dgm:t>
    </dgm:pt>
    <dgm:pt modelId="{F6B02683-41DD-45B5-B6EE-7996FE0929CE}" type="sibTrans" cxnId="{CCE93ACE-D8F0-4E3E-9CFB-5109688E2DB6}">
      <dgm:prSet/>
      <dgm:spPr/>
      <dgm:t>
        <a:bodyPr/>
        <a:lstStyle/>
        <a:p>
          <a:endParaRPr lang="zh-CN" altLang="en-US"/>
        </a:p>
      </dgm:t>
    </dgm:pt>
    <dgm:pt modelId="{EEB1849C-8EC8-464D-8F3B-ED3057B57DCC}" type="pres">
      <dgm:prSet presAssocID="{1E5C00E7-C9E1-465E-82DF-5B924DBB10E0}" presName="rootNode" presStyleCnt="0">
        <dgm:presLayoutVars>
          <dgm:chMax/>
          <dgm:chPref/>
          <dgm:dir/>
          <dgm:animLvl val="lvl"/>
        </dgm:presLayoutVars>
      </dgm:prSet>
      <dgm:spPr/>
    </dgm:pt>
    <dgm:pt modelId="{F31BC8C3-E1A3-4B61-9549-F75F82FE2D33}" type="pres">
      <dgm:prSet presAssocID="{41C6DB09-B196-4E97-8DCE-589486FABB9E}" presName="composite" presStyleCnt="0"/>
      <dgm:spPr/>
    </dgm:pt>
    <dgm:pt modelId="{A1287A33-6184-4A3D-9A81-1FBEEF3ECA52}" type="pres">
      <dgm:prSet presAssocID="{41C6DB09-B196-4E97-8DCE-589486FABB9E}" presName="ParentText" presStyleLbl="node1" presStyleIdx="0" presStyleCnt="2" custScaleY="153634">
        <dgm:presLayoutVars>
          <dgm:chMax val="1"/>
          <dgm:chPref val="1"/>
          <dgm:bulletEnabled val="1"/>
        </dgm:presLayoutVars>
      </dgm:prSet>
      <dgm:spPr/>
    </dgm:pt>
    <dgm:pt modelId="{BC1998CB-C7DF-419E-85F3-A8A536016FDF}" type="pres">
      <dgm:prSet presAssocID="{41C6DB09-B196-4E97-8DCE-589486FABB9E}" presName="Image" presStyleLbl="bgImgPlace1" presStyleIdx="0" presStyleCnt="2"/>
      <dgm:spPr>
        <a:solidFill>
          <a:schemeClr val="accent1">
            <a:lumMod val="40000"/>
            <a:lumOff val="60000"/>
          </a:schemeClr>
        </a:solidFill>
      </dgm:spPr>
    </dgm:pt>
    <dgm:pt modelId="{96B9EE2A-AE5A-4966-8442-7F0C94A4BB26}" type="pres">
      <dgm:prSet presAssocID="{41C6DB09-B196-4E97-8DCE-589486FABB9E}" presName="ChildText" presStyleLbl="fgAcc1" presStyleIdx="0" presStyleCnt="0">
        <dgm:presLayoutVars>
          <dgm:chMax val="0"/>
          <dgm:chPref val="0"/>
          <dgm:bulletEnabled val="1"/>
        </dgm:presLayoutVars>
      </dgm:prSet>
      <dgm:spPr/>
    </dgm:pt>
    <dgm:pt modelId="{019E6E34-E32A-4B05-9029-62981B29D8E7}" type="pres">
      <dgm:prSet presAssocID="{8F15301B-B493-4E69-A0E9-895F5120DD1D}" presName="sibTrans" presStyleCnt="0"/>
      <dgm:spPr/>
    </dgm:pt>
    <dgm:pt modelId="{48519865-05C6-4E11-87D9-4B128BEAB746}" type="pres">
      <dgm:prSet presAssocID="{0AFBBD32-11DC-4D94-B314-64FE08BD3CBD}" presName="composite" presStyleCnt="0"/>
      <dgm:spPr/>
    </dgm:pt>
    <dgm:pt modelId="{DEE6E1F8-3B3B-4339-AF4D-66F210ABA1BF}" type="pres">
      <dgm:prSet presAssocID="{0AFBBD32-11DC-4D94-B314-64FE08BD3CBD}" presName="ParentText" presStyleLbl="node1" presStyleIdx="1" presStyleCnt="2" custScaleY="155702" custLinFactNeighborX="-28560">
        <dgm:presLayoutVars>
          <dgm:chMax val="1"/>
          <dgm:chPref val="1"/>
          <dgm:bulletEnabled val="1"/>
        </dgm:presLayoutVars>
      </dgm:prSet>
      <dgm:spPr/>
    </dgm:pt>
    <dgm:pt modelId="{D8263FA6-6927-40F5-BFCA-D571481183DF}" type="pres">
      <dgm:prSet presAssocID="{0AFBBD32-11DC-4D94-B314-64FE08BD3CBD}" presName="Image" presStyleLbl="bgImgPlace1" presStyleIdx="1" presStyleCnt="2" custLinFactNeighborX="-28560"/>
      <dgm:spPr>
        <a:solidFill>
          <a:schemeClr val="accent1">
            <a:lumMod val="40000"/>
            <a:lumOff val="60000"/>
          </a:schemeClr>
        </a:solidFill>
      </dgm:spPr>
    </dgm:pt>
    <dgm:pt modelId="{66D7A666-0EE2-43F0-B218-7A0CCB426B27}" type="pres">
      <dgm:prSet presAssocID="{0AFBBD32-11DC-4D94-B314-64FE08BD3CBD}" presName="ChildText" presStyleLbl="fgAcc1" presStyleIdx="0" presStyleCnt="0">
        <dgm:presLayoutVars>
          <dgm:chMax val="0"/>
          <dgm:chPref val="0"/>
          <dgm:bulletEnabled val="1"/>
        </dgm:presLayoutVars>
      </dgm:prSet>
      <dgm:spPr/>
    </dgm:pt>
  </dgm:ptLst>
  <dgm:cxnLst>
    <dgm:cxn modelId="{6E7F4509-7CFE-445C-B93F-F74CBC785EDA}" type="presOf" srcId="{1E5C00E7-C9E1-465E-82DF-5B924DBB10E0}" destId="{EEB1849C-8EC8-464D-8F3B-ED3057B57DCC}" srcOrd="0" destOrd="0" presId="urn:microsoft.com/office/officeart/2008/layout/TitledPictureBlocks"/>
    <dgm:cxn modelId="{90492542-5023-4C88-82DC-A4C5494B0105}" srcId="{1E5C00E7-C9E1-465E-82DF-5B924DBB10E0}" destId="{41C6DB09-B196-4E97-8DCE-589486FABB9E}" srcOrd="0" destOrd="0" parTransId="{E34F43B2-7382-4C54-9A2E-10B26F5AD596}" sibTransId="{8F15301B-B493-4E69-A0E9-895F5120DD1D}"/>
    <dgm:cxn modelId="{42D904BB-E9F7-4CEF-939E-849EED040FD7}" type="presOf" srcId="{0AFBBD32-11DC-4D94-B314-64FE08BD3CBD}" destId="{DEE6E1F8-3B3B-4339-AF4D-66F210ABA1BF}" srcOrd="0" destOrd="0" presId="urn:microsoft.com/office/officeart/2008/layout/TitledPictureBlocks"/>
    <dgm:cxn modelId="{33C0E6C3-E237-4DE3-AC19-2F6B70379FF7}" type="presOf" srcId="{41C6DB09-B196-4E97-8DCE-589486FABB9E}" destId="{A1287A33-6184-4A3D-9A81-1FBEEF3ECA52}" srcOrd="0" destOrd="0" presId="urn:microsoft.com/office/officeart/2008/layout/TitledPictureBlocks"/>
    <dgm:cxn modelId="{CCE93ACE-D8F0-4E3E-9CFB-5109688E2DB6}" srcId="{1E5C00E7-C9E1-465E-82DF-5B924DBB10E0}" destId="{0AFBBD32-11DC-4D94-B314-64FE08BD3CBD}" srcOrd="1" destOrd="0" parTransId="{B8FA167A-DA25-478C-A894-62119B3956A0}" sibTransId="{F6B02683-41DD-45B5-B6EE-7996FE0929CE}"/>
    <dgm:cxn modelId="{6EA2BDD8-C291-410C-9D0F-D4F383DBA9F8}" type="presParOf" srcId="{EEB1849C-8EC8-464D-8F3B-ED3057B57DCC}" destId="{F31BC8C3-E1A3-4B61-9549-F75F82FE2D33}" srcOrd="0" destOrd="0" presId="urn:microsoft.com/office/officeart/2008/layout/TitledPictureBlocks"/>
    <dgm:cxn modelId="{6C8FCE94-E5D6-45C4-8BC2-C52B57F4A2BE}" type="presParOf" srcId="{F31BC8C3-E1A3-4B61-9549-F75F82FE2D33}" destId="{A1287A33-6184-4A3D-9A81-1FBEEF3ECA52}" srcOrd="0" destOrd="0" presId="urn:microsoft.com/office/officeart/2008/layout/TitledPictureBlocks"/>
    <dgm:cxn modelId="{F4A0FB06-9FAC-480B-8C43-2A8F5E147A8C}" type="presParOf" srcId="{F31BC8C3-E1A3-4B61-9549-F75F82FE2D33}" destId="{BC1998CB-C7DF-419E-85F3-A8A536016FDF}" srcOrd="1" destOrd="0" presId="urn:microsoft.com/office/officeart/2008/layout/TitledPictureBlocks"/>
    <dgm:cxn modelId="{267E6D17-521D-46AA-B214-B43AAB675F9D}" type="presParOf" srcId="{F31BC8C3-E1A3-4B61-9549-F75F82FE2D33}" destId="{96B9EE2A-AE5A-4966-8442-7F0C94A4BB26}" srcOrd="2" destOrd="0" presId="urn:microsoft.com/office/officeart/2008/layout/TitledPictureBlocks"/>
    <dgm:cxn modelId="{A30288A6-CA2D-4B17-8016-7AFBC2DB7EF9}" type="presParOf" srcId="{EEB1849C-8EC8-464D-8F3B-ED3057B57DCC}" destId="{019E6E34-E32A-4B05-9029-62981B29D8E7}" srcOrd="1" destOrd="0" presId="urn:microsoft.com/office/officeart/2008/layout/TitledPictureBlocks"/>
    <dgm:cxn modelId="{D7ED08EF-767D-4A12-B982-87B12B89A704}" type="presParOf" srcId="{EEB1849C-8EC8-464D-8F3B-ED3057B57DCC}" destId="{48519865-05C6-4E11-87D9-4B128BEAB746}" srcOrd="2" destOrd="0" presId="urn:microsoft.com/office/officeart/2008/layout/TitledPictureBlocks"/>
    <dgm:cxn modelId="{70D855F0-6A28-4B65-ACBA-B85D15FA7F70}" type="presParOf" srcId="{48519865-05C6-4E11-87D9-4B128BEAB746}" destId="{DEE6E1F8-3B3B-4339-AF4D-66F210ABA1BF}" srcOrd="0" destOrd="0" presId="urn:microsoft.com/office/officeart/2008/layout/TitledPictureBlocks"/>
    <dgm:cxn modelId="{A9811B82-B687-4CC6-A708-EF882E382AD5}" type="presParOf" srcId="{48519865-05C6-4E11-87D9-4B128BEAB746}" destId="{D8263FA6-6927-40F5-BFCA-D571481183DF}" srcOrd="1" destOrd="0" presId="urn:microsoft.com/office/officeart/2008/layout/TitledPictureBlocks"/>
    <dgm:cxn modelId="{C29FAC94-069F-4779-B832-544F4DFFCDE1}" type="presParOf" srcId="{48519865-05C6-4E11-87D9-4B128BEAB746}" destId="{66D7A666-0EE2-43F0-B218-7A0CCB426B27}"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EA5A28-8D7A-4FF2-83D9-4A741B717A13}"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zh-CN" altLang="en-US"/>
        </a:p>
      </dgm:t>
    </dgm:pt>
    <dgm:pt modelId="{CC91C01E-6424-4FEE-8F53-7DF8BE535D7E}">
      <dgm:prSet phldrT="[文本]" custT="1"/>
      <dgm:spPr>
        <a:solidFill>
          <a:srgbClr val="0070C0"/>
        </a:solidFill>
      </dgm:spPr>
      <dgm:t>
        <a:bodyPr/>
        <a:lstStyle/>
        <a:p>
          <a:r>
            <a:rPr lang="zh-CN" altLang="en-US" sz="1800" b="1" dirty="0">
              <a:solidFill>
                <a:schemeClr val="accent4"/>
              </a:solidFill>
            </a:rPr>
            <a:t>参与期货交易的内部控制、风险管理相关制度：</a:t>
          </a:r>
        </a:p>
      </dgm:t>
    </dgm:pt>
    <dgm:pt modelId="{91C22B32-8DE9-4807-AFE0-26E3967CE4C9}" type="parTrans" cxnId="{609D344E-0BBD-42A2-B04D-64A61D78DC61}">
      <dgm:prSet/>
      <dgm:spPr/>
      <dgm:t>
        <a:bodyPr/>
        <a:lstStyle/>
        <a:p>
          <a:endParaRPr lang="zh-CN" altLang="en-US"/>
        </a:p>
      </dgm:t>
    </dgm:pt>
    <dgm:pt modelId="{1F064066-34CC-4159-B83B-6E9921DC6017}" type="sibTrans" cxnId="{609D344E-0BBD-42A2-B04D-64A61D78DC61}">
      <dgm:prSet/>
      <dgm:spPr/>
      <dgm:t>
        <a:bodyPr/>
        <a:lstStyle/>
        <a:p>
          <a:endParaRPr lang="zh-CN" altLang="en-US"/>
        </a:p>
      </dgm:t>
    </dgm:pt>
    <dgm:pt modelId="{322278F5-6F58-424D-9C1A-6F99176D3C09}">
      <dgm:prSet phldrT="[文本]" custT="1"/>
      <dgm:spPr/>
      <dgm:t>
        <a:bodyPr/>
        <a:lstStyle/>
        <a:p>
          <a:r>
            <a:rPr lang="zh-CN" altLang="en-US" sz="1600" b="1" dirty="0">
              <a:solidFill>
                <a:schemeClr val="bg2">
                  <a:lumMod val="90000"/>
                </a:schemeClr>
              </a:solidFill>
            </a:rPr>
            <a:t>包括指定下单人授权、管理等内容。</a:t>
          </a:r>
          <a:endParaRPr lang="zh-CN" altLang="en-US" sz="1600" dirty="0">
            <a:solidFill>
              <a:schemeClr val="bg2">
                <a:lumMod val="90000"/>
              </a:schemeClr>
            </a:solidFill>
          </a:endParaRPr>
        </a:p>
      </dgm:t>
    </dgm:pt>
    <dgm:pt modelId="{40D8684B-F8AD-47F8-BDF3-D5A677DCD6D6}" type="parTrans" cxnId="{390901C9-2F57-4CB4-93AF-7832DF8A3CFD}">
      <dgm:prSet/>
      <dgm:spPr/>
      <dgm:t>
        <a:bodyPr/>
        <a:lstStyle/>
        <a:p>
          <a:endParaRPr lang="zh-CN" altLang="en-US"/>
        </a:p>
      </dgm:t>
    </dgm:pt>
    <dgm:pt modelId="{B5E0E7EF-280F-49BD-9F32-20FA4F3792B3}" type="sibTrans" cxnId="{390901C9-2F57-4CB4-93AF-7832DF8A3CFD}">
      <dgm:prSet/>
      <dgm:spPr/>
      <dgm:t>
        <a:bodyPr/>
        <a:lstStyle/>
        <a:p>
          <a:endParaRPr lang="zh-CN" altLang="en-US"/>
        </a:p>
      </dgm:t>
    </dgm:pt>
    <dgm:pt modelId="{1B1100A8-94E8-4276-AB75-C51BC3E6A4C7}">
      <dgm:prSet phldrT="[文本]" custT="1"/>
      <dgm:spPr>
        <a:solidFill>
          <a:srgbClr val="0070C0"/>
        </a:solidFill>
      </dgm:spPr>
      <dgm:t>
        <a:bodyPr/>
        <a:lstStyle/>
        <a:p>
          <a:r>
            <a:rPr lang="zh-CN" altLang="en-US" sz="1800" b="1" dirty="0">
              <a:solidFill>
                <a:schemeClr val="accent4"/>
              </a:solidFill>
            </a:rPr>
            <a:t>健全的信息通报制度：</a:t>
          </a:r>
          <a:endParaRPr lang="zh-CN" altLang="en-US" sz="1800" dirty="0">
            <a:solidFill>
              <a:schemeClr val="accent4"/>
            </a:solidFill>
          </a:endParaRPr>
        </a:p>
      </dgm:t>
    </dgm:pt>
    <dgm:pt modelId="{7A3F4C15-1440-4FB1-9086-AB34FD6E687E}" type="parTrans" cxnId="{BC14F23E-E188-4ED8-A741-E6CBF6DF679E}">
      <dgm:prSet/>
      <dgm:spPr/>
      <dgm:t>
        <a:bodyPr/>
        <a:lstStyle/>
        <a:p>
          <a:endParaRPr lang="zh-CN" altLang="en-US"/>
        </a:p>
      </dgm:t>
    </dgm:pt>
    <dgm:pt modelId="{728D8B34-ADCF-44B5-98AB-3C5D05E38B76}" type="sibTrans" cxnId="{BC14F23E-E188-4ED8-A741-E6CBF6DF679E}">
      <dgm:prSet/>
      <dgm:spPr/>
      <dgm:t>
        <a:bodyPr/>
        <a:lstStyle/>
        <a:p>
          <a:endParaRPr lang="zh-CN" altLang="en-US"/>
        </a:p>
      </dgm:t>
    </dgm:pt>
    <dgm:pt modelId="{417C130B-9026-4ECA-A894-0108411521D9}">
      <dgm:prSet phldrT="[文本]" custT="1"/>
      <dgm:spPr/>
      <dgm:t>
        <a:bodyPr/>
        <a:lstStyle/>
        <a:p>
          <a:r>
            <a:rPr lang="zh-CN" altLang="en-US" sz="1600" b="1" dirty="0">
              <a:solidFill>
                <a:schemeClr val="bg2">
                  <a:lumMod val="90000"/>
                </a:schemeClr>
              </a:solidFill>
            </a:rPr>
            <a:t>包括向开户机构提供和及时更新负责期货交易的部门主管人员及相关业务人员信息的机制等内容。</a:t>
          </a:r>
          <a:endParaRPr lang="zh-CN" altLang="en-US" sz="1600" dirty="0">
            <a:solidFill>
              <a:schemeClr val="bg2">
                <a:lumMod val="90000"/>
              </a:schemeClr>
            </a:solidFill>
          </a:endParaRPr>
        </a:p>
      </dgm:t>
    </dgm:pt>
    <dgm:pt modelId="{A512B090-8C09-4B03-B409-83ABBAF7022D}" type="parTrans" cxnId="{277F3B84-08A4-4608-8179-62CA7F295E0B}">
      <dgm:prSet/>
      <dgm:spPr/>
      <dgm:t>
        <a:bodyPr/>
        <a:lstStyle/>
        <a:p>
          <a:endParaRPr lang="zh-CN" altLang="en-US"/>
        </a:p>
      </dgm:t>
    </dgm:pt>
    <dgm:pt modelId="{175B91F9-FC6E-416C-B574-37631DD85AFF}" type="sibTrans" cxnId="{277F3B84-08A4-4608-8179-62CA7F295E0B}">
      <dgm:prSet/>
      <dgm:spPr/>
      <dgm:t>
        <a:bodyPr/>
        <a:lstStyle/>
        <a:p>
          <a:endParaRPr lang="zh-CN" altLang="en-US"/>
        </a:p>
      </dgm:t>
    </dgm:pt>
    <dgm:pt modelId="{EA1B997B-D72B-4A86-A4A4-C7C4FDF6A38D}" type="pres">
      <dgm:prSet presAssocID="{3CEA5A28-8D7A-4FF2-83D9-4A741B717A13}" presName="compositeShape" presStyleCnt="0">
        <dgm:presLayoutVars>
          <dgm:chMax val="2"/>
          <dgm:dir/>
          <dgm:resizeHandles val="exact"/>
        </dgm:presLayoutVars>
      </dgm:prSet>
      <dgm:spPr/>
    </dgm:pt>
    <dgm:pt modelId="{A03C6A00-3A51-4619-8056-4A7269D70882}" type="pres">
      <dgm:prSet presAssocID="{CC91C01E-6424-4FEE-8F53-7DF8BE535D7E}" presName="upArrow" presStyleLbl="node1" presStyleIdx="0" presStyleCnt="2"/>
      <dgm:spPr/>
    </dgm:pt>
    <dgm:pt modelId="{3247762E-DE1D-4DDC-8D6B-4328233CBBEB}" type="pres">
      <dgm:prSet presAssocID="{CC91C01E-6424-4FEE-8F53-7DF8BE535D7E}" presName="upArrowText" presStyleLbl="revTx" presStyleIdx="0" presStyleCnt="2">
        <dgm:presLayoutVars>
          <dgm:chMax val="0"/>
          <dgm:bulletEnabled val="1"/>
        </dgm:presLayoutVars>
      </dgm:prSet>
      <dgm:spPr/>
    </dgm:pt>
    <dgm:pt modelId="{FF5D0D95-5BA6-4118-BDD1-8C0334B4EE7F}" type="pres">
      <dgm:prSet presAssocID="{1B1100A8-94E8-4276-AB75-C51BC3E6A4C7}" presName="downArrow" presStyleLbl="node1" presStyleIdx="1" presStyleCnt="2"/>
      <dgm:spPr/>
    </dgm:pt>
    <dgm:pt modelId="{9F63AF09-248A-4411-848C-E4A04CF96BAA}" type="pres">
      <dgm:prSet presAssocID="{1B1100A8-94E8-4276-AB75-C51BC3E6A4C7}" presName="downArrowText" presStyleLbl="revTx" presStyleIdx="1" presStyleCnt="2">
        <dgm:presLayoutVars>
          <dgm:chMax val="0"/>
          <dgm:bulletEnabled val="1"/>
        </dgm:presLayoutVars>
      </dgm:prSet>
      <dgm:spPr/>
    </dgm:pt>
  </dgm:ptLst>
  <dgm:cxnLst>
    <dgm:cxn modelId="{EA728A31-3294-4A19-82BE-D2B694C200BF}" type="presOf" srcId="{1B1100A8-94E8-4276-AB75-C51BC3E6A4C7}" destId="{9F63AF09-248A-4411-848C-E4A04CF96BAA}" srcOrd="0" destOrd="0" presId="urn:microsoft.com/office/officeart/2005/8/layout/arrow4"/>
    <dgm:cxn modelId="{BC14F23E-E188-4ED8-A741-E6CBF6DF679E}" srcId="{3CEA5A28-8D7A-4FF2-83D9-4A741B717A13}" destId="{1B1100A8-94E8-4276-AB75-C51BC3E6A4C7}" srcOrd="1" destOrd="0" parTransId="{7A3F4C15-1440-4FB1-9086-AB34FD6E687E}" sibTransId="{728D8B34-ADCF-44B5-98AB-3C5D05E38B76}"/>
    <dgm:cxn modelId="{609D344E-0BBD-42A2-B04D-64A61D78DC61}" srcId="{3CEA5A28-8D7A-4FF2-83D9-4A741B717A13}" destId="{CC91C01E-6424-4FEE-8F53-7DF8BE535D7E}" srcOrd="0" destOrd="0" parTransId="{91C22B32-8DE9-4807-AFE0-26E3967CE4C9}" sibTransId="{1F064066-34CC-4159-B83B-6E9921DC6017}"/>
    <dgm:cxn modelId="{19612184-BC84-4265-B80F-DADF91199B70}" type="presOf" srcId="{CC91C01E-6424-4FEE-8F53-7DF8BE535D7E}" destId="{3247762E-DE1D-4DDC-8D6B-4328233CBBEB}" srcOrd="0" destOrd="0" presId="urn:microsoft.com/office/officeart/2005/8/layout/arrow4"/>
    <dgm:cxn modelId="{277F3B84-08A4-4608-8179-62CA7F295E0B}" srcId="{1B1100A8-94E8-4276-AB75-C51BC3E6A4C7}" destId="{417C130B-9026-4ECA-A894-0108411521D9}" srcOrd="0" destOrd="0" parTransId="{A512B090-8C09-4B03-B409-83ABBAF7022D}" sibTransId="{175B91F9-FC6E-416C-B574-37631DD85AFF}"/>
    <dgm:cxn modelId="{390901C9-2F57-4CB4-93AF-7832DF8A3CFD}" srcId="{CC91C01E-6424-4FEE-8F53-7DF8BE535D7E}" destId="{322278F5-6F58-424D-9C1A-6F99176D3C09}" srcOrd="0" destOrd="0" parTransId="{40D8684B-F8AD-47F8-BDF3-D5A677DCD6D6}" sibTransId="{B5E0E7EF-280F-49BD-9F32-20FA4F3792B3}"/>
    <dgm:cxn modelId="{98B9FDDB-7383-471C-955A-DF3F11450304}" type="presOf" srcId="{322278F5-6F58-424D-9C1A-6F99176D3C09}" destId="{3247762E-DE1D-4DDC-8D6B-4328233CBBEB}" srcOrd="0" destOrd="1" presId="urn:microsoft.com/office/officeart/2005/8/layout/arrow4"/>
    <dgm:cxn modelId="{ABE18CDD-9392-4B69-9A96-71DEAF048A3E}" type="presOf" srcId="{3CEA5A28-8D7A-4FF2-83D9-4A741B717A13}" destId="{EA1B997B-D72B-4A86-A4A4-C7C4FDF6A38D}" srcOrd="0" destOrd="0" presId="urn:microsoft.com/office/officeart/2005/8/layout/arrow4"/>
    <dgm:cxn modelId="{D651DAEF-07E2-4CBC-85DA-C5E8B63A00E2}" type="presOf" srcId="{417C130B-9026-4ECA-A894-0108411521D9}" destId="{9F63AF09-248A-4411-848C-E4A04CF96BAA}" srcOrd="0" destOrd="1" presId="urn:microsoft.com/office/officeart/2005/8/layout/arrow4"/>
    <dgm:cxn modelId="{4ADA1F04-D61D-40F4-9E45-3A7C02C06F33}" type="presParOf" srcId="{EA1B997B-D72B-4A86-A4A4-C7C4FDF6A38D}" destId="{A03C6A00-3A51-4619-8056-4A7269D70882}" srcOrd="0" destOrd="0" presId="urn:microsoft.com/office/officeart/2005/8/layout/arrow4"/>
    <dgm:cxn modelId="{FFD02218-883D-4AEB-B2E9-DC79259BEA60}" type="presParOf" srcId="{EA1B997B-D72B-4A86-A4A4-C7C4FDF6A38D}" destId="{3247762E-DE1D-4DDC-8D6B-4328233CBBEB}" srcOrd="1" destOrd="0" presId="urn:microsoft.com/office/officeart/2005/8/layout/arrow4"/>
    <dgm:cxn modelId="{990C1FCC-EB1B-459A-AAEF-EB4D1A3391D7}" type="presParOf" srcId="{EA1B997B-D72B-4A86-A4A4-C7C4FDF6A38D}" destId="{FF5D0D95-5BA6-4118-BDD1-8C0334B4EE7F}" srcOrd="2" destOrd="0" presId="urn:microsoft.com/office/officeart/2005/8/layout/arrow4"/>
    <dgm:cxn modelId="{4A019519-6973-4FFA-8197-21A8709A1048}" type="presParOf" srcId="{EA1B997B-D72B-4A86-A4A4-C7C4FDF6A38D}" destId="{9F63AF09-248A-4411-848C-E4A04CF96BA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50FB30-93E5-4F92-B939-6060C21AEEB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CN" altLang="en-US"/>
        </a:p>
      </dgm:t>
    </dgm:pt>
    <dgm:pt modelId="{55351093-69DF-47E9-9A9C-184540CF1574}">
      <dgm:prSet phldrT="[文本]"/>
      <dgm:spPr/>
      <dgm:t>
        <a:bodyPr/>
        <a:lstStyle/>
        <a:p>
          <a:r>
            <a:rPr lang="zh-CN" altLang="en-US" b="1" dirty="0">
              <a:solidFill>
                <a:schemeClr val="accent4"/>
              </a:solidFill>
            </a:rPr>
            <a:t>特殊类型客户</a:t>
          </a:r>
          <a:endParaRPr lang="en-US" altLang="zh-CN" b="1" dirty="0">
            <a:solidFill>
              <a:schemeClr val="accent4"/>
            </a:solidFill>
          </a:endParaRPr>
        </a:p>
        <a:p>
          <a:endParaRPr lang="zh-CN" altLang="en-US" dirty="0"/>
        </a:p>
      </dgm:t>
    </dgm:pt>
    <dgm:pt modelId="{93A22657-AF45-497A-85EA-02B7B6AB8418}" type="parTrans" cxnId="{C3B5619A-C613-4EAB-8F03-BEDC6278D527}">
      <dgm:prSet/>
      <dgm:spPr/>
      <dgm:t>
        <a:bodyPr/>
        <a:lstStyle/>
        <a:p>
          <a:endParaRPr lang="zh-CN" altLang="en-US"/>
        </a:p>
      </dgm:t>
    </dgm:pt>
    <dgm:pt modelId="{F8759B6C-8ACE-4C12-A7A4-FCD49F37053B}" type="sibTrans" cxnId="{C3B5619A-C613-4EAB-8F03-BEDC6278D527}">
      <dgm:prSet/>
      <dgm:spPr/>
      <dgm:t>
        <a:bodyPr/>
        <a:lstStyle/>
        <a:p>
          <a:endParaRPr lang="zh-CN" altLang="en-US"/>
        </a:p>
      </dgm:t>
    </dgm:pt>
    <dgm:pt modelId="{628676B3-4B45-47AF-A78A-491CF35B5E31}">
      <dgm:prSet phldrT="[文本]" custT="1"/>
      <dgm:spPr>
        <a:solidFill>
          <a:schemeClr val="accent1">
            <a:lumMod val="20000"/>
            <a:lumOff val="80000"/>
          </a:schemeClr>
        </a:solidFill>
      </dgm:spPr>
      <dgm:t>
        <a:bodyPr/>
        <a:lstStyle/>
        <a:p>
          <a:r>
            <a:rPr lang="zh-CN" altLang="en-US" sz="2000" b="1" dirty="0">
              <a:solidFill>
                <a:schemeClr val="tx1"/>
              </a:solidFill>
            </a:rPr>
            <a:t>专业投资者</a:t>
          </a:r>
        </a:p>
      </dgm:t>
    </dgm:pt>
    <dgm:pt modelId="{D667D5FC-9A67-4285-A40C-25FB26C21F8D}" type="parTrans" cxnId="{30698741-789A-463E-B39A-3B1CDBCB3D31}">
      <dgm:prSet/>
      <dgm:spPr/>
      <dgm:t>
        <a:bodyPr/>
        <a:lstStyle/>
        <a:p>
          <a:endParaRPr lang="zh-CN" altLang="en-US"/>
        </a:p>
      </dgm:t>
    </dgm:pt>
    <dgm:pt modelId="{8F21BA24-BA74-402E-8AD7-691B9EC4D739}" type="sibTrans" cxnId="{30698741-789A-463E-B39A-3B1CDBCB3D31}">
      <dgm:prSet/>
      <dgm:spPr/>
      <dgm:t>
        <a:bodyPr/>
        <a:lstStyle/>
        <a:p>
          <a:endParaRPr lang="zh-CN" altLang="en-US"/>
        </a:p>
      </dgm:t>
    </dgm:pt>
    <dgm:pt modelId="{1FABC124-8877-4BCB-A9E3-7D2830258880}">
      <dgm:prSet phldrT="[文本]" custT="1"/>
      <dgm:spPr>
        <a:solidFill>
          <a:schemeClr val="accent1">
            <a:lumMod val="20000"/>
            <a:lumOff val="80000"/>
          </a:schemeClr>
        </a:solidFill>
      </dgm:spPr>
      <dgm:t>
        <a:bodyPr/>
        <a:lstStyle/>
        <a:p>
          <a:r>
            <a:rPr lang="zh-CN" altLang="en-US" sz="2000" b="1" dirty="0">
              <a:solidFill>
                <a:schemeClr val="tx1"/>
              </a:solidFill>
            </a:rPr>
            <a:t>二次开户者</a:t>
          </a:r>
        </a:p>
      </dgm:t>
    </dgm:pt>
    <dgm:pt modelId="{92EB7327-2C06-4AA2-83F6-A80EBDA992F9}" type="parTrans" cxnId="{F6C7C5E2-7020-40BC-B23E-2DA0A337DF25}">
      <dgm:prSet/>
      <dgm:spPr/>
      <dgm:t>
        <a:bodyPr/>
        <a:lstStyle/>
        <a:p>
          <a:endParaRPr lang="zh-CN" altLang="en-US"/>
        </a:p>
      </dgm:t>
    </dgm:pt>
    <dgm:pt modelId="{6DFC670F-E5C8-4FC6-BFBB-326F561FB3BE}" type="sibTrans" cxnId="{F6C7C5E2-7020-40BC-B23E-2DA0A337DF25}">
      <dgm:prSet/>
      <dgm:spPr/>
      <dgm:t>
        <a:bodyPr/>
        <a:lstStyle/>
        <a:p>
          <a:endParaRPr lang="zh-CN" altLang="en-US"/>
        </a:p>
      </dgm:t>
    </dgm:pt>
    <dgm:pt modelId="{64E2003F-C199-4F96-96A6-AC9C17610007}">
      <dgm:prSet phldrT="[文本]" custT="1"/>
      <dgm:spPr>
        <a:solidFill>
          <a:schemeClr val="accent1">
            <a:lumMod val="20000"/>
            <a:lumOff val="80000"/>
          </a:schemeClr>
        </a:solidFill>
      </dgm:spPr>
      <dgm:t>
        <a:bodyPr/>
        <a:lstStyle/>
        <a:p>
          <a:r>
            <a:rPr lang="zh-CN" altLang="en-US" sz="2000" b="1" dirty="0">
              <a:solidFill>
                <a:schemeClr val="tx1"/>
              </a:solidFill>
            </a:rPr>
            <a:t>已开通或开立</a:t>
          </a:r>
          <a:r>
            <a:rPr lang="zh-CN" altLang="en-US" sz="2000" b="1" dirty="0">
              <a:solidFill>
                <a:srgbClr val="0070C0"/>
              </a:solidFill>
            </a:rPr>
            <a:t>其他境内期货交易场所</a:t>
          </a:r>
          <a:r>
            <a:rPr lang="zh-CN" altLang="en-US" sz="2000" b="1" dirty="0">
              <a:solidFill>
                <a:schemeClr val="tx1"/>
              </a:solidFill>
            </a:rPr>
            <a:t>特定品种交易权限或交易编码的境内外交易者</a:t>
          </a:r>
        </a:p>
      </dgm:t>
    </dgm:pt>
    <dgm:pt modelId="{700F4BEC-8079-4D53-B297-64E321B8BAFB}" type="parTrans" cxnId="{B4AA6A98-F72B-4BFB-BE5A-71664290CD4A}">
      <dgm:prSet/>
      <dgm:spPr/>
      <dgm:t>
        <a:bodyPr/>
        <a:lstStyle/>
        <a:p>
          <a:endParaRPr lang="zh-CN" altLang="en-US"/>
        </a:p>
      </dgm:t>
    </dgm:pt>
    <dgm:pt modelId="{3E43BAEB-E8AB-4BFC-A565-CD13ED1355E3}" type="sibTrans" cxnId="{B4AA6A98-F72B-4BFB-BE5A-71664290CD4A}">
      <dgm:prSet/>
      <dgm:spPr/>
      <dgm:t>
        <a:bodyPr/>
        <a:lstStyle/>
        <a:p>
          <a:endParaRPr lang="zh-CN" altLang="en-US"/>
        </a:p>
      </dgm:t>
    </dgm:pt>
    <dgm:pt modelId="{AA78F5BF-4632-4F21-B716-975CEF2204E5}">
      <dgm:prSet phldrT="[文本]" custT="1"/>
      <dgm:spPr>
        <a:solidFill>
          <a:schemeClr val="accent1">
            <a:lumMod val="20000"/>
            <a:lumOff val="80000"/>
          </a:schemeClr>
        </a:solidFill>
      </dgm:spPr>
      <dgm:t>
        <a:bodyPr/>
        <a:lstStyle/>
        <a:p>
          <a:r>
            <a:rPr lang="zh-CN" altLang="en-US" sz="2000" b="1" dirty="0">
              <a:solidFill>
                <a:schemeClr val="tx1"/>
              </a:solidFill>
            </a:rPr>
            <a:t>交易所规定的其他交易者</a:t>
          </a:r>
        </a:p>
      </dgm:t>
    </dgm:pt>
    <dgm:pt modelId="{0A5F135C-BCF5-4F35-9181-5CE46F4BA64E}" type="parTrans" cxnId="{D05FEDDD-6530-4258-B123-09E6617DA135}">
      <dgm:prSet/>
      <dgm:spPr/>
      <dgm:t>
        <a:bodyPr/>
        <a:lstStyle/>
        <a:p>
          <a:endParaRPr lang="zh-CN" altLang="en-US"/>
        </a:p>
      </dgm:t>
    </dgm:pt>
    <dgm:pt modelId="{847A78A2-6DE0-4EA6-BBF1-FDC6F919A76E}" type="sibTrans" cxnId="{D05FEDDD-6530-4258-B123-09E6617DA135}">
      <dgm:prSet/>
      <dgm:spPr/>
      <dgm:t>
        <a:bodyPr/>
        <a:lstStyle/>
        <a:p>
          <a:endParaRPr lang="zh-CN" altLang="en-US"/>
        </a:p>
      </dgm:t>
    </dgm:pt>
    <dgm:pt modelId="{F17450DE-D51D-4F10-9741-37C7E0A051F7}" type="pres">
      <dgm:prSet presAssocID="{A850FB30-93E5-4F92-B939-6060C21AEEBA}" presName="composite" presStyleCnt="0">
        <dgm:presLayoutVars>
          <dgm:chMax val="1"/>
          <dgm:dir/>
          <dgm:resizeHandles val="exact"/>
        </dgm:presLayoutVars>
      </dgm:prSet>
      <dgm:spPr/>
    </dgm:pt>
    <dgm:pt modelId="{BB85C05C-97D1-41A9-A065-E1305ED3A993}" type="pres">
      <dgm:prSet presAssocID="{55351093-69DF-47E9-9A9C-184540CF1574}" presName="roof" presStyleLbl="dkBgShp" presStyleIdx="0" presStyleCnt="2" custLinFactNeighborX="213" custLinFactNeighborY="47005"/>
      <dgm:spPr/>
    </dgm:pt>
    <dgm:pt modelId="{CF574D4C-7D54-4470-BFE0-4D9983EA6400}" type="pres">
      <dgm:prSet presAssocID="{55351093-69DF-47E9-9A9C-184540CF1574}" presName="pillars" presStyleCnt="0"/>
      <dgm:spPr/>
    </dgm:pt>
    <dgm:pt modelId="{E0F90279-E6FB-4D79-A779-CF7A42D20BA3}" type="pres">
      <dgm:prSet presAssocID="{55351093-69DF-47E9-9A9C-184540CF1574}" presName="pillar1" presStyleLbl="node1" presStyleIdx="0" presStyleCnt="4">
        <dgm:presLayoutVars>
          <dgm:bulletEnabled val="1"/>
        </dgm:presLayoutVars>
      </dgm:prSet>
      <dgm:spPr/>
    </dgm:pt>
    <dgm:pt modelId="{6DC8E9E4-750B-4506-9C42-17E27633ADF3}" type="pres">
      <dgm:prSet presAssocID="{1FABC124-8877-4BCB-A9E3-7D2830258880}" presName="pillarX" presStyleLbl="node1" presStyleIdx="1" presStyleCnt="4">
        <dgm:presLayoutVars>
          <dgm:bulletEnabled val="1"/>
        </dgm:presLayoutVars>
      </dgm:prSet>
      <dgm:spPr/>
    </dgm:pt>
    <dgm:pt modelId="{99015A72-65B1-4080-8791-67A90C2003D8}" type="pres">
      <dgm:prSet presAssocID="{64E2003F-C199-4F96-96A6-AC9C17610007}" presName="pillarX" presStyleLbl="node1" presStyleIdx="2" presStyleCnt="4">
        <dgm:presLayoutVars>
          <dgm:bulletEnabled val="1"/>
        </dgm:presLayoutVars>
      </dgm:prSet>
      <dgm:spPr/>
    </dgm:pt>
    <dgm:pt modelId="{B63D2C19-B1A2-4B2A-A0DB-F7B8ECC50A68}" type="pres">
      <dgm:prSet presAssocID="{AA78F5BF-4632-4F21-B716-975CEF2204E5}" presName="pillarX" presStyleLbl="node1" presStyleIdx="3" presStyleCnt="4">
        <dgm:presLayoutVars>
          <dgm:bulletEnabled val="1"/>
        </dgm:presLayoutVars>
      </dgm:prSet>
      <dgm:spPr/>
    </dgm:pt>
    <dgm:pt modelId="{4E2D099E-0DBE-4A51-8CD8-76DC7495839F}" type="pres">
      <dgm:prSet presAssocID="{55351093-69DF-47E9-9A9C-184540CF1574}" presName="base" presStyleLbl="dkBgShp" presStyleIdx="1" presStyleCnt="2"/>
      <dgm:spPr/>
    </dgm:pt>
  </dgm:ptLst>
  <dgm:cxnLst>
    <dgm:cxn modelId="{3BC49C2C-78B2-4EBF-9CA7-D1EA87E03316}" type="presOf" srcId="{A850FB30-93E5-4F92-B939-6060C21AEEBA}" destId="{F17450DE-D51D-4F10-9741-37C7E0A051F7}" srcOrd="0" destOrd="0" presId="urn:microsoft.com/office/officeart/2005/8/layout/hList3"/>
    <dgm:cxn modelId="{30698741-789A-463E-B39A-3B1CDBCB3D31}" srcId="{55351093-69DF-47E9-9A9C-184540CF1574}" destId="{628676B3-4B45-47AF-A78A-491CF35B5E31}" srcOrd="0" destOrd="0" parTransId="{D667D5FC-9A67-4285-A40C-25FB26C21F8D}" sibTransId="{8F21BA24-BA74-402E-8AD7-691B9EC4D739}"/>
    <dgm:cxn modelId="{071AB478-AE8C-4C8E-B311-BBB9EC6C9DB0}" type="presOf" srcId="{64E2003F-C199-4F96-96A6-AC9C17610007}" destId="{99015A72-65B1-4080-8791-67A90C2003D8}" srcOrd="0" destOrd="0" presId="urn:microsoft.com/office/officeart/2005/8/layout/hList3"/>
    <dgm:cxn modelId="{D1E7977F-7F42-4F0A-A453-E75F8A644F9C}" type="presOf" srcId="{628676B3-4B45-47AF-A78A-491CF35B5E31}" destId="{E0F90279-E6FB-4D79-A779-CF7A42D20BA3}" srcOrd="0" destOrd="0" presId="urn:microsoft.com/office/officeart/2005/8/layout/hList3"/>
    <dgm:cxn modelId="{B4AA6A98-F72B-4BFB-BE5A-71664290CD4A}" srcId="{55351093-69DF-47E9-9A9C-184540CF1574}" destId="{64E2003F-C199-4F96-96A6-AC9C17610007}" srcOrd="2" destOrd="0" parTransId="{700F4BEC-8079-4D53-B297-64E321B8BAFB}" sibTransId="{3E43BAEB-E8AB-4BFC-A565-CD13ED1355E3}"/>
    <dgm:cxn modelId="{C3B5619A-C613-4EAB-8F03-BEDC6278D527}" srcId="{A850FB30-93E5-4F92-B939-6060C21AEEBA}" destId="{55351093-69DF-47E9-9A9C-184540CF1574}" srcOrd="0" destOrd="0" parTransId="{93A22657-AF45-497A-85EA-02B7B6AB8418}" sibTransId="{F8759B6C-8ACE-4C12-A7A4-FCD49F37053B}"/>
    <dgm:cxn modelId="{E6A54AAA-DBC0-449D-834C-95ADE91AC881}" type="presOf" srcId="{AA78F5BF-4632-4F21-B716-975CEF2204E5}" destId="{B63D2C19-B1A2-4B2A-A0DB-F7B8ECC50A68}" srcOrd="0" destOrd="0" presId="urn:microsoft.com/office/officeart/2005/8/layout/hList3"/>
    <dgm:cxn modelId="{82D8DEC2-8979-4FAC-8DB4-F16960DFF642}" type="presOf" srcId="{1FABC124-8877-4BCB-A9E3-7D2830258880}" destId="{6DC8E9E4-750B-4506-9C42-17E27633ADF3}" srcOrd="0" destOrd="0" presId="urn:microsoft.com/office/officeart/2005/8/layout/hList3"/>
    <dgm:cxn modelId="{D05FEDDD-6530-4258-B123-09E6617DA135}" srcId="{55351093-69DF-47E9-9A9C-184540CF1574}" destId="{AA78F5BF-4632-4F21-B716-975CEF2204E5}" srcOrd="3" destOrd="0" parTransId="{0A5F135C-BCF5-4F35-9181-5CE46F4BA64E}" sibTransId="{847A78A2-6DE0-4EA6-BBF1-FDC6F919A76E}"/>
    <dgm:cxn modelId="{F6C7C5E2-7020-40BC-B23E-2DA0A337DF25}" srcId="{55351093-69DF-47E9-9A9C-184540CF1574}" destId="{1FABC124-8877-4BCB-A9E3-7D2830258880}" srcOrd="1" destOrd="0" parTransId="{92EB7327-2C06-4AA2-83F6-A80EBDA992F9}" sibTransId="{6DFC670F-E5C8-4FC6-BFBB-326F561FB3BE}"/>
    <dgm:cxn modelId="{CDA8BAE7-91D0-4833-8F85-91E5333219E7}" type="presOf" srcId="{55351093-69DF-47E9-9A9C-184540CF1574}" destId="{BB85C05C-97D1-41A9-A065-E1305ED3A993}" srcOrd="0" destOrd="0" presId="urn:microsoft.com/office/officeart/2005/8/layout/hList3"/>
    <dgm:cxn modelId="{A8E83B45-60E7-4B86-95FE-5A906A6C945A}" type="presParOf" srcId="{F17450DE-D51D-4F10-9741-37C7E0A051F7}" destId="{BB85C05C-97D1-41A9-A065-E1305ED3A993}" srcOrd="0" destOrd="0" presId="urn:microsoft.com/office/officeart/2005/8/layout/hList3"/>
    <dgm:cxn modelId="{08AD45B4-C68F-4B59-99D7-1A28DB541781}" type="presParOf" srcId="{F17450DE-D51D-4F10-9741-37C7E0A051F7}" destId="{CF574D4C-7D54-4470-BFE0-4D9983EA6400}" srcOrd="1" destOrd="0" presId="urn:microsoft.com/office/officeart/2005/8/layout/hList3"/>
    <dgm:cxn modelId="{909AB4A4-25E3-4713-B19C-1E0DCFB6AC75}" type="presParOf" srcId="{CF574D4C-7D54-4470-BFE0-4D9983EA6400}" destId="{E0F90279-E6FB-4D79-A779-CF7A42D20BA3}" srcOrd="0" destOrd="0" presId="urn:microsoft.com/office/officeart/2005/8/layout/hList3"/>
    <dgm:cxn modelId="{8D3DD362-106D-484D-AAAD-922AB71E7982}" type="presParOf" srcId="{CF574D4C-7D54-4470-BFE0-4D9983EA6400}" destId="{6DC8E9E4-750B-4506-9C42-17E27633ADF3}" srcOrd="1" destOrd="0" presId="urn:microsoft.com/office/officeart/2005/8/layout/hList3"/>
    <dgm:cxn modelId="{7F775999-586E-402C-BCB7-9B218B2F6523}" type="presParOf" srcId="{CF574D4C-7D54-4470-BFE0-4D9983EA6400}" destId="{99015A72-65B1-4080-8791-67A90C2003D8}" srcOrd="2" destOrd="0" presId="urn:microsoft.com/office/officeart/2005/8/layout/hList3"/>
    <dgm:cxn modelId="{3C3D6F80-A8E4-4524-AB5E-500FD3AB2355}" type="presParOf" srcId="{CF574D4C-7D54-4470-BFE0-4D9983EA6400}" destId="{B63D2C19-B1A2-4B2A-A0DB-F7B8ECC50A68}" srcOrd="3" destOrd="0" presId="urn:microsoft.com/office/officeart/2005/8/layout/hList3"/>
    <dgm:cxn modelId="{EFEA7E65-2328-41CE-B655-160BEE52A54D}" type="presParOf" srcId="{F17450DE-D51D-4F10-9741-37C7E0A051F7}" destId="{4E2D099E-0DBE-4A51-8CD8-76DC7495839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8D249B-FBF4-401D-9E14-1A2CE25113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F855B47-55EB-4A41-A317-CCC363CBEAAB}">
      <dgm:prSet phldrT="[文本]"/>
      <dgm:spPr>
        <a:solidFill>
          <a:srgbClr val="0070C0"/>
        </a:solidFill>
      </dgm:spPr>
      <dgm:t>
        <a:bodyPr/>
        <a:lstStyle/>
        <a:p>
          <a:r>
            <a:rPr lang="zh-CN" altLang="en-US" b="1" dirty="0">
              <a:solidFill>
                <a:schemeClr val="accent4"/>
              </a:solidFill>
            </a:rPr>
            <a:t>开户机构</a:t>
          </a:r>
          <a:r>
            <a:rPr lang="zh-CN" altLang="zh-CN" b="1" dirty="0">
              <a:solidFill>
                <a:schemeClr val="accent4"/>
              </a:solidFill>
            </a:rPr>
            <a:t>应制定适当性管理标准、业务流程，执行适当性制度的保障措施。</a:t>
          </a:r>
          <a:endParaRPr lang="zh-CN" altLang="en-US" b="1" dirty="0">
            <a:solidFill>
              <a:schemeClr val="accent4"/>
            </a:solidFill>
          </a:endParaRPr>
        </a:p>
      </dgm:t>
    </dgm:pt>
    <dgm:pt modelId="{6B04EDFD-DD94-419E-A8D0-3ECFE2EFDF41}" type="parTrans" cxnId="{E5565D92-5D0F-43C0-AC23-A57D0C6DB5F9}">
      <dgm:prSet/>
      <dgm:spPr/>
      <dgm:t>
        <a:bodyPr/>
        <a:lstStyle/>
        <a:p>
          <a:endParaRPr lang="zh-CN" altLang="en-US"/>
        </a:p>
      </dgm:t>
    </dgm:pt>
    <dgm:pt modelId="{83A9E658-28A5-4E79-9C77-DDE7DE3CEBDA}" type="sibTrans" cxnId="{E5565D92-5D0F-43C0-AC23-A57D0C6DB5F9}">
      <dgm:prSet/>
      <dgm:spPr/>
      <dgm:t>
        <a:bodyPr/>
        <a:lstStyle/>
        <a:p>
          <a:endParaRPr lang="zh-CN" altLang="en-US"/>
        </a:p>
      </dgm:t>
    </dgm:pt>
    <dgm:pt modelId="{7623B0C0-EC15-4D87-8ECE-A58B650C7783}">
      <dgm:prSet phldrT="[文本]"/>
      <dgm:spPr>
        <a:solidFill>
          <a:srgbClr val="0070C0"/>
        </a:solidFill>
      </dgm:spPr>
      <dgm:t>
        <a:bodyPr/>
        <a:lstStyle/>
        <a:p>
          <a:r>
            <a:rPr lang="zh-CN" altLang="zh-CN" b="1" dirty="0">
              <a:solidFill>
                <a:schemeClr val="accent4"/>
              </a:solidFill>
            </a:rPr>
            <a:t>如委托</a:t>
          </a:r>
          <a:r>
            <a:rPr lang="en-US" altLang="zh-CN" b="1" dirty="0">
              <a:solidFill>
                <a:schemeClr val="accent4"/>
              </a:solidFill>
            </a:rPr>
            <a:t>IB</a:t>
          </a:r>
          <a:r>
            <a:rPr lang="zh-CN" altLang="zh-CN" b="1" dirty="0">
              <a:solidFill>
                <a:schemeClr val="accent4"/>
              </a:solidFill>
            </a:rPr>
            <a:t>或境外经纪机构办理相关业务，期货公司会员应建立业务对接规则。</a:t>
          </a:r>
          <a:endParaRPr lang="zh-CN" altLang="en-US" b="1" dirty="0">
            <a:solidFill>
              <a:schemeClr val="accent4"/>
            </a:solidFill>
          </a:endParaRPr>
        </a:p>
      </dgm:t>
    </dgm:pt>
    <dgm:pt modelId="{9B76DC03-6E1B-4C02-B565-D803E9ED1E68}" type="parTrans" cxnId="{51D1C3DA-5282-49B8-8E2E-EEEEC7919151}">
      <dgm:prSet/>
      <dgm:spPr/>
      <dgm:t>
        <a:bodyPr/>
        <a:lstStyle/>
        <a:p>
          <a:endParaRPr lang="zh-CN" altLang="en-US"/>
        </a:p>
      </dgm:t>
    </dgm:pt>
    <dgm:pt modelId="{4FDC53C7-08D0-4C7D-8824-B1AAC3BF9C3B}" type="sibTrans" cxnId="{51D1C3DA-5282-49B8-8E2E-EEEEC7919151}">
      <dgm:prSet/>
      <dgm:spPr/>
      <dgm:t>
        <a:bodyPr/>
        <a:lstStyle/>
        <a:p>
          <a:endParaRPr lang="zh-CN" altLang="en-US"/>
        </a:p>
      </dgm:t>
    </dgm:pt>
    <dgm:pt modelId="{A275975E-01F3-4F10-BFE7-C4F7ABF5B419}">
      <dgm:prSet phldrT="[文本]"/>
      <dgm:spPr>
        <a:solidFill>
          <a:srgbClr val="0070C0"/>
        </a:solidFill>
      </dgm:spPr>
      <dgm:t>
        <a:bodyPr/>
        <a:lstStyle/>
        <a:p>
          <a:r>
            <a:rPr lang="zh-CN" altLang="zh-CN" b="1" dirty="0">
              <a:solidFill>
                <a:schemeClr val="accent4"/>
              </a:solidFill>
            </a:rPr>
            <a:t>应向交易者充分揭示风险，客观介绍法规、业务规则及有关规定和决定</a:t>
          </a:r>
          <a:r>
            <a:rPr lang="zh-CN" altLang="en-US" b="1" dirty="0">
              <a:solidFill>
                <a:schemeClr val="accent4"/>
              </a:solidFill>
            </a:rPr>
            <a:t>。</a:t>
          </a:r>
        </a:p>
      </dgm:t>
    </dgm:pt>
    <dgm:pt modelId="{1FB225A1-77C1-4B88-A961-9CFFD63BF658}" type="parTrans" cxnId="{22F2CE57-D5DE-4F01-981B-7FF14977DA81}">
      <dgm:prSet/>
      <dgm:spPr/>
      <dgm:t>
        <a:bodyPr/>
        <a:lstStyle/>
        <a:p>
          <a:endParaRPr lang="zh-CN" altLang="en-US"/>
        </a:p>
      </dgm:t>
    </dgm:pt>
    <dgm:pt modelId="{38E6F4D5-3778-4B01-A2FA-B7E533BC7AE8}" type="sibTrans" cxnId="{22F2CE57-D5DE-4F01-981B-7FF14977DA81}">
      <dgm:prSet/>
      <dgm:spPr/>
      <dgm:t>
        <a:bodyPr/>
        <a:lstStyle/>
        <a:p>
          <a:endParaRPr lang="zh-CN" altLang="en-US"/>
        </a:p>
      </dgm:t>
    </dgm:pt>
    <dgm:pt modelId="{C4911EE0-019C-44D1-9C8D-43456E06B246}">
      <dgm:prSet phldrT="[文本]"/>
      <dgm:spPr>
        <a:solidFill>
          <a:srgbClr val="0070C0"/>
        </a:solidFill>
      </dgm:spPr>
      <dgm:t>
        <a:bodyPr/>
        <a:lstStyle/>
        <a:p>
          <a:r>
            <a:rPr lang="zh-CN" altLang="zh-CN" b="1" dirty="0">
              <a:solidFill>
                <a:schemeClr val="accent4"/>
              </a:solidFill>
            </a:rPr>
            <a:t>对交易者进行知识测试辅导</a:t>
          </a:r>
          <a:r>
            <a:rPr lang="zh-CN" altLang="en-US" b="1" dirty="0">
              <a:solidFill>
                <a:schemeClr val="accent4"/>
              </a:solidFill>
            </a:rPr>
            <a:t>。</a:t>
          </a:r>
        </a:p>
      </dgm:t>
    </dgm:pt>
    <dgm:pt modelId="{81C43FFC-DAFD-4E3C-B813-BDDD5232F956}" type="parTrans" cxnId="{5773FA33-BDCF-4B6B-AEFD-46C4FA4B619B}">
      <dgm:prSet/>
      <dgm:spPr/>
      <dgm:t>
        <a:bodyPr/>
        <a:lstStyle/>
        <a:p>
          <a:endParaRPr lang="zh-CN" altLang="en-US"/>
        </a:p>
      </dgm:t>
    </dgm:pt>
    <dgm:pt modelId="{4D0F1202-7093-48F3-B506-8083E4E52ECB}" type="sibTrans" cxnId="{5773FA33-BDCF-4B6B-AEFD-46C4FA4B619B}">
      <dgm:prSet/>
      <dgm:spPr/>
      <dgm:t>
        <a:bodyPr/>
        <a:lstStyle/>
        <a:p>
          <a:endParaRPr lang="zh-CN" altLang="en-US"/>
        </a:p>
      </dgm:t>
    </dgm:pt>
    <dgm:pt modelId="{1CBA714E-6071-4C61-B971-0F39C4FFB353}">
      <dgm:prSet phldrT="[文本]"/>
      <dgm:spPr>
        <a:solidFill>
          <a:srgbClr val="0070C0"/>
        </a:solidFill>
      </dgm:spPr>
      <dgm:t>
        <a:bodyPr/>
        <a:lstStyle/>
        <a:p>
          <a:r>
            <a:rPr lang="zh-CN" altLang="zh-CN" b="1" dirty="0">
              <a:solidFill>
                <a:schemeClr val="accent4"/>
              </a:solidFill>
            </a:rPr>
            <a:t>严格审核客户适当性相关材料，建立客户资料档案。</a:t>
          </a:r>
          <a:endParaRPr lang="zh-CN" altLang="en-US" b="1" dirty="0">
            <a:solidFill>
              <a:schemeClr val="accent4"/>
            </a:solidFill>
          </a:endParaRPr>
        </a:p>
      </dgm:t>
    </dgm:pt>
    <dgm:pt modelId="{06101DA7-1F36-4F92-B5B4-E259A6B7A924}" type="parTrans" cxnId="{5523786E-EFC1-4DE6-B45B-7438DA8AFFCF}">
      <dgm:prSet/>
      <dgm:spPr/>
      <dgm:t>
        <a:bodyPr/>
        <a:lstStyle/>
        <a:p>
          <a:endParaRPr lang="zh-CN" altLang="en-US"/>
        </a:p>
      </dgm:t>
    </dgm:pt>
    <dgm:pt modelId="{929D4C9E-BB5B-41C5-A9B3-3651EE3F33AB}" type="sibTrans" cxnId="{5523786E-EFC1-4DE6-B45B-7438DA8AFFCF}">
      <dgm:prSet/>
      <dgm:spPr/>
      <dgm:t>
        <a:bodyPr/>
        <a:lstStyle/>
        <a:p>
          <a:endParaRPr lang="zh-CN" altLang="en-US"/>
        </a:p>
      </dgm:t>
    </dgm:pt>
    <dgm:pt modelId="{51DBA72E-68D0-4B84-833D-3146EEE34967}" type="pres">
      <dgm:prSet presAssocID="{888D249B-FBF4-401D-9E14-1A2CE251130C}" presName="linear" presStyleCnt="0">
        <dgm:presLayoutVars>
          <dgm:animLvl val="lvl"/>
          <dgm:resizeHandles val="exact"/>
        </dgm:presLayoutVars>
      </dgm:prSet>
      <dgm:spPr/>
    </dgm:pt>
    <dgm:pt modelId="{42A4CBE2-ADA6-47F5-9FA5-6296D3CFD2B3}" type="pres">
      <dgm:prSet presAssocID="{0F855B47-55EB-4A41-A317-CCC363CBEAAB}" presName="parentText" presStyleLbl="node1" presStyleIdx="0" presStyleCnt="5">
        <dgm:presLayoutVars>
          <dgm:chMax val="0"/>
          <dgm:bulletEnabled val="1"/>
        </dgm:presLayoutVars>
      </dgm:prSet>
      <dgm:spPr/>
    </dgm:pt>
    <dgm:pt modelId="{6F4C5784-8C55-4746-9700-B7258F87D7BC}" type="pres">
      <dgm:prSet presAssocID="{83A9E658-28A5-4E79-9C77-DDE7DE3CEBDA}" presName="spacer" presStyleCnt="0"/>
      <dgm:spPr/>
    </dgm:pt>
    <dgm:pt modelId="{09E20C62-2FA9-4E63-9C37-DD84F1E79F8E}" type="pres">
      <dgm:prSet presAssocID="{A275975E-01F3-4F10-BFE7-C4F7ABF5B419}" presName="parentText" presStyleLbl="node1" presStyleIdx="1" presStyleCnt="5">
        <dgm:presLayoutVars>
          <dgm:chMax val="0"/>
          <dgm:bulletEnabled val="1"/>
        </dgm:presLayoutVars>
      </dgm:prSet>
      <dgm:spPr/>
    </dgm:pt>
    <dgm:pt modelId="{E91F55E3-D1CB-4936-A429-7086C6A98868}" type="pres">
      <dgm:prSet presAssocID="{38E6F4D5-3778-4B01-A2FA-B7E533BC7AE8}" presName="spacer" presStyleCnt="0"/>
      <dgm:spPr/>
    </dgm:pt>
    <dgm:pt modelId="{69A6C1AE-5581-4136-A4BC-0CDBDA454DF8}" type="pres">
      <dgm:prSet presAssocID="{C4911EE0-019C-44D1-9C8D-43456E06B246}" presName="parentText" presStyleLbl="node1" presStyleIdx="2" presStyleCnt="5">
        <dgm:presLayoutVars>
          <dgm:chMax val="0"/>
          <dgm:bulletEnabled val="1"/>
        </dgm:presLayoutVars>
      </dgm:prSet>
      <dgm:spPr/>
    </dgm:pt>
    <dgm:pt modelId="{5798B962-5109-40C2-A7DB-60C0DBB77165}" type="pres">
      <dgm:prSet presAssocID="{4D0F1202-7093-48F3-B506-8083E4E52ECB}" presName="spacer" presStyleCnt="0"/>
      <dgm:spPr/>
    </dgm:pt>
    <dgm:pt modelId="{D2CA56E8-949F-4BDE-9FF9-399849D48E46}" type="pres">
      <dgm:prSet presAssocID="{1CBA714E-6071-4C61-B971-0F39C4FFB353}" presName="parentText" presStyleLbl="node1" presStyleIdx="3" presStyleCnt="5">
        <dgm:presLayoutVars>
          <dgm:chMax val="0"/>
          <dgm:bulletEnabled val="1"/>
        </dgm:presLayoutVars>
      </dgm:prSet>
      <dgm:spPr/>
    </dgm:pt>
    <dgm:pt modelId="{DDB7EF64-76A2-4FAE-89C6-809FB6054E59}" type="pres">
      <dgm:prSet presAssocID="{929D4C9E-BB5B-41C5-A9B3-3651EE3F33AB}" presName="spacer" presStyleCnt="0"/>
      <dgm:spPr/>
    </dgm:pt>
    <dgm:pt modelId="{041D85D6-6E08-453B-AA0E-BCE2D2BCB0D7}" type="pres">
      <dgm:prSet presAssocID="{7623B0C0-EC15-4D87-8ECE-A58B650C7783}" presName="parentText" presStyleLbl="node1" presStyleIdx="4" presStyleCnt="5">
        <dgm:presLayoutVars>
          <dgm:chMax val="0"/>
          <dgm:bulletEnabled val="1"/>
        </dgm:presLayoutVars>
      </dgm:prSet>
      <dgm:spPr/>
    </dgm:pt>
  </dgm:ptLst>
  <dgm:cxnLst>
    <dgm:cxn modelId="{54191312-1574-486E-9356-CD9BB08A0E78}" type="presOf" srcId="{A275975E-01F3-4F10-BFE7-C4F7ABF5B419}" destId="{09E20C62-2FA9-4E63-9C37-DD84F1E79F8E}" srcOrd="0" destOrd="0" presId="urn:microsoft.com/office/officeart/2005/8/layout/vList2"/>
    <dgm:cxn modelId="{5BC4CF33-55AB-4B9C-B6E0-20DE3AF95542}" type="presOf" srcId="{0F855B47-55EB-4A41-A317-CCC363CBEAAB}" destId="{42A4CBE2-ADA6-47F5-9FA5-6296D3CFD2B3}" srcOrd="0" destOrd="0" presId="urn:microsoft.com/office/officeart/2005/8/layout/vList2"/>
    <dgm:cxn modelId="{5773FA33-BDCF-4B6B-AEFD-46C4FA4B619B}" srcId="{888D249B-FBF4-401D-9E14-1A2CE251130C}" destId="{C4911EE0-019C-44D1-9C8D-43456E06B246}" srcOrd="2" destOrd="0" parTransId="{81C43FFC-DAFD-4E3C-B813-BDDD5232F956}" sibTransId="{4D0F1202-7093-48F3-B506-8083E4E52ECB}"/>
    <dgm:cxn modelId="{5523786E-EFC1-4DE6-B45B-7438DA8AFFCF}" srcId="{888D249B-FBF4-401D-9E14-1A2CE251130C}" destId="{1CBA714E-6071-4C61-B971-0F39C4FFB353}" srcOrd="3" destOrd="0" parTransId="{06101DA7-1F36-4F92-B5B4-E259A6B7A924}" sibTransId="{929D4C9E-BB5B-41C5-A9B3-3651EE3F33AB}"/>
    <dgm:cxn modelId="{B7DAC652-3DED-428E-BCE1-DAC77771D1DF}" type="presOf" srcId="{C4911EE0-019C-44D1-9C8D-43456E06B246}" destId="{69A6C1AE-5581-4136-A4BC-0CDBDA454DF8}" srcOrd="0" destOrd="0" presId="urn:microsoft.com/office/officeart/2005/8/layout/vList2"/>
    <dgm:cxn modelId="{22F2CE57-D5DE-4F01-981B-7FF14977DA81}" srcId="{888D249B-FBF4-401D-9E14-1A2CE251130C}" destId="{A275975E-01F3-4F10-BFE7-C4F7ABF5B419}" srcOrd="1" destOrd="0" parTransId="{1FB225A1-77C1-4B88-A961-9CFFD63BF658}" sibTransId="{38E6F4D5-3778-4B01-A2FA-B7E533BC7AE8}"/>
    <dgm:cxn modelId="{E5565D92-5D0F-43C0-AC23-A57D0C6DB5F9}" srcId="{888D249B-FBF4-401D-9E14-1A2CE251130C}" destId="{0F855B47-55EB-4A41-A317-CCC363CBEAAB}" srcOrd="0" destOrd="0" parTransId="{6B04EDFD-DD94-419E-A8D0-3ECFE2EFDF41}" sibTransId="{83A9E658-28A5-4E79-9C77-DDE7DE3CEBDA}"/>
    <dgm:cxn modelId="{45E2829E-7285-49B6-98E6-67B010D484F3}" type="presOf" srcId="{888D249B-FBF4-401D-9E14-1A2CE251130C}" destId="{51DBA72E-68D0-4B84-833D-3146EEE34967}" srcOrd="0" destOrd="0" presId="urn:microsoft.com/office/officeart/2005/8/layout/vList2"/>
    <dgm:cxn modelId="{D1A851C8-48A1-46DE-A2F7-B435A306B414}" type="presOf" srcId="{7623B0C0-EC15-4D87-8ECE-A58B650C7783}" destId="{041D85D6-6E08-453B-AA0E-BCE2D2BCB0D7}" srcOrd="0" destOrd="0" presId="urn:microsoft.com/office/officeart/2005/8/layout/vList2"/>
    <dgm:cxn modelId="{51D1C3DA-5282-49B8-8E2E-EEEEC7919151}" srcId="{888D249B-FBF4-401D-9E14-1A2CE251130C}" destId="{7623B0C0-EC15-4D87-8ECE-A58B650C7783}" srcOrd="4" destOrd="0" parTransId="{9B76DC03-6E1B-4C02-B565-D803E9ED1E68}" sibTransId="{4FDC53C7-08D0-4C7D-8824-B1AAC3BF9C3B}"/>
    <dgm:cxn modelId="{E4EF14EF-110B-4295-AA1F-5C784665E2B9}" type="presOf" srcId="{1CBA714E-6071-4C61-B971-0F39C4FFB353}" destId="{D2CA56E8-949F-4BDE-9FF9-399849D48E46}" srcOrd="0" destOrd="0" presId="urn:microsoft.com/office/officeart/2005/8/layout/vList2"/>
    <dgm:cxn modelId="{10454ABB-322B-40F0-99DD-4A1C6EAE9C70}" type="presParOf" srcId="{51DBA72E-68D0-4B84-833D-3146EEE34967}" destId="{42A4CBE2-ADA6-47F5-9FA5-6296D3CFD2B3}" srcOrd="0" destOrd="0" presId="urn:microsoft.com/office/officeart/2005/8/layout/vList2"/>
    <dgm:cxn modelId="{05B47700-16D0-4EF9-9546-07A8D76A13ED}" type="presParOf" srcId="{51DBA72E-68D0-4B84-833D-3146EEE34967}" destId="{6F4C5784-8C55-4746-9700-B7258F87D7BC}" srcOrd="1" destOrd="0" presId="urn:microsoft.com/office/officeart/2005/8/layout/vList2"/>
    <dgm:cxn modelId="{925BFF3A-448F-4B39-9C2D-0009DC466535}" type="presParOf" srcId="{51DBA72E-68D0-4B84-833D-3146EEE34967}" destId="{09E20C62-2FA9-4E63-9C37-DD84F1E79F8E}" srcOrd="2" destOrd="0" presId="urn:microsoft.com/office/officeart/2005/8/layout/vList2"/>
    <dgm:cxn modelId="{9B16B960-7CE9-4FA7-AAEA-F0F80591C4C9}" type="presParOf" srcId="{51DBA72E-68D0-4B84-833D-3146EEE34967}" destId="{E91F55E3-D1CB-4936-A429-7086C6A98868}" srcOrd="3" destOrd="0" presId="urn:microsoft.com/office/officeart/2005/8/layout/vList2"/>
    <dgm:cxn modelId="{27AADC07-163B-4FBF-9EBA-02A5EEDBFD8E}" type="presParOf" srcId="{51DBA72E-68D0-4B84-833D-3146EEE34967}" destId="{69A6C1AE-5581-4136-A4BC-0CDBDA454DF8}" srcOrd="4" destOrd="0" presId="urn:microsoft.com/office/officeart/2005/8/layout/vList2"/>
    <dgm:cxn modelId="{2A7A63DC-A703-4FBF-95BF-4597CF5186F5}" type="presParOf" srcId="{51DBA72E-68D0-4B84-833D-3146EEE34967}" destId="{5798B962-5109-40C2-A7DB-60C0DBB77165}" srcOrd="5" destOrd="0" presId="urn:microsoft.com/office/officeart/2005/8/layout/vList2"/>
    <dgm:cxn modelId="{9C3D18E2-0147-4D3B-A97F-6DBF60AD9DDA}" type="presParOf" srcId="{51DBA72E-68D0-4B84-833D-3146EEE34967}" destId="{D2CA56E8-949F-4BDE-9FF9-399849D48E46}" srcOrd="6" destOrd="0" presId="urn:microsoft.com/office/officeart/2005/8/layout/vList2"/>
    <dgm:cxn modelId="{2D14B31A-9F56-4E20-86D4-88994D146CA4}" type="presParOf" srcId="{51DBA72E-68D0-4B84-833D-3146EEE34967}" destId="{DDB7EF64-76A2-4FAE-89C6-809FB6054E59}" srcOrd="7" destOrd="0" presId="urn:microsoft.com/office/officeart/2005/8/layout/vList2"/>
    <dgm:cxn modelId="{600FF14B-17E4-48EC-B496-672FE2DA120C}" type="presParOf" srcId="{51DBA72E-68D0-4B84-833D-3146EEE34967}" destId="{041D85D6-6E08-453B-AA0E-BCE2D2BCB0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8D249B-FBF4-401D-9E14-1A2CE25113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F855B47-55EB-4A41-A317-CCC363CBEAAB}">
      <dgm:prSet phldrT="[文本]"/>
      <dgm:spPr>
        <a:solidFill>
          <a:schemeClr val="accent1">
            <a:lumMod val="20000"/>
            <a:lumOff val="80000"/>
          </a:schemeClr>
        </a:solidFill>
      </dgm:spPr>
      <dgm:t>
        <a:bodyPr/>
        <a:lstStyle/>
        <a:p>
          <a:r>
            <a:rPr lang="zh-CN" altLang="zh-CN" b="1" dirty="0">
              <a:solidFill>
                <a:schemeClr val="tx2"/>
              </a:solidFill>
            </a:rPr>
            <a:t>交易者应如实申报适当性相关材料</a:t>
          </a:r>
          <a:r>
            <a:rPr lang="zh-CN" altLang="en-US" b="1" dirty="0">
              <a:solidFill>
                <a:schemeClr val="tx2"/>
              </a:solidFill>
            </a:rPr>
            <a:t>。</a:t>
          </a:r>
        </a:p>
      </dgm:t>
    </dgm:pt>
    <dgm:pt modelId="{6B04EDFD-DD94-419E-A8D0-3ECFE2EFDF41}" type="parTrans" cxnId="{E5565D92-5D0F-43C0-AC23-A57D0C6DB5F9}">
      <dgm:prSet/>
      <dgm:spPr/>
      <dgm:t>
        <a:bodyPr/>
        <a:lstStyle/>
        <a:p>
          <a:endParaRPr lang="zh-CN" altLang="en-US"/>
        </a:p>
      </dgm:t>
    </dgm:pt>
    <dgm:pt modelId="{83A9E658-28A5-4E79-9C77-DDE7DE3CEBDA}" type="sibTrans" cxnId="{E5565D92-5D0F-43C0-AC23-A57D0C6DB5F9}">
      <dgm:prSet/>
      <dgm:spPr/>
      <dgm:t>
        <a:bodyPr/>
        <a:lstStyle/>
        <a:p>
          <a:endParaRPr lang="zh-CN" altLang="en-US"/>
        </a:p>
      </dgm:t>
    </dgm:pt>
    <dgm:pt modelId="{A275975E-01F3-4F10-BFE7-C4F7ABF5B419}">
      <dgm:prSet phldrT="[文本]"/>
      <dgm:spPr>
        <a:solidFill>
          <a:schemeClr val="accent1">
            <a:lumMod val="20000"/>
            <a:lumOff val="80000"/>
          </a:schemeClr>
        </a:solidFill>
      </dgm:spPr>
      <dgm:t>
        <a:bodyPr/>
        <a:lstStyle/>
        <a:p>
          <a:r>
            <a:rPr lang="zh-CN" altLang="zh-CN" b="1" dirty="0">
              <a:solidFill>
                <a:schemeClr val="tx2"/>
              </a:solidFill>
            </a:rPr>
            <a:t>遵守买卖自负的原则</a:t>
          </a:r>
          <a:r>
            <a:rPr lang="zh-CN" altLang="en-US" b="1" dirty="0">
              <a:solidFill>
                <a:schemeClr val="tx2"/>
              </a:solidFill>
            </a:rPr>
            <a:t>。</a:t>
          </a:r>
        </a:p>
      </dgm:t>
    </dgm:pt>
    <dgm:pt modelId="{1FB225A1-77C1-4B88-A961-9CFFD63BF658}" type="parTrans" cxnId="{22F2CE57-D5DE-4F01-981B-7FF14977DA81}">
      <dgm:prSet/>
      <dgm:spPr/>
      <dgm:t>
        <a:bodyPr/>
        <a:lstStyle/>
        <a:p>
          <a:endParaRPr lang="zh-CN" altLang="en-US"/>
        </a:p>
      </dgm:t>
    </dgm:pt>
    <dgm:pt modelId="{38E6F4D5-3778-4B01-A2FA-B7E533BC7AE8}" type="sibTrans" cxnId="{22F2CE57-D5DE-4F01-981B-7FF14977DA81}">
      <dgm:prSet/>
      <dgm:spPr/>
      <dgm:t>
        <a:bodyPr/>
        <a:lstStyle/>
        <a:p>
          <a:endParaRPr lang="zh-CN" altLang="en-US"/>
        </a:p>
      </dgm:t>
    </dgm:pt>
    <dgm:pt modelId="{C4911EE0-019C-44D1-9C8D-43456E06B246}">
      <dgm:prSet phldrT="[文本]"/>
      <dgm:spPr>
        <a:solidFill>
          <a:schemeClr val="accent1">
            <a:lumMod val="20000"/>
            <a:lumOff val="80000"/>
          </a:schemeClr>
        </a:solidFill>
      </dgm:spPr>
      <dgm:t>
        <a:bodyPr/>
        <a:lstStyle/>
        <a:p>
          <a:r>
            <a:rPr lang="zh-CN" altLang="zh-CN" b="1" dirty="0">
              <a:solidFill>
                <a:schemeClr val="tx2"/>
              </a:solidFill>
            </a:rPr>
            <a:t>在维护自身合法权益时，应通过正当途径维护。</a:t>
          </a:r>
          <a:endParaRPr lang="zh-CN" altLang="en-US" b="1" dirty="0">
            <a:solidFill>
              <a:schemeClr val="tx2"/>
            </a:solidFill>
          </a:endParaRPr>
        </a:p>
      </dgm:t>
    </dgm:pt>
    <dgm:pt modelId="{81C43FFC-DAFD-4E3C-B813-BDDD5232F956}" type="parTrans" cxnId="{5773FA33-BDCF-4B6B-AEFD-46C4FA4B619B}">
      <dgm:prSet/>
      <dgm:spPr/>
      <dgm:t>
        <a:bodyPr/>
        <a:lstStyle/>
        <a:p>
          <a:endParaRPr lang="zh-CN" altLang="en-US"/>
        </a:p>
      </dgm:t>
    </dgm:pt>
    <dgm:pt modelId="{4D0F1202-7093-48F3-B506-8083E4E52ECB}" type="sibTrans" cxnId="{5773FA33-BDCF-4B6B-AEFD-46C4FA4B619B}">
      <dgm:prSet/>
      <dgm:spPr/>
      <dgm:t>
        <a:bodyPr/>
        <a:lstStyle/>
        <a:p>
          <a:endParaRPr lang="zh-CN" altLang="en-US"/>
        </a:p>
      </dgm:t>
    </dgm:pt>
    <dgm:pt modelId="{91273FF4-B0AE-446E-B9C5-FEE4A1CBACF9}" type="pres">
      <dgm:prSet presAssocID="{888D249B-FBF4-401D-9E14-1A2CE251130C}" presName="linear" presStyleCnt="0">
        <dgm:presLayoutVars>
          <dgm:animLvl val="lvl"/>
          <dgm:resizeHandles val="exact"/>
        </dgm:presLayoutVars>
      </dgm:prSet>
      <dgm:spPr/>
    </dgm:pt>
    <dgm:pt modelId="{3DB0C224-4401-4285-9AB7-9587EC0E54D4}" type="pres">
      <dgm:prSet presAssocID="{0F855B47-55EB-4A41-A317-CCC363CBEAAB}" presName="parentText" presStyleLbl="node1" presStyleIdx="0" presStyleCnt="3">
        <dgm:presLayoutVars>
          <dgm:chMax val="0"/>
          <dgm:bulletEnabled val="1"/>
        </dgm:presLayoutVars>
      </dgm:prSet>
      <dgm:spPr/>
    </dgm:pt>
    <dgm:pt modelId="{E87A50CD-3B52-43BF-85D2-86058AB59DB8}" type="pres">
      <dgm:prSet presAssocID="{83A9E658-28A5-4E79-9C77-DDE7DE3CEBDA}" presName="spacer" presStyleCnt="0"/>
      <dgm:spPr/>
    </dgm:pt>
    <dgm:pt modelId="{B01019DB-680C-4F2D-9CE6-8C639438B655}" type="pres">
      <dgm:prSet presAssocID="{A275975E-01F3-4F10-BFE7-C4F7ABF5B419}" presName="parentText" presStyleLbl="node1" presStyleIdx="1" presStyleCnt="3">
        <dgm:presLayoutVars>
          <dgm:chMax val="0"/>
          <dgm:bulletEnabled val="1"/>
        </dgm:presLayoutVars>
      </dgm:prSet>
      <dgm:spPr/>
    </dgm:pt>
    <dgm:pt modelId="{2BFD262A-7953-42EE-9432-57888904EE35}" type="pres">
      <dgm:prSet presAssocID="{38E6F4D5-3778-4B01-A2FA-B7E533BC7AE8}" presName="spacer" presStyleCnt="0"/>
      <dgm:spPr/>
    </dgm:pt>
    <dgm:pt modelId="{326F1976-894C-439B-8F04-27B625D2D307}" type="pres">
      <dgm:prSet presAssocID="{C4911EE0-019C-44D1-9C8D-43456E06B246}" presName="parentText" presStyleLbl="node1" presStyleIdx="2" presStyleCnt="3">
        <dgm:presLayoutVars>
          <dgm:chMax val="0"/>
          <dgm:bulletEnabled val="1"/>
        </dgm:presLayoutVars>
      </dgm:prSet>
      <dgm:spPr/>
    </dgm:pt>
  </dgm:ptLst>
  <dgm:cxnLst>
    <dgm:cxn modelId="{2C65851D-99B3-469C-B881-D6DDE9ABCDDC}" type="presOf" srcId="{C4911EE0-019C-44D1-9C8D-43456E06B246}" destId="{326F1976-894C-439B-8F04-27B625D2D307}" srcOrd="0" destOrd="0" presId="urn:microsoft.com/office/officeart/2005/8/layout/vList2"/>
    <dgm:cxn modelId="{5773FA33-BDCF-4B6B-AEFD-46C4FA4B619B}" srcId="{888D249B-FBF4-401D-9E14-1A2CE251130C}" destId="{C4911EE0-019C-44D1-9C8D-43456E06B246}" srcOrd="2" destOrd="0" parTransId="{81C43FFC-DAFD-4E3C-B813-BDDD5232F956}" sibTransId="{4D0F1202-7093-48F3-B506-8083E4E52ECB}"/>
    <dgm:cxn modelId="{D2DFF435-60CD-47A3-88F6-98EAF6E88157}" type="presOf" srcId="{A275975E-01F3-4F10-BFE7-C4F7ABF5B419}" destId="{B01019DB-680C-4F2D-9CE6-8C639438B655}" srcOrd="0" destOrd="0" presId="urn:microsoft.com/office/officeart/2005/8/layout/vList2"/>
    <dgm:cxn modelId="{1C6BFB4A-0793-4EFA-A3B9-D5B72232E2C9}" type="presOf" srcId="{0F855B47-55EB-4A41-A317-CCC363CBEAAB}" destId="{3DB0C224-4401-4285-9AB7-9587EC0E54D4}" srcOrd="0" destOrd="0" presId="urn:microsoft.com/office/officeart/2005/8/layout/vList2"/>
    <dgm:cxn modelId="{22F2CE57-D5DE-4F01-981B-7FF14977DA81}" srcId="{888D249B-FBF4-401D-9E14-1A2CE251130C}" destId="{A275975E-01F3-4F10-BFE7-C4F7ABF5B419}" srcOrd="1" destOrd="0" parTransId="{1FB225A1-77C1-4B88-A961-9CFFD63BF658}" sibTransId="{38E6F4D5-3778-4B01-A2FA-B7E533BC7AE8}"/>
    <dgm:cxn modelId="{E5565D92-5D0F-43C0-AC23-A57D0C6DB5F9}" srcId="{888D249B-FBF4-401D-9E14-1A2CE251130C}" destId="{0F855B47-55EB-4A41-A317-CCC363CBEAAB}" srcOrd="0" destOrd="0" parTransId="{6B04EDFD-DD94-419E-A8D0-3ECFE2EFDF41}" sibTransId="{83A9E658-28A5-4E79-9C77-DDE7DE3CEBDA}"/>
    <dgm:cxn modelId="{524F2AAE-1067-4542-A8CF-6E1FA3684EAA}" type="presOf" srcId="{888D249B-FBF4-401D-9E14-1A2CE251130C}" destId="{91273FF4-B0AE-446E-B9C5-FEE4A1CBACF9}" srcOrd="0" destOrd="0" presId="urn:microsoft.com/office/officeart/2005/8/layout/vList2"/>
    <dgm:cxn modelId="{AD716F8B-5238-4D16-9733-68674FA5BEA9}" type="presParOf" srcId="{91273FF4-B0AE-446E-B9C5-FEE4A1CBACF9}" destId="{3DB0C224-4401-4285-9AB7-9587EC0E54D4}" srcOrd="0" destOrd="0" presId="urn:microsoft.com/office/officeart/2005/8/layout/vList2"/>
    <dgm:cxn modelId="{AAD978E5-CD24-4E4F-B7BD-9B4FEAC6F95C}" type="presParOf" srcId="{91273FF4-B0AE-446E-B9C5-FEE4A1CBACF9}" destId="{E87A50CD-3B52-43BF-85D2-86058AB59DB8}" srcOrd="1" destOrd="0" presId="urn:microsoft.com/office/officeart/2005/8/layout/vList2"/>
    <dgm:cxn modelId="{CAC463D3-3FBA-413C-8000-EC218B275294}" type="presParOf" srcId="{91273FF4-B0AE-446E-B9C5-FEE4A1CBACF9}" destId="{B01019DB-680C-4F2D-9CE6-8C639438B655}" srcOrd="2" destOrd="0" presId="urn:microsoft.com/office/officeart/2005/8/layout/vList2"/>
    <dgm:cxn modelId="{79EAED6D-C46A-4DAF-A1F7-2A5392C53154}" type="presParOf" srcId="{91273FF4-B0AE-446E-B9C5-FEE4A1CBACF9}" destId="{2BFD262A-7953-42EE-9432-57888904EE35}" srcOrd="3" destOrd="0" presId="urn:microsoft.com/office/officeart/2005/8/layout/vList2"/>
    <dgm:cxn modelId="{EC6BB098-D7B3-4F48-8AC6-7ADA7F00DCF3}" type="presParOf" srcId="{91273FF4-B0AE-446E-B9C5-FEE4A1CBACF9}" destId="{326F1976-894C-439B-8F04-27B625D2D307}"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7C995-E2DC-4213-9043-EE80B1D2439B}">
      <dsp:nvSpPr>
        <dsp:cNvPr id="0" name=""/>
        <dsp:cNvSpPr/>
      </dsp:nvSpPr>
      <dsp:spPr>
        <a:xfrm>
          <a:off x="0" y="182534"/>
          <a:ext cx="8827069" cy="1285557"/>
        </a:xfrm>
        <a:prstGeom prst="rightArrow">
          <a:avLst>
            <a:gd name="adj1" fmla="val 50000"/>
            <a:gd name="adj2" fmla="val 5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4082" numCol="1" spcCol="1270" anchor="ctr" anchorCtr="0">
          <a:noAutofit/>
        </a:bodyPr>
        <a:lstStyle/>
        <a:p>
          <a:pPr marL="0" lvl="0" indent="0" algn="l" defTabSz="1066800">
            <a:lnSpc>
              <a:spcPct val="90000"/>
            </a:lnSpc>
            <a:spcBef>
              <a:spcPct val="0"/>
            </a:spcBef>
            <a:spcAft>
              <a:spcPct val="35000"/>
            </a:spcAft>
            <a:buNone/>
          </a:pPr>
          <a:endParaRPr lang="zh-CN" altLang="en-US" sz="2400" b="1" kern="1200" dirty="0">
            <a:solidFill>
              <a:schemeClr val="accent4"/>
            </a:solidFill>
          </a:endParaRPr>
        </a:p>
      </dsp:txBody>
      <dsp:txXfrm>
        <a:off x="0" y="503923"/>
        <a:ext cx="8505680" cy="642779"/>
      </dsp:txXfrm>
    </dsp:sp>
    <dsp:sp modelId="{6C660B2C-D131-4283-8C7B-BC5475640645}">
      <dsp:nvSpPr>
        <dsp:cNvPr id="0" name=""/>
        <dsp:cNvSpPr/>
      </dsp:nvSpPr>
      <dsp:spPr>
        <a:xfrm>
          <a:off x="0" y="1173884"/>
          <a:ext cx="2718737" cy="24764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altLang="zh-CN" sz="1600" b="1" kern="1200" dirty="0">
              <a:latin typeface="+mj-ea"/>
              <a:ea typeface="+mj-ea"/>
            </a:rPr>
            <a:t>      《</a:t>
          </a:r>
          <a:r>
            <a:rPr lang="zh-CN" altLang="en-US" sz="1600" b="1" kern="1200" dirty="0">
              <a:latin typeface="+mj-ea"/>
              <a:ea typeface="+mj-ea"/>
            </a:rPr>
            <a:t>期货交易管理条例</a:t>
          </a:r>
          <a:r>
            <a:rPr lang="en-US" altLang="zh-CN" sz="1600" b="1" kern="1200" dirty="0">
              <a:latin typeface="+mj-ea"/>
              <a:ea typeface="+mj-ea"/>
            </a:rPr>
            <a:t>》</a:t>
          </a:r>
          <a:endParaRPr lang="zh-CN" altLang="en-US" sz="1600" b="1" kern="1200" dirty="0">
            <a:solidFill>
              <a:schemeClr val="tx1"/>
            </a:solidFill>
            <a:latin typeface="+mj-ea"/>
            <a:ea typeface="+mj-ea"/>
          </a:endParaRPr>
        </a:p>
        <a:p>
          <a:pPr marL="0" lvl="0" indent="0" algn="l" defTabSz="711200">
            <a:lnSpc>
              <a:spcPct val="100000"/>
            </a:lnSpc>
            <a:spcBef>
              <a:spcPct val="0"/>
            </a:spcBef>
            <a:spcAft>
              <a:spcPts val="0"/>
            </a:spcAft>
            <a:buNone/>
          </a:pPr>
          <a:r>
            <a:rPr lang="en-US" altLang="zh-CN" sz="1600" b="1" kern="1200" dirty="0">
              <a:latin typeface="+mj-ea"/>
              <a:ea typeface="+mj-ea"/>
            </a:rPr>
            <a:t>      《</a:t>
          </a:r>
          <a:r>
            <a:rPr lang="zh-CN" altLang="en-US" sz="1600" b="1" kern="1200" dirty="0">
              <a:latin typeface="+mj-ea"/>
              <a:ea typeface="+mj-ea"/>
            </a:rPr>
            <a:t>证券期货投资者适当性管理办法</a:t>
          </a:r>
          <a:r>
            <a:rPr lang="en-US" altLang="zh-CN" sz="1600" b="1" kern="1200" dirty="0">
              <a:latin typeface="+mj-ea"/>
              <a:ea typeface="+mj-ea"/>
            </a:rPr>
            <a:t>》</a:t>
          </a:r>
        </a:p>
        <a:p>
          <a:pPr marL="0" lvl="0" indent="0" algn="l" defTabSz="711200">
            <a:lnSpc>
              <a:spcPct val="100000"/>
            </a:lnSpc>
            <a:spcBef>
              <a:spcPct val="0"/>
            </a:spcBef>
            <a:spcAft>
              <a:spcPts val="0"/>
            </a:spcAft>
            <a:buNone/>
          </a:pPr>
          <a:r>
            <a:rPr lang="en-US" altLang="zh-CN" sz="1600" b="1" kern="1200" dirty="0">
              <a:latin typeface="+mj-ea"/>
              <a:ea typeface="+mj-ea"/>
            </a:rPr>
            <a:t>      《</a:t>
          </a:r>
          <a:r>
            <a:rPr lang="zh-CN" altLang="en-US" sz="1600" b="1" kern="1200" dirty="0">
              <a:latin typeface="+mj-ea"/>
              <a:ea typeface="+mj-ea"/>
            </a:rPr>
            <a:t>期货经营机构投资者适当性管理实施指引</a:t>
          </a:r>
          <a:r>
            <a:rPr lang="en-US" altLang="zh-CN" sz="1600" b="1" kern="1200" dirty="0">
              <a:latin typeface="+mj-ea"/>
              <a:ea typeface="+mj-ea"/>
            </a:rPr>
            <a:t>》</a:t>
          </a:r>
          <a:r>
            <a:rPr lang="zh-CN" altLang="en-US" sz="1600" b="1" kern="1200" dirty="0">
              <a:latin typeface="+mj-ea"/>
              <a:ea typeface="+mj-ea"/>
            </a:rPr>
            <a:t>（试行）</a:t>
          </a:r>
        </a:p>
      </dsp:txBody>
      <dsp:txXfrm>
        <a:off x="0" y="1173884"/>
        <a:ext cx="2718737" cy="2476457"/>
      </dsp:txXfrm>
    </dsp:sp>
    <dsp:sp modelId="{61A1DA1D-E588-4503-AE9E-79EFDE669A76}">
      <dsp:nvSpPr>
        <dsp:cNvPr id="0" name=""/>
        <dsp:cNvSpPr/>
      </dsp:nvSpPr>
      <dsp:spPr>
        <a:xfrm>
          <a:off x="2718737" y="611053"/>
          <a:ext cx="6108331" cy="1285557"/>
        </a:xfrm>
        <a:prstGeom prst="rightArrow">
          <a:avLst>
            <a:gd name="adj1" fmla="val 50000"/>
            <a:gd name="adj2" fmla="val 5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4082" numCol="1" spcCol="1270" anchor="ctr" anchorCtr="0">
          <a:noAutofit/>
        </a:bodyPr>
        <a:lstStyle/>
        <a:p>
          <a:pPr marL="0" lvl="0" indent="0" algn="l" defTabSz="1066800">
            <a:lnSpc>
              <a:spcPct val="90000"/>
            </a:lnSpc>
            <a:spcBef>
              <a:spcPct val="0"/>
            </a:spcBef>
            <a:spcAft>
              <a:spcPct val="35000"/>
            </a:spcAft>
            <a:buNone/>
          </a:pPr>
          <a:endParaRPr lang="zh-CN" altLang="en-US" sz="2400" b="1" kern="1200" dirty="0">
            <a:solidFill>
              <a:schemeClr val="accent4"/>
            </a:solidFill>
          </a:endParaRPr>
        </a:p>
      </dsp:txBody>
      <dsp:txXfrm>
        <a:off x="2718737" y="932442"/>
        <a:ext cx="5786942" cy="642779"/>
      </dsp:txXfrm>
    </dsp:sp>
    <dsp:sp modelId="{68751862-AEAC-4488-81BC-E0BD0A7DC634}">
      <dsp:nvSpPr>
        <dsp:cNvPr id="0" name=""/>
        <dsp:cNvSpPr/>
      </dsp:nvSpPr>
      <dsp:spPr>
        <a:xfrm>
          <a:off x="2718737" y="1602403"/>
          <a:ext cx="2718737" cy="24764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ts val="0"/>
            </a:spcAft>
            <a:buNone/>
          </a:pPr>
          <a:endParaRPr lang="en-US" altLang="zh-CN" sz="1600" b="1" kern="1200" dirty="0">
            <a:solidFill>
              <a:srgbClr val="0070C0"/>
            </a:solidFill>
          </a:endParaRPr>
        </a:p>
        <a:p>
          <a:pPr marL="0" lvl="0" indent="0" algn="ctr" defTabSz="711200">
            <a:lnSpc>
              <a:spcPct val="100000"/>
            </a:lnSpc>
            <a:spcBef>
              <a:spcPct val="0"/>
            </a:spcBef>
            <a:spcAft>
              <a:spcPts val="0"/>
            </a:spcAft>
            <a:buNone/>
          </a:pPr>
          <a:endParaRPr lang="en-US" altLang="zh-CN" sz="1600" b="1" kern="1200" dirty="0">
            <a:solidFill>
              <a:srgbClr val="0070C0"/>
            </a:solidFill>
          </a:endParaRPr>
        </a:p>
        <a:p>
          <a:pPr marL="0" lvl="0" indent="0" algn="l" defTabSz="711200">
            <a:lnSpc>
              <a:spcPct val="100000"/>
            </a:lnSpc>
            <a:spcBef>
              <a:spcPct val="0"/>
            </a:spcBef>
            <a:spcAft>
              <a:spcPts val="0"/>
            </a:spcAft>
            <a:buNone/>
          </a:pPr>
          <a:r>
            <a:rPr lang="en-US" altLang="zh-CN" sz="1600" b="1" kern="1200" dirty="0">
              <a:solidFill>
                <a:srgbClr val="0070C0"/>
              </a:solidFill>
            </a:rPr>
            <a:t>        </a:t>
          </a:r>
          <a:r>
            <a:rPr lang="en-US" altLang="zh-CN" sz="1600" b="1" kern="1200" dirty="0">
              <a:solidFill>
                <a:schemeClr val="tx1"/>
              </a:solidFill>
            </a:rPr>
            <a:t>《</a:t>
          </a:r>
          <a:r>
            <a:rPr lang="zh-CN" altLang="en-US" sz="1600" b="1" kern="1200" dirty="0">
              <a:solidFill>
                <a:schemeClr val="tx1"/>
              </a:solidFill>
            </a:rPr>
            <a:t>境外交易者和境外经纪机构从事境内特定品种期货交易管理暂行办法</a:t>
          </a:r>
          <a:r>
            <a:rPr lang="en-US" altLang="zh-CN" sz="1600" b="1" kern="1200" dirty="0">
              <a:solidFill>
                <a:schemeClr val="tx1"/>
              </a:solidFill>
            </a:rPr>
            <a:t>》</a:t>
          </a:r>
          <a:endParaRPr lang="zh-CN" altLang="en-US" sz="1600" b="1" kern="1200" dirty="0">
            <a:solidFill>
              <a:schemeClr val="tx1"/>
            </a:solidFill>
            <a:latin typeface="+mj-ea"/>
            <a:ea typeface="+mj-ea"/>
          </a:endParaRPr>
        </a:p>
      </dsp:txBody>
      <dsp:txXfrm>
        <a:off x="2718737" y="1602403"/>
        <a:ext cx="2718737" cy="2476457"/>
      </dsp:txXfrm>
    </dsp:sp>
    <dsp:sp modelId="{54ADFB3A-A7DC-4562-B833-59D53BC7969E}">
      <dsp:nvSpPr>
        <dsp:cNvPr id="0" name=""/>
        <dsp:cNvSpPr/>
      </dsp:nvSpPr>
      <dsp:spPr>
        <a:xfrm>
          <a:off x="5437474" y="1039572"/>
          <a:ext cx="3389594" cy="1285557"/>
        </a:xfrm>
        <a:prstGeom prst="rightArrow">
          <a:avLst>
            <a:gd name="adj1" fmla="val 50000"/>
            <a:gd name="adj2" fmla="val 5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4082" numCol="1" spcCol="1270" anchor="ctr" anchorCtr="0">
          <a:noAutofit/>
        </a:bodyPr>
        <a:lstStyle/>
        <a:p>
          <a:pPr marL="0" lvl="0" indent="0" algn="l" defTabSz="1066800">
            <a:lnSpc>
              <a:spcPct val="90000"/>
            </a:lnSpc>
            <a:spcBef>
              <a:spcPct val="0"/>
            </a:spcBef>
            <a:spcAft>
              <a:spcPct val="35000"/>
            </a:spcAft>
            <a:buNone/>
          </a:pPr>
          <a:endParaRPr lang="zh-CN" altLang="en-US" sz="2400" b="1" kern="1200" dirty="0">
            <a:solidFill>
              <a:schemeClr val="accent4"/>
            </a:solidFill>
          </a:endParaRPr>
        </a:p>
      </dsp:txBody>
      <dsp:txXfrm>
        <a:off x="5437474" y="1360961"/>
        <a:ext cx="3068205" cy="642779"/>
      </dsp:txXfrm>
    </dsp:sp>
    <dsp:sp modelId="{715228F7-3736-457C-B767-BC7A6C3E816F}">
      <dsp:nvSpPr>
        <dsp:cNvPr id="0" name=""/>
        <dsp:cNvSpPr/>
      </dsp:nvSpPr>
      <dsp:spPr>
        <a:xfrm>
          <a:off x="5437474" y="1994936"/>
          <a:ext cx="2718737" cy="287725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endParaRPr lang="zh-CN" altLang="en-US" sz="1600" b="1" kern="1200" dirty="0">
            <a:solidFill>
              <a:schemeClr val="tx1"/>
            </a:solidFill>
          </a:endParaRPr>
        </a:p>
        <a:p>
          <a:pPr marL="0" lvl="0" indent="0" algn="l" defTabSz="711200">
            <a:lnSpc>
              <a:spcPct val="90000"/>
            </a:lnSpc>
            <a:spcBef>
              <a:spcPct val="0"/>
            </a:spcBef>
            <a:spcAft>
              <a:spcPct val="35000"/>
            </a:spcAft>
            <a:buNone/>
          </a:pPr>
          <a:r>
            <a:rPr lang="zh-CN" altLang="en-US" sz="1600" b="1" kern="1200" dirty="0"/>
            <a:t>         同时，基于现有已开放品种适当性制度，结合市场建议，形成我们现在的适当性制度。</a:t>
          </a:r>
        </a:p>
      </dsp:txBody>
      <dsp:txXfrm>
        <a:off x="5437474" y="1994936"/>
        <a:ext cx="2718737" cy="28772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6B769-6950-43AD-8419-090C4D3E1793}">
      <dsp:nvSpPr>
        <dsp:cNvPr id="0" name=""/>
        <dsp:cNvSpPr/>
      </dsp:nvSpPr>
      <dsp:spPr>
        <a:xfrm>
          <a:off x="1296004" y="227950"/>
          <a:ext cx="2659664" cy="91143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a:softEdge rad="88900"/>
        </a:effectLst>
      </dsp:spPr>
      <dsp:style>
        <a:lnRef idx="2">
          <a:scrgbClr r="0" g="0" b="0"/>
        </a:lnRef>
        <a:fillRef idx="1">
          <a:scrgbClr r="0" g="0" b="0"/>
        </a:fillRef>
        <a:effectRef idx="0">
          <a:scrgbClr r="0" g="0" b="0"/>
        </a:effectRef>
        <a:fontRef idx="minor"/>
      </dsp:style>
    </dsp:sp>
    <dsp:sp modelId="{6328A49C-E219-4D61-AE7F-E7D77DA67155}">
      <dsp:nvSpPr>
        <dsp:cNvPr id="0" name=""/>
        <dsp:cNvSpPr/>
      </dsp:nvSpPr>
      <dsp:spPr>
        <a:xfrm>
          <a:off x="4107462" y="1709302"/>
          <a:ext cx="3874641" cy="2393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zh-CN" sz="2000" kern="1200" dirty="0"/>
            <a:t>交易所可对开户机构落实适当性制度情况进行检查，开户机构应当配合。对于违反</a:t>
          </a:r>
          <a:r>
            <a:rPr lang="zh-CN" altLang="en-US" sz="2000" kern="1200" dirty="0"/>
            <a:t>相关要求</a:t>
          </a:r>
          <a:r>
            <a:rPr lang="zh-CN" altLang="zh-CN" sz="2000" kern="1200" dirty="0"/>
            <a:t>的，交易所按照《郑州商品交易所违规处理办法》的有关规定处理。</a:t>
          </a:r>
          <a:endParaRPr lang="zh-CN" altLang="en-US" sz="2000" kern="1200" dirty="0"/>
        </a:p>
      </dsp:txBody>
      <dsp:txXfrm>
        <a:off x="4107462" y="1709302"/>
        <a:ext cx="3874641" cy="2393297"/>
      </dsp:txXfrm>
    </dsp:sp>
    <dsp:sp modelId="{2BEAA753-F58A-4ED9-8CFD-04CA158CFD24}">
      <dsp:nvSpPr>
        <dsp:cNvPr id="0" name=""/>
        <dsp:cNvSpPr/>
      </dsp:nvSpPr>
      <dsp:spPr>
        <a:xfrm>
          <a:off x="3765603" y="1367736"/>
          <a:ext cx="930538" cy="930778"/>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18F77-93C5-4105-BAD5-A7F0D6B016E5}">
      <dsp:nvSpPr>
        <dsp:cNvPr id="0" name=""/>
        <dsp:cNvSpPr/>
      </dsp:nvSpPr>
      <dsp:spPr>
        <a:xfrm rot="5400000">
          <a:off x="7420256" y="1367856"/>
          <a:ext cx="930778" cy="930538"/>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090BF-F0CA-478D-8C76-48BFFAA1CD18}">
      <dsp:nvSpPr>
        <dsp:cNvPr id="0" name=""/>
        <dsp:cNvSpPr/>
      </dsp:nvSpPr>
      <dsp:spPr>
        <a:xfrm rot="16200000">
          <a:off x="3765483" y="3513974"/>
          <a:ext cx="930778" cy="930538"/>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F018B-100F-4474-8EB2-B78868AB0AB3}">
      <dsp:nvSpPr>
        <dsp:cNvPr id="0" name=""/>
        <dsp:cNvSpPr/>
      </dsp:nvSpPr>
      <dsp:spPr>
        <a:xfrm rot="10800000">
          <a:off x="7420376" y="3513854"/>
          <a:ext cx="930538" cy="930778"/>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C7ECF-3D44-4F08-B195-2A1301B462B3}">
      <dsp:nvSpPr>
        <dsp:cNvPr id="0" name=""/>
        <dsp:cNvSpPr/>
      </dsp:nvSpPr>
      <dsp:spPr>
        <a:xfrm>
          <a:off x="738777" y="602490"/>
          <a:ext cx="7779224" cy="402025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A9A2B-0CC2-44C3-9946-D9ACF15F6B56}">
      <dsp:nvSpPr>
        <dsp:cNvPr id="0" name=""/>
        <dsp:cNvSpPr/>
      </dsp:nvSpPr>
      <dsp:spPr>
        <a:xfrm>
          <a:off x="1190000" y="750310"/>
          <a:ext cx="2987616" cy="37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100000"/>
            </a:lnSpc>
            <a:spcBef>
              <a:spcPct val="0"/>
            </a:spcBef>
            <a:spcAft>
              <a:spcPts val="0"/>
            </a:spcAft>
            <a:buNone/>
          </a:pPr>
          <a:r>
            <a:rPr lang="zh-CN" altLang="en-US" sz="1600" b="1" kern="1200" dirty="0">
              <a:solidFill>
                <a:srgbClr val="0070C0"/>
              </a:solidFill>
            </a:rPr>
            <a:t>适当性规则实施前</a:t>
          </a:r>
          <a:endParaRPr lang="en-US" altLang="zh-CN" sz="1600" b="1" kern="1200" dirty="0">
            <a:solidFill>
              <a:srgbClr val="0070C0"/>
            </a:solidFill>
          </a:endParaRPr>
        </a:p>
        <a:p>
          <a:pPr marL="0" lvl="0" indent="0" algn="l" defTabSz="711200">
            <a:lnSpc>
              <a:spcPct val="100000"/>
            </a:lnSpc>
            <a:spcBef>
              <a:spcPct val="0"/>
            </a:spcBef>
            <a:spcAft>
              <a:spcPts val="0"/>
            </a:spcAft>
            <a:buNone/>
          </a:pPr>
          <a:r>
            <a:rPr lang="zh-CN" altLang="en-US" sz="1600" b="1" kern="1200" dirty="0">
              <a:solidFill>
                <a:srgbClr val="0070C0"/>
              </a:solidFill>
            </a:rPr>
            <a:t>已开户的境内交易者</a:t>
          </a:r>
          <a:endParaRPr lang="en-US" altLang="zh-CN" sz="1600" b="1" kern="1200" dirty="0">
            <a:solidFill>
              <a:srgbClr val="0070C0"/>
            </a:solidFill>
          </a:endParaRPr>
        </a:p>
        <a:p>
          <a:pPr marL="0" lvl="0" indent="0" algn="l" defTabSz="711200">
            <a:lnSpc>
              <a:spcPct val="90000"/>
            </a:lnSpc>
            <a:spcBef>
              <a:spcPct val="0"/>
            </a:spcBef>
            <a:spcAft>
              <a:spcPct val="35000"/>
            </a:spcAft>
            <a:buNone/>
          </a:pPr>
          <a:endParaRPr lang="en-US" altLang="zh-CN" sz="1600" kern="1200" dirty="0"/>
        </a:p>
        <a:p>
          <a:pPr marL="0" lvl="0" indent="0" algn="l" defTabSz="711200">
            <a:lnSpc>
              <a:spcPct val="90000"/>
            </a:lnSpc>
            <a:spcBef>
              <a:spcPct val="0"/>
            </a:spcBef>
            <a:spcAft>
              <a:spcPct val="35000"/>
            </a:spcAft>
            <a:buNone/>
          </a:pPr>
          <a:r>
            <a:rPr lang="zh-CN" altLang="en-US" sz="1600" kern="1200" dirty="0"/>
            <a:t>默认具有特定品种交易权限，不需要再做任何操作即可交易特定品种。</a:t>
          </a:r>
        </a:p>
      </dsp:txBody>
      <dsp:txXfrm>
        <a:off x="1190000" y="750310"/>
        <a:ext cx="2987616" cy="3767593"/>
      </dsp:txXfrm>
    </dsp:sp>
    <dsp:sp modelId="{BC722218-CD83-4DB3-9745-C4D3008D62D9}">
      <dsp:nvSpPr>
        <dsp:cNvPr id="0" name=""/>
        <dsp:cNvSpPr/>
      </dsp:nvSpPr>
      <dsp:spPr>
        <a:xfrm>
          <a:off x="4790183" y="723364"/>
          <a:ext cx="3611951" cy="387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100000"/>
            </a:lnSpc>
            <a:spcBef>
              <a:spcPct val="0"/>
            </a:spcBef>
            <a:spcAft>
              <a:spcPts val="0"/>
            </a:spcAft>
            <a:buNone/>
          </a:pPr>
          <a:r>
            <a:rPr lang="zh-CN" altLang="en-US" sz="1600" b="1" kern="1200" dirty="0">
              <a:solidFill>
                <a:srgbClr val="0070C0"/>
              </a:solidFill>
            </a:rPr>
            <a:t>适当性规则实施后</a:t>
          </a:r>
          <a:endParaRPr lang="en-US" altLang="zh-CN" sz="1600" b="1" kern="1200" dirty="0">
            <a:solidFill>
              <a:srgbClr val="0070C0"/>
            </a:solidFill>
          </a:endParaRPr>
        </a:p>
        <a:p>
          <a:pPr marL="0" lvl="0" indent="0" algn="l" defTabSz="711200">
            <a:lnSpc>
              <a:spcPct val="100000"/>
            </a:lnSpc>
            <a:spcBef>
              <a:spcPct val="0"/>
            </a:spcBef>
            <a:spcAft>
              <a:spcPts val="0"/>
            </a:spcAft>
            <a:buNone/>
          </a:pPr>
          <a:r>
            <a:rPr lang="zh-CN" altLang="en-US" sz="1600" b="1" kern="1200" dirty="0">
              <a:solidFill>
                <a:srgbClr val="0070C0"/>
              </a:solidFill>
            </a:rPr>
            <a:t>开户的境内</a:t>
          </a:r>
          <a:r>
            <a:rPr lang="zh-CN" altLang="en-US" sz="1600" b="1" kern="1200">
              <a:solidFill>
                <a:srgbClr val="0070C0"/>
              </a:solidFill>
            </a:rPr>
            <a:t>交易者</a:t>
          </a:r>
          <a:endParaRPr lang="en-US" altLang="zh-CN" sz="1600" b="1" kern="1200">
            <a:solidFill>
              <a:srgbClr val="0070C0"/>
            </a:solidFill>
          </a:endParaRPr>
        </a:p>
        <a:p>
          <a:pPr marL="0" lvl="0" indent="0" algn="l" defTabSz="711200">
            <a:lnSpc>
              <a:spcPct val="90000"/>
            </a:lnSpc>
            <a:spcBef>
              <a:spcPct val="0"/>
            </a:spcBef>
            <a:spcAft>
              <a:spcPct val="35000"/>
            </a:spcAft>
            <a:buNone/>
          </a:pPr>
          <a:endParaRPr lang="en-US" altLang="zh-CN" sz="1600" kern="1200"/>
        </a:p>
        <a:p>
          <a:pPr marL="0" lvl="0" indent="0" algn="l" defTabSz="711200">
            <a:lnSpc>
              <a:spcPct val="90000"/>
            </a:lnSpc>
            <a:spcBef>
              <a:spcPct val="0"/>
            </a:spcBef>
            <a:spcAft>
              <a:spcPct val="35000"/>
            </a:spcAft>
            <a:buNone/>
          </a:pPr>
          <a:r>
            <a:rPr lang="zh-CN" altLang="en-US" sz="1600" kern="1200"/>
            <a:t>开户</a:t>
          </a:r>
          <a:r>
            <a:rPr lang="zh-CN" altLang="en-US" sz="1600" kern="1200" dirty="0"/>
            <a:t>流程不变，开户后期货公司需将其特定品种交易权限关闭，其他品种交易权限打开。</a:t>
          </a:r>
          <a:endParaRPr lang="en-US" altLang="zh-CN" sz="1600" kern="1200" dirty="0"/>
        </a:p>
        <a:p>
          <a:pPr marL="0" lvl="0" indent="0" algn="l" defTabSz="711200">
            <a:lnSpc>
              <a:spcPct val="90000"/>
            </a:lnSpc>
            <a:spcBef>
              <a:spcPct val="0"/>
            </a:spcBef>
            <a:spcAft>
              <a:spcPct val="35000"/>
            </a:spcAft>
            <a:buNone/>
          </a:pPr>
          <a:r>
            <a:rPr lang="zh-CN" altLang="en-US" sz="1600" b="1" kern="1200" dirty="0"/>
            <a:t>有意愿申请特定品种交易权限的，在通过适当性评估后，期货公司可为其开通权限参与特定品种交易</a:t>
          </a:r>
          <a:r>
            <a:rPr lang="zh-CN" altLang="en-US" sz="1600" kern="1200" dirty="0"/>
            <a:t>，并将开通权限的交易编码向交易所报备。</a:t>
          </a:r>
        </a:p>
      </dsp:txBody>
      <dsp:txXfrm>
        <a:off x="4790183" y="723364"/>
        <a:ext cx="3611951" cy="3876308"/>
      </dsp:txXfrm>
    </dsp:sp>
    <dsp:sp modelId="{D096F00B-290D-4B25-8EB6-B7B0686A1690}">
      <dsp:nvSpPr>
        <dsp:cNvPr id="0" name=""/>
        <dsp:cNvSpPr/>
      </dsp:nvSpPr>
      <dsp:spPr>
        <a:xfrm>
          <a:off x="517297" y="374641"/>
          <a:ext cx="166220" cy="50299"/>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A72E2-06D1-4DCC-92BD-47EA9545A93D}">
      <dsp:nvSpPr>
        <dsp:cNvPr id="0" name=""/>
        <dsp:cNvSpPr/>
      </dsp:nvSpPr>
      <dsp:spPr>
        <a:xfrm flipH="1" flipV="1">
          <a:off x="7976106" y="406395"/>
          <a:ext cx="181136" cy="503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81E6A-828E-4C9D-A424-1EB97D8D567C}">
      <dsp:nvSpPr>
        <dsp:cNvPr id="0" name=""/>
        <dsp:cNvSpPr/>
      </dsp:nvSpPr>
      <dsp:spPr>
        <a:xfrm>
          <a:off x="4534727" y="921821"/>
          <a:ext cx="894" cy="3284843"/>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0E84-8FDA-4DAB-90BB-5B0E0F787FC2}">
      <dsp:nvSpPr>
        <dsp:cNvPr id="0" name=""/>
        <dsp:cNvSpPr/>
      </dsp:nvSpPr>
      <dsp:spPr>
        <a:xfrm>
          <a:off x="41165" y="291"/>
          <a:ext cx="1717270" cy="95403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境外交易者</a:t>
          </a:r>
        </a:p>
      </dsp:txBody>
      <dsp:txXfrm>
        <a:off x="69108" y="28234"/>
        <a:ext cx="1661384" cy="898153"/>
      </dsp:txXfrm>
    </dsp:sp>
    <dsp:sp modelId="{D914BE67-E211-4080-802E-93173BAE351E}">
      <dsp:nvSpPr>
        <dsp:cNvPr id="0" name=""/>
        <dsp:cNvSpPr/>
      </dsp:nvSpPr>
      <dsp:spPr>
        <a:xfrm rot="5400000">
          <a:off x="720918" y="978181"/>
          <a:ext cx="357764" cy="429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771005" y="1013958"/>
        <a:ext cx="257591" cy="250435"/>
      </dsp:txXfrm>
    </dsp:sp>
    <dsp:sp modelId="{5DC62210-6D47-4884-919E-BD0226717706}">
      <dsp:nvSpPr>
        <dsp:cNvPr id="0" name=""/>
        <dsp:cNvSpPr/>
      </dsp:nvSpPr>
      <dsp:spPr>
        <a:xfrm>
          <a:off x="41165" y="1431350"/>
          <a:ext cx="1717270" cy="95403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境内期货公司</a:t>
          </a:r>
          <a:endParaRPr lang="en-US" altLang="zh-CN" sz="1600" kern="1200" dirty="0"/>
        </a:p>
        <a:p>
          <a:pPr marL="0" lvl="0" indent="0" algn="ctr" defTabSz="711200">
            <a:lnSpc>
              <a:spcPct val="90000"/>
            </a:lnSpc>
            <a:spcBef>
              <a:spcPct val="0"/>
            </a:spcBef>
            <a:spcAft>
              <a:spcPct val="35000"/>
            </a:spcAft>
            <a:buNone/>
          </a:pPr>
          <a:r>
            <a:rPr lang="zh-CN" altLang="en-US" sz="1600" kern="1200" dirty="0"/>
            <a:t>（适当性评估）</a:t>
          </a:r>
        </a:p>
      </dsp:txBody>
      <dsp:txXfrm>
        <a:off x="69108" y="1459293"/>
        <a:ext cx="1661384" cy="898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0E84-8FDA-4DAB-90BB-5B0E0F787FC2}">
      <dsp:nvSpPr>
        <dsp:cNvPr id="0" name=""/>
        <dsp:cNvSpPr/>
      </dsp:nvSpPr>
      <dsp:spPr>
        <a:xfrm>
          <a:off x="954549" y="0"/>
          <a:ext cx="1658341" cy="9213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境外交易者</a:t>
          </a:r>
        </a:p>
      </dsp:txBody>
      <dsp:txXfrm>
        <a:off x="981533" y="26984"/>
        <a:ext cx="1604373" cy="867333"/>
      </dsp:txXfrm>
    </dsp:sp>
    <dsp:sp modelId="{D914BE67-E211-4080-802E-93173BAE351E}">
      <dsp:nvSpPr>
        <dsp:cNvPr id="0" name=""/>
        <dsp:cNvSpPr/>
      </dsp:nvSpPr>
      <dsp:spPr>
        <a:xfrm rot="5400000">
          <a:off x="1610976" y="944333"/>
          <a:ext cx="345487" cy="4145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5400000">
        <a:off x="1659344" y="978882"/>
        <a:ext cx="248751" cy="241841"/>
      </dsp:txXfrm>
    </dsp:sp>
    <dsp:sp modelId="{5DC62210-6D47-4884-919E-BD0226717706}">
      <dsp:nvSpPr>
        <dsp:cNvPr id="0" name=""/>
        <dsp:cNvSpPr/>
      </dsp:nvSpPr>
      <dsp:spPr>
        <a:xfrm>
          <a:off x="954549" y="1381951"/>
          <a:ext cx="1658341" cy="9213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境外经纪机构</a:t>
          </a:r>
          <a:endParaRPr lang="en-US" altLang="zh-CN" sz="1500" kern="1200" dirty="0"/>
        </a:p>
        <a:p>
          <a:pPr marL="0" lvl="0" indent="0" algn="ctr" defTabSz="666750">
            <a:lnSpc>
              <a:spcPct val="90000"/>
            </a:lnSpc>
            <a:spcBef>
              <a:spcPct val="0"/>
            </a:spcBef>
            <a:spcAft>
              <a:spcPct val="35000"/>
            </a:spcAft>
            <a:buNone/>
          </a:pPr>
          <a:r>
            <a:rPr lang="zh-CN" altLang="en-US" sz="1500" kern="1200" dirty="0"/>
            <a:t>（适当性评估）</a:t>
          </a:r>
        </a:p>
      </dsp:txBody>
      <dsp:txXfrm>
        <a:off x="981533" y="1408935"/>
        <a:ext cx="1604373" cy="867333"/>
      </dsp:txXfrm>
    </dsp:sp>
    <dsp:sp modelId="{A5BCEF9E-7D7C-4530-8DA3-FF8B76387AFC}">
      <dsp:nvSpPr>
        <dsp:cNvPr id="0" name=""/>
        <dsp:cNvSpPr/>
      </dsp:nvSpPr>
      <dsp:spPr>
        <a:xfrm rot="5400000">
          <a:off x="1610976" y="2326285"/>
          <a:ext cx="345487" cy="4145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5400000">
        <a:off x="1659344" y="2360834"/>
        <a:ext cx="248751" cy="241841"/>
      </dsp:txXfrm>
    </dsp:sp>
    <dsp:sp modelId="{D435A647-9759-4171-8F37-76A0C96756DF}">
      <dsp:nvSpPr>
        <dsp:cNvPr id="0" name=""/>
        <dsp:cNvSpPr/>
      </dsp:nvSpPr>
      <dsp:spPr>
        <a:xfrm>
          <a:off x="954549" y="2763902"/>
          <a:ext cx="1658341" cy="9213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境内期货公司</a:t>
          </a:r>
        </a:p>
      </dsp:txBody>
      <dsp:txXfrm>
        <a:off x="981533" y="2790886"/>
        <a:ext cx="1604373" cy="867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998CB-C7DF-419E-85F3-A8A536016FDF}">
      <dsp:nvSpPr>
        <dsp:cNvPr id="0" name=""/>
        <dsp:cNvSpPr/>
      </dsp:nvSpPr>
      <dsp:spPr>
        <a:xfrm>
          <a:off x="3572" y="1410315"/>
          <a:ext cx="3266316" cy="276753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87A33-6184-4A3D-9A81-1FBEEF3ECA52}">
      <dsp:nvSpPr>
        <dsp:cNvPr id="0" name=""/>
        <dsp:cNvSpPr/>
      </dsp:nvSpPr>
      <dsp:spPr>
        <a:xfrm>
          <a:off x="3572" y="754808"/>
          <a:ext cx="3266316" cy="73215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solidFill>
                <a:schemeClr val="accent4"/>
              </a:solidFill>
            </a:rPr>
            <a:t>境内期货</a:t>
          </a:r>
          <a:r>
            <a:rPr lang="en-US" altLang="zh-CN" sz="2100" b="1" kern="1200" dirty="0">
              <a:solidFill>
                <a:schemeClr val="accent4"/>
              </a:solidFill>
            </a:rPr>
            <a:t>or</a:t>
          </a:r>
          <a:r>
            <a:rPr lang="zh-CN" altLang="en-US" sz="2100" b="1" kern="1200" dirty="0">
              <a:solidFill>
                <a:schemeClr val="accent4"/>
              </a:solidFill>
            </a:rPr>
            <a:t>期权交易经历</a:t>
          </a:r>
          <a:endParaRPr lang="zh-CN" altLang="en-US" sz="2100" kern="1200" dirty="0">
            <a:solidFill>
              <a:schemeClr val="accent4"/>
            </a:solidFill>
          </a:endParaRPr>
        </a:p>
      </dsp:txBody>
      <dsp:txXfrm>
        <a:off x="3572" y="754808"/>
        <a:ext cx="3266316" cy="732154"/>
      </dsp:txXfrm>
    </dsp:sp>
    <dsp:sp modelId="{D8263FA6-6927-40F5-BFCA-D571481183DF}">
      <dsp:nvSpPr>
        <dsp:cNvPr id="0" name=""/>
        <dsp:cNvSpPr/>
      </dsp:nvSpPr>
      <dsp:spPr>
        <a:xfrm>
          <a:off x="4083397" y="1412779"/>
          <a:ext cx="3266316" cy="276753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E6E1F8-3B3B-4339-AF4D-66F210ABA1BF}">
      <dsp:nvSpPr>
        <dsp:cNvPr id="0" name=""/>
        <dsp:cNvSpPr/>
      </dsp:nvSpPr>
      <dsp:spPr>
        <a:xfrm>
          <a:off x="4083397" y="752344"/>
          <a:ext cx="3266316" cy="74201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solidFill>
                <a:schemeClr val="accent4"/>
              </a:solidFill>
            </a:rPr>
            <a:t>境外期货</a:t>
          </a:r>
          <a:r>
            <a:rPr lang="en-US" altLang="zh-CN" sz="2100" b="1" kern="1200" dirty="0">
              <a:solidFill>
                <a:schemeClr val="accent4"/>
              </a:solidFill>
            </a:rPr>
            <a:t>or</a:t>
          </a:r>
          <a:r>
            <a:rPr lang="zh-CN" altLang="en-US" sz="2100" b="1" kern="1200" dirty="0">
              <a:solidFill>
                <a:schemeClr val="accent4"/>
              </a:solidFill>
            </a:rPr>
            <a:t>期权交易经历</a:t>
          </a:r>
          <a:endParaRPr lang="zh-CN" altLang="en-US" sz="2100" kern="1200" dirty="0">
            <a:solidFill>
              <a:schemeClr val="accent4"/>
            </a:solidFill>
          </a:endParaRPr>
        </a:p>
      </dsp:txBody>
      <dsp:txXfrm>
        <a:off x="4083397" y="752344"/>
        <a:ext cx="3266316" cy="742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C6A00-3A51-4619-8056-4A7269D70882}">
      <dsp:nvSpPr>
        <dsp:cNvPr id="0" name=""/>
        <dsp:cNvSpPr/>
      </dsp:nvSpPr>
      <dsp:spPr>
        <a:xfrm>
          <a:off x="3877" y="0"/>
          <a:ext cx="2326321" cy="1930070"/>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7762E-DE1D-4DDC-8D6B-4328233CBBEB}">
      <dsp:nvSpPr>
        <dsp:cNvPr id="0" name=""/>
        <dsp:cNvSpPr/>
      </dsp:nvSpPr>
      <dsp:spPr>
        <a:xfrm>
          <a:off x="2399988" y="0"/>
          <a:ext cx="3947697" cy="1930070"/>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chemeClr val="accent4"/>
              </a:solidFill>
            </a:rPr>
            <a:t>参与期货交易的内部控制、风险管理相关制度：</a:t>
          </a:r>
        </a:p>
        <a:p>
          <a:pPr marL="171450" lvl="1" indent="-171450" algn="l" defTabSz="711200">
            <a:lnSpc>
              <a:spcPct val="90000"/>
            </a:lnSpc>
            <a:spcBef>
              <a:spcPct val="0"/>
            </a:spcBef>
            <a:spcAft>
              <a:spcPct val="15000"/>
            </a:spcAft>
            <a:buChar char="•"/>
          </a:pPr>
          <a:r>
            <a:rPr lang="zh-CN" altLang="en-US" sz="1600" b="1" kern="1200" dirty="0">
              <a:solidFill>
                <a:schemeClr val="bg2">
                  <a:lumMod val="90000"/>
                </a:schemeClr>
              </a:solidFill>
            </a:rPr>
            <a:t>包括指定下单人授权、管理等内容。</a:t>
          </a:r>
          <a:endParaRPr lang="zh-CN" altLang="en-US" sz="1600" kern="1200" dirty="0">
            <a:solidFill>
              <a:schemeClr val="bg2">
                <a:lumMod val="90000"/>
              </a:schemeClr>
            </a:solidFill>
          </a:endParaRPr>
        </a:p>
      </dsp:txBody>
      <dsp:txXfrm>
        <a:off x="2399988" y="0"/>
        <a:ext cx="3947697" cy="1930070"/>
      </dsp:txXfrm>
    </dsp:sp>
    <dsp:sp modelId="{FF5D0D95-5BA6-4118-BDD1-8C0334B4EE7F}">
      <dsp:nvSpPr>
        <dsp:cNvPr id="0" name=""/>
        <dsp:cNvSpPr/>
      </dsp:nvSpPr>
      <dsp:spPr>
        <a:xfrm>
          <a:off x="701773" y="2090910"/>
          <a:ext cx="2326321" cy="1930070"/>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3AF09-248A-4411-848C-E4A04CF96BAA}">
      <dsp:nvSpPr>
        <dsp:cNvPr id="0" name=""/>
        <dsp:cNvSpPr/>
      </dsp:nvSpPr>
      <dsp:spPr>
        <a:xfrm>
          <a:off x="3097885" y="2090910"/>
          <a:ext cx="3947697" cy="1930070"/>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chemeClr val="accent4"/>
              </a:solidFill>
            </a:rPr>
            <a:t>健全的信息通报制度：</a:t>
          </a:r>
          <a:endParaRPr lang="zh-CN" altLang="en-US" sz="1800" kern="1200" dirty="0">
            <a:solidFill>
              <a:schemeClr val="accent4"/>
            </a:solidFill>
          </a:endParaRPr>
        </a:p>
        <a:p>
          <a:pPr marL="171450" lvl="1" indent="-171450" algn="l" defTabSz="711200">
            <a:lnSpc>
              <a:spcPct val="90000"/>
            </a:lnSpc>
            <a:spcBef>
              <a:spcPct val="0"/>
            </a:spcBef>
            <a:spcAft>
              <a:spcPct val="15000"/>
            </a:spcAft>
            <a:buChar char="•"/>
          </a:pPr>
          <a:r>
            <a:rPr lang="zh-CN" altLang="en-US" sz="1600" b="1" kern="1200" dirty="0">
              <a:solidFill>
                <a:schemeClr val="bg2">
                  <a:lumMod val="90000"/>
                </a:schemeClr>
              </a:solidFill>
            </a:rPr>
            <a:t>包括向开户机构提供和及时更新负责期货交易的部门主管人员及相关业务人员信息的机制等内容。</a:t>
          </a:r>
          <a:endParaRPr lang="zh-CN" altLang="en-US" sz="1600" kern="1200" dirty="0">
            <a:solidFill>
              <a:schemeClr val="bg2">
                <a:lumMod val="90000"/>
              </a:schemeClr>
            </a:solidFill>
          </a:endParaRPr>
        </a:p>
      </dsp:txBody>
      <dsp:txXfrm>
        <a:off x="3097885" y="2090910"/>
        <a:ext cx="3947697" cy="19300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C05C-97D1-41A9-A065-E1305ED3A993}">
      <dsp:nvSpPr>
        <dsp:cNvPr id="0" name=""/>
        <dsp:cNvSpPr/>
      </dsp:nvSpPr>
      <dsp:spPr>
        <a:xfrm>
          <a:off x="0" y="658581"/>
          <a:ext cx="9477214" cy="14010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accent4"/>
              </a:solidFill>
            </a:rPr>
            <a:t>特殊类型客户</a:t>
          </a:r>
          <a:endParaRPr lang="en-US" altLang="zh-CN" sz="2800" b="1" kern="1200" dirty="0">
            <a:solidFill>
              <a:schemeClr val="accent4"/>
            </a:solidFill>
          </a:endParaRPr>
        </a:p>
        <a:p>
          <a:pPr marL="0" lvl="0" indent="0" algn="ctr" defTabSz="1244600">
            <a:lnSpc>
              <a:spcPct val="90000"/>
            </a:lnSpc>
            <a:spcBef>
              <a:spcPct val="0"/>
            </a:spcBef>
            <a:spcAft>
              <a:spcPct val="35000"/>
            </a:spcAft>
            <a:buNone/>
          </a:pPr>
          <a:endParaRPr lang="zh-CN" altLang="en-US" sz="2800" kern="1200" dirty="0"/>
        </a:p>
      </dsp:txBody>
      <dsp:txXfrm>
        <a:off x="0" y="658581"/>
        <a:ext cx="9477214" cy="1401087"/>
      </dsp:txXfrm>
    </dsp:sp>
    <dsp:sp modelId="{E0F90279-E6FB-4D79-A779-CF7A42D20BA3}">
      <dsp:nvSpPr>
        <dsp:cNvPr id="0" name=""/>
        <dsp:cNvSpPr/>
      </dsp:nvSpPr>
      <dsp:spPr>
        <a:xfrm>
          <a:off x="0" y="1401087"/>
          <a:ext cx="2369303" cy="2942283"/>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专业投资者</a:t>
          </a:r>
        </a:p>
      </dsp:txBody>
      <dsp:txXfrm>
        <a:off x="0" y="1401087"/>
        <a:ext cx="2369303" cy="2942283"/>
      </dsp:txXfrm>
    </dsp:sp>
    <dsp:sp modelId="{6DC8E9E4-750B-4506-9C42-17E27633ADF3}">
      <dsp:nvSpPr>
        <dsp:cNvPr id="0" name=""/>
        <dsp:cNvSpPr/>
      </dsp:nvSpPr>
      <dsp:spPr>
        <a:xfrm>
          <a:off x="2369303" y="1401087"/>
          <a:ext cx="2369303" cy="2942283"/>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二次开户者</a:t>
          </a:r>
        </a:p>
      </dsp:txBody>
      <dsp:txXfrm>
        <a:off x="2369303" y="1401087"/>
        <a:ext cx="2369303" cy="2942283"/>
      </dsp:txXfrm>
    </dsp:sp>
    <dsp:sp modelId="{99015A72-65B1-4080-8791-67A90C2003D8}">
      <dsp:nvSpPr>
        <dsp:cNvPr id="0" name=""/>
        <dsp:cNvSpPr/>
      </dsp:nvSpPr>
      <dsp:spPr>
        <a:xfrm>
          <a:off x="4738606" y="1401087"/>
          <a:ext cx="2369303" cy="2942283"/>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已开通或开立</a:t>
          </a:r>
          <a:r>
            <a:rPr lang="zh-CN" altLang="en-US" sz="2000" b="1" kern="1200" dirty="0">
              <a:solidFill>
                <a:srgbClr val="0070C0"/>
              </a:solidFill>
            </a:rPr>
            <a:t>其他境内期货交易场所</a:t>
          </a:r>
          <a:r>
            <a:rPr lang="zh-CN" altLang="en-US" sz="2000" b="1" kern="1200" dirty="0">
              <a:solidFill>
                <a:schemeClr val="tx1"/>
              </a:solidFill>
            </a:rPr>
            <a:t>特定品种交易权限或交易编码的境内外交易者</a:t>
          </a:r>
        </a:p>
      </dsp:txBody>
      <dsp:txXfrm>
        <a:off x="4738606" y="1401087"/>
        <a:ext cx="2369303" cy="2942283"/>
      </dsp:txXfrm>
    </dsp:sp>
    <dsp:sp modelId="{B63D2C19-B1A2-4B2A-A0DB-F7B8ECC50A68}">
      <dsp:nvSpPr>
        <dsp:cNvPr id="0" name=""/>
        <dsp:cNvSpPr/>
      </dsp:nvSpPr>
      <dsp:spPr>
        <a:xfrm>
          <a:off x="7107910" y="1401087"/>
          <a:ext cx="2369303" cy="2942283"/>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交易所规定的其他交易者</a:t>
          </a:r>
        </a:p>
      </dsp:txBody>
      <dsp:txXfrm>
        <a:off x="7107910" y="1401087"/>
        <a:ext cx="2369303" cy="2942283"/>
      </dsp:txXfrm>
    </dsp:sp>
    <dsp:sp modelId="{4E2D099E-0DBE-4A51-8CD8-76DC7495839F}">
      <dsp:nvSpPr>
        <dsp:cNvPr id="0" name=""/>
        <dsp:cNvSpPr/>
      </dsp:nvSpPr>
      <dsp:spPr>
        <a:xfrm>
          <a:off x="0" y="4343371"/>
          <a:ext cx="9477214" cy="3269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4CBE2-ADA6-47F5-9FA5-6296D3CFD2B3}">
      <dsp:nvSpPr>
        <dsp:cNvPr id="0" name=""/>
        <dsp:cNvSpPr/>
      </dsp:nvSpPr>
      <dsp:spPr>
        <a:xfrm>
          <a:off x="0" y="58093"/>
          <a:ext cx="7521364" cy="4960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dirty="0">
              <a:solidFill>
                <a:schemeClr val="accent4"/>
              </a:solidFill>
            </a:rPr>
            <a:t>开户机构</a:t>
          </a:r>
          <a:r>
            <a:rPr lang="zh-CN" altLang="zh-CN" sz="1600" b="1" kern="1200" dirty="0">
              <a:solidFill>
                <a:schemeClr val="accent4"/>
              </a:solidFill>
            </a:rPr>
            <a:t>应制定适当性管理标准、业务流程，执行适当性制度的保障措施。</a:t>
          </a:r>
          <a:endParaRPr lang="zh-CN" altLang="en-US" sz="1600" b="1" kern="1200" dirty="0">
            <a:solidFill>
              <a:schemeClr val="accent4"/>
            </a:solidFill>
          </a:endParaRPr>
        </a:p>
      </dsp:txBody>
      <dsp:txXfrm>
        <a:off x="24217" y="82310"/>
        <a:ext cx="7472930" cy="447646"/>
      </dsp:txXfrm>
    </dsp:sp>
    <dsp:sp modelId="{09E20C62-2FA9-4E63-9C37-DD84F1E79F8E}">
      <dsp:nvSpPr>
        <dsp:cNvPr id="0" name=""/>
        <dsp:cNvSpPr/>
      </dsp:nvSpPr>
      <dsp:spPr>
        <a:xfrm>
          <a:off x="0" y="600253"/>
          <a:ext cx="7521364" cy="4960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zh-CN" sz="1600" b="1" kern="1200" dirty="0">
              <a:solidFill>
                <a:schemeClr val="accent4"/>
              </a:solidFill>
            </a:rPr>
            <a:t>应向交易者充分揭示风险，客观介绍法规、业务规则及有关规定和决定</a:t>
          </a:r>
          <a:r>
            <a:rPr lang="zh-CN" altLang="en-US" sz="1600" b="1" kern="1200" dirty="0">
              <a:solidFill>
                <a:schemeClr val="accent4"/>
              </a:solidFill>
            </a:rPr>
            <a:t>。</a:t>
          </a:r>
        </a:p>
      </dsp:txBody>
      <dsp:txXfrm>
        <a:off x="24217" y="624470"/>
        <a:ext cx="7472930" cy="447646"/>
      </dsp:txXfrm>
    </dsp:sp>
    <dsp:sp modelId="{69A6C1AE-5581-4136-A4BC-0CDBDA454DF8}">
      <dsp:nvSpPr>
        <dsp:cNvPr id="0" name=""/>
        <dsp:cNvSpPr/>
      </dsp:nvSpPr>
      <dsp:spPr>
        <a:xfrm>
          <a:off x="0" y="1142413"/>
          <a:ext cx="7521364" cy="4960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zh-CN" sz="1600" b="1" kern="1200" dirty="0">
              <a:solidFill>
                <a:schemeClr val="accent4"/>
              </a:solidFill>
            </a:rPr>
            <a:t>对交易者进行知识测试辅导</a:t>
          </a:r>
          <a:r>
            <a:rPr lang="zh-CN" altLang="en-US" sz="1600" b="1" kern="1200" dirty="0">
              <a:solidFill>
                <a:schemeClr val="accent4"/>
              </a:solidFill>
            </a:rPr>
            <a:t>。</a:t>
          </a:r>
        </a:p>
      </dsp:txBody>
      <dsp:txXfrm>
        <a:off x="24217" y="1166630"/>
        <a:ext cx="7472930" cy="447646"/>
      </dsp:txXfrm>
    </dsp:sp>
    <dsp:sp modelId="{D2CA56E8-949F-4BDE-9FF9-399849D48E46}">
      <dsp:nvSpPr>
        <dsp:cNvPr id="0" name=""/>
        <dsp:cNvSpPr/>
      </dsp:nvSpPr>
      <dsp:spPr>
        <a:xfrm>
          <a:off x="0" y="1684573"/>
          <a:ext cx="7521364" cy="4960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zh-CN" sz="1600" b="1" kern="1200" dirty="0">
              <a:solidFill>
                <a:schemeClr val="accent4"/>
              </a:solidFill>
            </a:rPr>
            <a:t>严格审核客户适当性相关材料，建立客户资料档案。</a:t>
          </a:r>
          <a:endParaRPr lang="zh-CN" altLang="en-US" sz="1600" b="1" kern="1200" dirty="0">
            <a:solidFill>
              <a:schemeClr val="accent4"/>
            </a:solidFill>
          </a:endParaRPr>
        </a:p>
      </dsp:txBody>
      <dsp:txXfrm>
        <a:off x="24217" y="1708790"/>
        <a:ext cx="7472930" cy="447646"/>
      </dsp:txXfrm>
    </dsp:sp>
    <dsp:sp modelId="{041D85D6-6E08-453B-AA0E-BCE2D2BCB0D7}">
      <dsp:nvSpPr>
        <dsp:cNvPr id="0" name=""/>
        <dsp:cNvSpPr/>
      </dsp:nvSpPr>
      <dsp:spPr>
        <a:xfrm>
          <a:off x="0" y="2226733"/>
          <a:ext cx="7521364" cy="4960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zh-CN" sz="1600" b="1" kern="1200" dirty="0">
              <a:solidFill>
                <a:schemeClr val="accent4"/>
              </a:solidFill>
            </a:rPr>
            <a:t>如委托</a:t>
          </a:r>
          <a:r>
            <a:rPr lang="en-US" altLang="zh-CN" sz="1600" b="1" kern="1200" dirty="0">
              <a:solidFill>
                <a:schemeClr val="accent4"/>
              </a:solidFill>
            </a:rPr>
            <a:t>IB</a:t>
          </a:r>
          <a:r>
            <a:rPr lang="zh-CN" altLang="zh-CN" sz="1600" b="1" kern="1200" dirty="0">
              <a:solidFill>
                <a:schemeClr val="accent4"/>
              </a:solidFill>
            </a:rPr>
            <a:t>或境外经纪机构办理相关业务，期货公司会员应建立业务对接规则。</a:t>
          </a:r>
          <a:endParaRPr lang="zh-CN" altLang="en-US" sz="1600" b="1" kern="1200" dirty="0">
            <a:solidFill>
              <a:schemeClr val="accent4"/>
            </a:solidFill>
          </a:endParaRPr>
        </a:p>
      </dsp:txBody>
      <dsp:txXfrm>
        <a:off x="24217" y="2250950"/>
        <a:ext cx="7472930" cy="447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0C224-4401-4285-9AB7-9587EC0E54D4}">
      <dsp:nvSpPr>
        <dsp:cNvPr id="0" name=""/>
        <dsp:cNvSpPr/>
      </dsp:nvSpPr>
      <dsp:spPr>
        <a:xfrm>
          <a:off x="0" y="46533"/>
          <a:ext cx="7521364" cy="52708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tx2"/>
              </a:solidFill>
            </a:rPr>
            <a:t>交易者应如实申报适当性相关材料</a:t>
          </a:r>
          <a:r>
            <a:rPr lang="zh-CN" altLang="en-US" sz="1700" b="1" kern="1200" dirty="0">
              <a:solidFill>
                <a:schemeClr val="tx2"/>
              </a:solidFill>
            </a:rPr>
            <a:t>。</a:t>
          </a:r>
        </a:p>
      </dsp:txBody>
      <dsp:txXfrm>
        <a:off x="25730" y="72263"/>
        <a:ext cx="7469904" cy="475625"/>
      </dsp:txXfrm>
    </dsp:sp>
    <dsp:sp modelId="{B01019DB-680C-4F2D-9CE6-8C639438B655}">
      <dsp:nvSpPr>
        <dsp:cNvPr id="0" name=""/>
        <dsp:cNvSpPr/>
      </dsp:nvSpPr>
      <dsp:spPr>
        <a:xfrm>
          <a:off x="0" y="622578"/>
          <a:ext cx="7521364" cy="52708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tx2"/>
              </a:solidFill>
            </a:rPr>
            <a:t>遵守买卖自负的原则</a:t>
          </a:r>
          <a:r>
            <a:rPr lang="zh-CN" altLang="en-US" sz="1700" b="1" kern="1200" dirty="0">
              <a:solidFill>
                <a:schemeClr val="tx2"/>
              </a:solidFill>
            </a:rPr>
            <a:t>。</a:t>
          </a:r>
        </a:p>
      </dsp:txBody>
      <dsp:txXfrm>
        <a:off x="25730" y="648308"/>
        <a:ext cx="7469904" cy="475625"/>
      </dsp:txXfrm>
    </dsp:sp>
    <dsp:sp modelId="{326F1976-894C-439B-8F04-27B625D2D307}">
      <dsp:nvSpPr>
        <dsp:cNvPr id="0" name=""/>
        <dsp:cNvSpPr/>
      </dsp:nvSpPr>
      <dsp:spPr>
        <a:xfrm>
          <a:off x="0" y="1198623"/>
          <a:ext cx="7521364" cy="52708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tx2"/>
              </a:solidFill>
            </a:rPr>
            <a:t>在维护自身合法权益时，应通过正当途径维护。</a:t>
          </a:r>
          <a:endParaRPr lang="zh-CN" altLang="en-US" sz="1700" b="1" kern="1200" dirty="0">
            <a:solidFill>
              <a:schemeClr val="tx2"/>
            </a:solidFill>
          </a:endParaRPr>
        </a:p>
      </dsp:txBody>
      <dsp:txXfrm>
        <a:off x="25730" y="1224353"/>
        <a:ext cx="7469904" cy="47562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FC7688-BAF4-4D33-8C45-C852EC5DE696}" type="datetimeFigureOut">
              <a:rPr lang="zh-CN" altLang="en-US" smtClean="0"/>
              <a:t>2018/11/14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FA6B3B-922D-4726-8866-962A2B8CD3C3}" type="slidenum">
              <a:rPr lang="zh-CN" altLang="en-US" smtClean="0"/>
              <a:t>‹#›</a:t>
            </a:fld>
            <a:endParaRPr lang="zh-CN" altLang="en-US"/>
          </a:p>
        </p:txBody>
      </p:sp>
    </p:spTree>
    <p:extLst>
      <p:ext uri="{BB962C8B-B14F-4D97-AF65-F5344CB8AC3E}">
        <p14:creationId xmlns:p14="http://schemas.microsoft.com/office/powerpoint/2010/main" val="4294759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BEA49-4D5A-4BFE-AB59-2253AF571EBF}" type="datetimeFigureOut">
              <a:rPr lang="zh-CN" altLang="en-US" smtClean="0"/>
              <a:pPr/>
              <a:t>2018/11/14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D925F-4E9F-4D8E-8F68-794EBD4A2A3C}" type="slidenum">
              <a:rPr lang="zh-CN" altLang="en-US" smtClean="0"/>
              <a:pPr/>
              <a:t>‹#›</a:t>
            </a:fld>
            <a:endParaRPr lang="zh-CN" altLang="en-US"/>
          </a:p>
        </p:txBody>
      </p:sp>
    </p:spTree>
    <p:extLst>
      <p:ext uri="{BB962C8B-B14F-4D97-AF65-F5344CB8AC3E}">
        <p14:creationId xmlns:p14="http://schemas.microsoft.com/office/powerpoint/2010/main" val="226093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大家好，我是郑州商品交易所交易部吕彤，在</a:t>
            </a:r>
            <a:r>
              <a:rPr lang="en-US" altLang="zh-CN" dirty="0"/>
              <a:t>PTA</a:t>
            </a:r>
            <a:r>
              <a:rPr lang="zh-CN" altLang="en-US" dirty="0"/>
              <a:t>引入境外交易者工作组中主要负责特定品种交易者适当性制度的制定。</a:t>
            </a:r>
            <a:endParaRPr lang="en-US" altLang="zh-CN" dirty="0"/>
          </a:p>
          <a:p>
            <a:r>
              <a:rPr lang="zh-CN" altLang="en-US" dirty="0"/>
              <a:t>我们的</a:t>
            </a:r>
            <a:r>
              <a:rPr lang="en-US" altLang="zh-CN" dirty="0"/>
              <a:t>《</a:t>
            </a:r>
            <a:r>
              <a:rPr lang="zh-CN" altLang="en-US" dirty="0"/>
              <a:t>适当性管理办法</a:t>
            </a:r>
            <a:r>
              <a:rPr lang="en-US" altLang="zh-CN" dirty="0"/>
              <a:t>》</a:t>
            </a:r>
            <a:r>
              <a:rPr lang="zh-CN" altLang="en-US" dirty="0"/>
              <a:t>和</a:t>
            </a:r>
            <a:r>
              <a:rPr lang="en-US" altLang="zh-CN" dirty="0"/>
              <a:t>《</a:t>
            </a:r>
            <a:r>
              <a:rPr lang="zh-CN" altLang="en-US" dirty="0"/>
              <a:t>操作指引</a:t>
            </a:r>
            <a:r>
              <a:rPr lang="en-US" altLang="zh-CN" dirty="0"/>
              <a:t>》</a:t>
            </a:r>
            <a:r>
              <a:rPr lang="zh-CN" altLang="en-US" dirty="0"/>
              <a:t>已于</a:t>
            </a:r>
            <a:r>
              <a:rPr lang="en-US" altLang="zh-CN" dirty="0"/>
              <a:t>11</a:t>
            </a:r>
            <a:r>
              <a:rPr lang="zh-CN" altLang="en-US" dirty="0"/>
              <a:t>月</a:t>
            </a:r>
            <a:r>
              <a:rPr lang="en-US" altLang="zh-CN" dirty="0"/>
              <a:t>9</a:t>
            </a:r>
            <a:r>
              <a:rPr lang="zh-CN" altLang="en-US" dirty="0"/>
              <a:t>日正式向市场发布，所以今天就为大家介绍一下适当性制度的相关内容。</a:t>
            </a:r>
          </a:p>
        </p:txBody>
      </p:sp>
      <p:sp>
        <p:nvSpPr>
          <p:cNvPr id="4" name="灯片编号占位符 3"/>
          <p:cNvSpPr>
            <a:spLocks noGrp="1"/>
          </p:cNvSpPr>
          <p:nvPr>
            <p:ph type="sldNum" sz="quarter" idx="10"/>
          </p:nvPr>
        </p:nvSpPr>
        <p:spPr/>
        <p:txBody>
          <a:bodyPr/>
          <a:lstStyle/>
          <a:p>
            <a:fld id="{3EFD925F-4E9F-4D8E-8F68-794EBD4A2A3C}" type="slidenum">
              <a:rPr lang="zh-CN" altLang="en-US" smtClean="0"/>
              <a:pPr/>
              <a:t>1</a:t>
            </a:fld>
            <a:endParaRPr lang="zh-CN" altLang="en-US"/>
          </a:p>
        </p:txBody>
      </p:sp>
    </p:spTree>
    <p:extLst>
      <p:ext uri="{BB962C8B-B14F-4D97-AF65-F5344CB8AC3E}">
        <p14:creationId xmlns:p14="http://schemas.microsoft.com/office/powerpoint/2010/main" val="346338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对于单位客户来讲，除了满足以上要求外，还需要有制度，那么都包括哪些制度呢？首先是具有参与期货交易的内部控制、风险管理等相关制度，包括指定下单人授权、管理等内容；第二是具有健全的信息通报制度，包括向开户机构提供和及时更新负责期货交易的部门主管人员及相关业务人员信息的机制等内容。</a:t>
            </a:r>
          </a:p>
          <a:p>
            <a:endParaRPr lang="zh-CN" altLang="en-US" dirty="0"/>
          </a:p>
        </p:txBody>
      </p:sp>
    </p:spTree>
    <p:extLst>
      <p:ext uri="{BB962C8B-B14F-4D97-AF65-F5344CB8AC3E}">
        <p14:creationId xmlns:p14="http://schemas.microsoft.com/office/powerpoint/2010/main" val="22434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r>
              <a:rPr lang="zh-CN" altLang="zh-CN" sz="1200" kern="1200" dirty="0">
                <a:solidFill>
                  <a:schemeClr val="tx1"/>
                </a:solidFill>
                <a:effectLst/>
                <a:latin typeface="+mn-lt"/>
                <a:ea typeface="+mn-ea"/>
                <a:cs typeface="+mn-cs"/>
              </a:rPr>
              <a:t>刚刚我们说到，除法律、法规、规章以及中国证监会另有规定外，对特殊类型的客户，开户机构可不对其资金、知识、经历进行评估，特殊类型客户包括以下几类：</a:t>
            </a:r>
            <a:endParaRPr lang="zh-CN" altLang="en-US" dirty="0"/>
          </a:p>
        </p:txBody>
      </p:sp>
    </p:spTree>
    <p:extLst>
      <p:ext uri="{BB962C8B-B14F-4D97-AF65-F5344CB8AC3E}">
        <p14:creationId xmlns:p14="http://schemas.microsoft.com/office/powerpoint/2010/main" val="52605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首先是专业投资者，</a:t>
            </a:r>
            <a:r>
              <a:rPr lang="zh-CN" altLang="en-US" sz="1200" kern="1200" dirty="0">
                <a:solidFill>
                  <a:schemeClr val="tx1"/>
                </a:solidFill>
                <a:effectLst/>
                <a:latin typeface="+mn-lt"/>
                <a:ea typeface="+mn-ea"/>
                <a:cs typeface="+mn-cs"/>
              </a:rPr>
              <a:t>符合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证券期货投资者适当性管理办法</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规定的专业投资者，为参与特定品种期货交易申请交易编码或开通交易权限的，可不适用可用资金、知识测试、交易经历要求。</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开户机构应当根据《证券期货投资者适当性管理办法》《期货经营机构投资者适当性管理实施指引（试行）》有关规定，审慎评估客户是否为专业投资者，并将相关材料留档。</a:t>
            </a:r>
            <a:r>
              <a:rPr lang="zh-CN" altLang="en-US" sz="1200" kern="1200" dirty="0">
                <a:solidFill>
                  <a:schemeClr val="tx1"/>
                </a:solidFill>
                <a:effectLst/>
                <a:latin typeface="+mn-lt"/>
                <a:ea typeface="+mn-ea"/>
                <a:cs typeface="+mn-cs"/>
              </a:rPr>
              <a:t>（身份资质证明材料、金融资产、投资经历等规定中要求的材料、书面告知书等内容）</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236907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第二是二次开户者，这里指的是，已直接通过期货公司申请并开通或开立特定品种交易权限或交易编码，再通过其他期货公司申请的境内外交易者，</a:t>
            </a:r>
            <a:r>
              <a:rPr lang="zh-CN" altLang="en-US" sz="1200" kern="1200" dirty="0">
                <a:solidFill>
                  <a:schemeClr val="tx1"/>
                </a:solidFill>
                <a:effectLst/>
                <a:latin typeface="+mn-lt"/>
                <a:ea typeface="+mn-ea"/>
                <a:cs typeface="+mn-cs"/>
              </a:rPr>
              <a:t>可不适用可用资金、知识测试、交易经历要求</a:t>
            </a:r>
            <a:r>
              <a:rPr lang="zh-CN" altLang="zh-CN" sz="1200" kern="1200" dirty="0">
                <a:solidFill>
                  <a:schemeClr val="tx1"/>
                </a:solidFill>
                <a:effectLst/>
                <a:latin typeface="+mn-lt"/>
                <a:ea typeface="+mn-ea"/>
                <a:cs typeface="+mn-cs"/>
              </a:rPr>
              <a:t>。对于存量客户，在制度发布后，去另一家期货公司开通特定品种权限，也不需要对他的三有进行评估。客户应当提供原开户期货公司会员出具的客户</a:t>
            </a:r>
            <a:r>
              <a:rPr lang="zh-CN" altLang="en-US" sz="1200" kern="1200" dirty="0">
                <a:solidFill>
                  <a:schemeClr val="tx1"/>
                </a:solidFill>
                <a:effectLst/>
                <a:latin typeface="+mn-lt"/>
                <a:ea typeface="+mn-ea"/>
                <a:cs typeface="+mn-cs"/>
              </a:rPr>
              <a:t>已</a:t>
            </a:r>
            <a:r>
              <a:rPr lang="zh-CN" altLang="zh-CN" sz="1200" kern="1200" dirty="0">
                <a:solidFill>
                  <a:schemeClr val="tx1"/>
                </a:solidFill>
                <a:effectLst/>
                <a:latin typeface="+mn-lt"/>
                <a:ea typeface="+mn-ea"/>
                <a:cs typeface="+mn-cs"/>
              </a:rPr>
              <a:t>具有特定品种交易权限的证明。对于这个证明材料，交易所没有对形式的要求。</a:t>
            </a:r>
            <a:r>
              <a:rPr lang="zh-CN" altLang="en-US" sz="1200" kern="1200" dirty="0">
                <a:solidFill>
                  <a:schemeClr val="tx1"/>
                </a:solidFill>
                <a:effectLst/>
                <a:latin typeface="+mn-lt"/>
                <a:ea typeface="+mn-ea"/>
                <a:cs typeface="+mn-cs"/>
              </a:rPr>
              <a:t>不管是结算单、承诺等都可以，但要证明客户权限开通且未销户。</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567274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第三种是对于</a:t>
            </a:r>
            <a:r>
              <a:rPr lang="zh-CN" altLang="zh-CN" sz="1200" kern="1200" dirty="0">
                <a:solidFill>
                  <a:schemeClr val="tx1"/>
                </a:solidFill>
                <a:effectLst/>
                <a:latin typeface="+mn-lt"/>
                <a:ea typeface="+mn-ea"/>
                <a:cs typeface="+mn-cs"/>
              </a:rPr>
              <a:t>已通过相关适当性评估</a:t>
            </a:r>
            <a:r>
              <a:rPr lang="zh-CN" altLang="en-US" sz="1200" kern="1200" dirty="0">
                <a:solidFill>
                  <a:schemeClr val="tx1"/>
                </a:solidFill>
                <a:effectLst/>
                <a:latin typeface="+mn-lt"/>
                <a:ea typeface="+mn-ea"/>
                <a:cs typeface="+mn-cs"/>
              </a:rPr>
              <a:t>后</a:t>
            </a:r>
            <a:r>
              <a:rPr lang="zh-CN" altLang="zh-CN" sz="1200" kern="1200" dirty="0">
                <a:solidFill>
                  <a:schemeClr val="tx1"/>
                </a:solidFill>
                <a:effectLst/>
                <a:latin typeface="+mn-lt"/>
                <a:ea typeface="+mn-ea"/>
                <a:cs typeface="+mn-cs"/>
              </a:rPr>
              <a:t>，开通或开立其他境内期货交易场所特定品种交易权限或交易编码的境内外交易者，目前指已开通原油或铁矿石交易权限的客户，再开通我们</a:t>
            </a:r>
            <a:r>
              <a:rPr lang="en-US" altLang="zh-CN" sz="1200" kern="1200" dirty="0">
                <a:solidFill>
                  <a:schemeClr val="tx1"/>
                </a:solidFill>
                <a:effectLst/>
                <a:latin typeface="+mn-lt"/>
                <a:ea typeface="+mn-ea"/>
                <a:cs typeface="+mn-cs"/>
              </a:rPr>
              <a:t>PTA</a:t>
            </a:r>
            <a:r>
              <a:rPr lang="zh-CN" altLang="zh-CN" sz="1200" kern="1200" dirty="0">
                <a:solidFill>
                  <a:schemeClr val="tx1"/>
                </a:solidFill>
                <a:effectLst/>
                <a:latin typeface="+mn-lt"/>
                <a:ea typeface="+mn-ea"/>
                <a:cs typeface="+mn-cs"/>
              </a:rPr>
              <a:t>权限的时候，可以不对其资金、知识、经历进行评估。开户机构应当严格审核客户是否已开通或者开立其他境内期货交易场所特定品种的交易权限或者交易编码，并可以要求客户提供相应开户机构出具的客户已具有其他境内期货交易场所特定品种交易权限的证明。</a:t>
            </a:r>
          </a:p>
          <a:p>
            <a:endParaRPr lang="zh-CN" altLang="en-US" dirty="0"/>
          </a:p>
        </p:txBody>
      </p:sp>
    </p:spTree>
    <p:extLst>
      <p:ext uri="{BB962C8B-B14F-4D97-AF65-F5344CB8AC3E}">
        <p14:creationId xmlns:p14="http://schemas.microsoft.com/office/powerpoint/2010/main" val="1659316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r>
              <a:rPr lang="zh-CN" altLang="zh-CN" sz="1200" kern="1200" dirty="0">
                <a:solidFill>
                  <a:schemeClr val="tx1"/>
                </a:solidFill>
                <a:effectLst/>
                <a:latin typeface="+mn-lt"/>
                <a:ea typeface="+mn-ea"/>
                <a:cs typeface="+mn-cs"/>
              </a:rPr>
              <a:t>了解了适当性标准后，开户机构是否能做好适当性的实施尤为重要，交易所对开户机构和交易者做出以下规定，来确保适当性的准确实施。</a:t>
            </a:r>
          </a:p>
          <a:p>
            <a:r>
              <a:rPr lang="zh-CN" altLang="zh-CN" sz="1200" kern="1200" dirty="0">
                <a:solidFill>
                  <a:schemeClr val="tx1"/>
                </a:solidFill>
                <a:effectLst/>
                <a:latin typeface="+mn-lt"/>
                <a:ea typeface="+mn-ea"/>
                <a:cs typeface="+mn-cs"/>
              </a:rPr>
              <a:t>对开户机构来讲，</a:t>
            </a:r>
          </a:p>
          <a:p>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应制定适当性管理标准、业务流程，执行适当性制度的保障措施，建立责任追究制度，对客户是否满足适当性标准进行综合评估。</a:t>
            </a:r>
          </a:p>
          <a:p>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应向交易者充分揭示期货交易风险，客观介绍期货法律法规、交易所特定品种业务规则及有关规定和决定。</a:t>
            </a:r>
          </a:p>
          <a:p>
            <a:r>
              <a:rPr lang="en-US" altLang="zh-CN" sz="1200" kern="1200" dirty="0">
                <a:solidFill>
                  <a:schemeClr val="tx1"/>
                </a:solidFill>
                <a:effectLst/>
                <a:latin typeface="+mn-lt"/>
                <a:ea typeface="+mn-ea"/>
                <a:cs typeface="+mn-cs"/>
              </a:rPr>
              <a:t>3. </a:t>
            </a:r>
            <a:r>
              <a:rPr lang="zh-CN" altLang="zh-CN" sz="1200" kern="1200" dirty="0">
                <a:solidFill>
                  <a:schemeClr val="tx1"/>
                </a:solidFill>
                <a:effectLst/>
                <a:latin typeface="+mn-lt"/>
                <a:ea typeface="+mn-ea"/>
                <a:cs typeface="+mn-cs"/>
              </a:rPr>
              <a:t>对交易者进行知识测试辅导。</a:t>
            </a:r>
          </a:p>
          <a:p>
            <a:r>
              <a:rPr lang="en-US" altLang="zh-CN" sz="1200" kern="1200" dirty="0">
                <a:solidFill>
                  <a:schemeClr val="tx1"/>
                </a:solidFill>
                <a:effectLst/>
                <a:latin typeface="+mn-lt"/>
                <a:ea typeface="+mn-ea"/>
                <a:cs typeface="+mn-cs"/>
              </a:rPr>
              <a:t>4. </a:t>
            </a:r>
            <a:r>
              <a:rPr lang="zh-CN" altLang="zh-CN" sz="1200" kern="1200" dirty="0">
                <a:solidFill>
                  <a:schemeClr val="tx1"/>
                </a:solidFill>
                <a:effectLst/>
                <a:latin typeface="+mn-lt"/>
                <a:ea typeface="+mn-ea"/>
                <a:cs typeface="+mn-cs"/>
              </a:rPr>
              <a:t>严格审核客户适当性相关材料，建立客户资料档案。</a:t>
            </a:r>
          </a:p>
          <a:p>
            <a:r>
              <a:rPr lang="en-US" altLang="zh-CN" sz="1200" kern="1200" dirty="0">
                <a:solidFill>
                  <a:schemeClr val="tx1"/>
                </a:solidFill>
                <a:effectLst/>
                <a:latin typeface="+mn-lt"/>
                <a:ea typeface="+mn-ea"/>
                <a:cs typeface="+mn-cs"/>
              </a:rPr>
              <a:t>5. </a:t>
            </a:r>
            <a:r>
              <a:rPr lang="zh-CN" altLang="zh-CN" sz="1200" kern="1200" dirty="0">
                <a:solidFill>
                  <a:schemeClr val="tx1"/>
                </a:solidFill>
                <a:effectLst/>
                <a:latin typeface="+mn-lt"/>
                <a:ea typeface="+mn-ea"/>
                <a:cs typeface="+mn-cs"/>
              </a:rPr>
              <a:t>如委托</a:t>
            </a:r>
            <a:r>
              <a:rPr lang="en-US" altLang="zh-CN" sz="1200" kern="1200" dirty="0">
                <a:solidFill>
                  <a:schemeClr val="tx1"/>
                </a:solidFill>
                <a:effectLst/>
                <a:latin typeface="+mn-lt"/>
                <a:ea typeface="+mn-ea"/>
                <a:cs typeface="+mn-cs"/>
              </a:rPr>
              <a:t>IB</a:t>
            </a:r>
            <a:r>
              <a:rPr lang="zh-CN" altLang="zh-CN" sz="1200" kern="1200" dirty="0">
                <a:solidFill>
                  <a:schemeClr val="tx1"/>
                </a:solidFill>
                <a:effectLst/>
                <a:latin typeface="+mn-lt"/>
                <a:ea typeface="+mn-ea"/>
                <a:cs typeface="+mn-cs"/>
              </a:rPr>
              <a:t>或境外经纪机构办理相关业务，期货公司会员应建立业务对接规则，落实交易者适当性制度的相关要求。</a:t>
            </a:r>
          </a:p>
          <a:p>
            <a:r>
              <a:rPr lang="zh-CN" altLang="zh-CN" sz="1200" kern="1200" dirty="0">
                <a:solidFill>
                  <a:schemeClr val="tx1"/>
                </a:solidFill>
                <a:effectLst/>
                <a:latin typeface="+mn-lt"/>
                <a:ea typeface="+mn-ea"/>
                <a:cs typeface="+mn-cs"/>
              </a:rPr>
              <a:t>对交易者来讲，</a:t>
            </a:r>
          </a:p>
          <a:p>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应如实申报适当性相关材料。</a:t>
            </a:r>
          </a:p>
          <a:p>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遵守买卖自负的原则。</a:t>
            </a:r>
          </a:p>
          <a:p>
            <a:r>
              <a:rPr lang="en-US" altLang="zh-CN" sz="1200" kern="1200" dirty="0">
                <a:solidFill>
                  <a:schemeClr val="tx1"/>
                </a:solidFill>
                <a:effectLst/>
                <a:latin typeface="+mn-lt"/>
                <a:ea typeface="+mn-ea"/>
                <a:cs typeface="+mn-cs"/>
              </a:rPr>
              <a:t>3. </a:t>
            </a:r>
            <a:r>
              <a:rPr lang="zh-CN" altLang="zh-CN" sz="1200" kern="1200" dirty="0">
                <a:solidFill>
                  <a:schemeClr val="tx1"/>
                </a:solidFill>
                <a:effectLst/>
                <a:latin typeface="+mn-lt"/>
                <a:ea typeface="+mn-ea"/>
                <a:cs typeface="+mn-cs"/>
              </a:rPr>
              <a:t>在维护自身合法权益时，应通过正当途径维护。</a:t>
            </a:r>
          </a:p>
          <a:p>
            <a:endParaRPr lang="zh-CN" altLang="en-US" dirty="0"/>
          </a:p>
        </p:txBody>
      </p:sp>
    </p:spTree>
    <p:extLst>
      <p:ext uri="{BB962C8B-B14F-4D97-AF65-F5344CB8AC3E}">
        <p14:creationId xmlns:p14="http://schemas.microsoft.com/office/powerpoint/2010/main" val="77030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那么交易所可以对开户机构落实适当性制度情况进行检查，开户机构应当配合。对于违反相关要求的，交易所按照《违规处理办法》的有关规定处理。</a:t>
            </a:r>
          </a:p>
          <a:p>
            <a:endParaRPr lang="zh-CN" altLang="en-US" dirty="0"/>
          </a:p>
        </p:txBody>
      </p:sp>
    </p:spTree>
    <p:extLst>
      <p:ext uri="{BB962C8B-B14F-4D97-AF65-F5344CB8AC3E}">
        <p14:creationId xmlns:p14="http://schemas.microsoft.com/office/powerpoint/2010/main" val="61772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那么交易所可以对开户机构落实适当性制度情况进行检查，开户机构应当配合。对于违反相关要求的，交易所按照《违规处理办法》的有关规定处理。</a:t>
            </a:r>
          </a:p>
          <a:p>
            <a:endParaRPr lang="zh-CN" altLang="en-US" dirty="0"/>
          </a:p>
        </p:txBody>
      </p:sp>
    </p:spTree>
    <p:extLst>
      <p:ext uri="{BB962C8B-B14F-4D97-AF65-F5344CB8AC3E}">
        <p14:creationId xmlns:p14="http://schemas.microsoft.com/office/powerpoint/2010/main" val="1885532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r>
              <a:rPr lang="zh-CN" altLang="en-US" dirty="0"/>
              <a:t>出发点是什么，适当性评估指什么，所以存量客户怎么办</a:t>
            </a:r>
          </a:p>
        </p:txBody>
      </p:sp>
    </p:spTree>
    <p:extLst>
      <p:ext uri="{BB962C8B-B14F-4D97-AF65-F5344CB8AC3E}">
        <p14:creationId xmlns:p14="http://schemas.microsoft.com/office/powerpoint/2010/main" val="276621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以上就是今天我为大家带来的关于</a:t>
            </a:r>
            <a:r>
              <a:rPr lang="zh-CN" altLang="en-US" sz="1200" kern="1200" dirty="0">
                <a:solidFill>
                  <a:schemeClr val="tx1"/>
                </a:solidFill>
                <a:effectLst/>
                <a:latin typeface="+mn-lt"/>
                <a:ea typeface="+mn-ea"/>
                <a:cs typeface="+mn-cs"/>
              </a:rPr>
              <a:t>特定品种</a:t>
            </a:r>
            <a:r>
              <a:rPr lang="zh-CN" altLang="zh-CN" sz="1200" kern="1200" dirty="0">
                <a:solidFill>
                  <a:schemeClr val="tx1"/>
                </a:solidFill>
                <a:effectLst/>
                <a:latin typeface="+mn-lt"/>
                <a:ea typeface="+mn-ea"/>
                <a:cs typeface="+mn-cs"/>
              </a:rPr>
              <a:t>适当性</a:t>
            </a:r>
            <a:r>
              <a:rPr lang="zh-CN" altLang="en-US" sz="1200" kern="1200" dirty="0">
                <a:solidFill>
                  <a:schemeClr val="tx1"/>
                </a:solidFill>
                <a:effectLst/>
                <a:latin typeface="+mn-lt"/>
                <a:ea typeface="+mn-ea"/>
                <a:cs typeface="+mn-cs"/>
              </a:rPr>
              <a:t>制度</a:t>
            </a:r>
            <a:r>
              <a:rPr lang="zh-CN" altLang="zh-CN" sz="1200" kern="1200" dirty="0">
                <a:solidFill>
                  <a:schemeClr val="tx1"/>
                </a:solidFill>
                <a:effectLst/>
                <a:latin typeface="+mn-lt"/>
                <a:ea typeface="+mn-ea"/>
                <a:cs typeface="+mn-cs"/>
              </a:rPr>
              <a:t>的相关内容，谢谢！</a:t>
            </a:r>
          </a:p>
          <a:p>
            <a:endParaRPr lang="zh-CN" altLang="en-US" dirty="0"/>
          </a:p>
        </p:txBody>
      </p:sp>
      <p:sp>
        <p:nvSpPr>
          <p:cNvPr id="4" name="灯片编号占位符 3"/>
          <p:cNvSpPr>
            <a:spLocks noGrp="1"/>
          </p:cNvSpPr>
          <p:nvPr>
            <p:ph type="sldNum" sz="quarter" idx="10"/>
          </p:nvPr>
        </p:nvSpPr>
        <p:spPr/>
        <p:txBody>
          <a:bodyPr/>
          <a:lstStyle/>
          <a:p>
            <a:fld id="{3EFD925F-4E9F-4D8E-8F68-794EBD4A2A3C}" type="slidenum">
              <a:rPr lang="zh-CN" altLang="en-US" smtClean="0"/>
              <a:pPr/>
              <a:t>19</a:t>
            </a:fld>
            <a:endParaRPr lang="zh-CN" altLang="en-US"/>
          </a:p>
        </p:txBody>
      </p:sp>
    </p:spTree>
    <p:extLst>
      <p:ext uri="{BB962C8B-B14F-4D97-AF65-F5344CB8AC3E}">
        <p14:creationId xmlns:p14="http://schemas.microsoft.com/office/powerpoint/2010/main" val="291168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特定品种适当性制度是依据以下制度制定的：《期货交易管理条例》《证券期货投资者适当性管理办法》《期货经营机构投资者适当性管理实施指引》，《境外交易者和境外经纪机构从事境内特定品种期货交易管理暂行办法》。</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同时，基于现有已开放品种的适当性制度，结合市场建议，形成我们现在的郑商所特定品种适当性制度。</a:t>
            </a:r>
          </a:p>
          <a:p>
            <a:endParaRPr lang="zh-CN" altLang="en-US" dirty="0"/>
          </a:p>
        </p:txBody>
      </p:sp>
    </p:spTree>
    <p:extLst>
      <p:ext uri="{BB962C8B-B14F-4D97-AF65-F5344CB8AC3E}">
        <p14:creationId xmlns:p14="http://schemas.microsoft.com/office/powerpoint/2010/main" val="284283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由于我们此次的特定品种</a:t>
            </a:r>
            <a:r>
              <a:rPr lang="en-US" altLang="zh-CN" sz="1200" kern="1200" dirty="0">
                <a:solidFill>
                  <a:schemeClr val="tx1"/>
                </a:solidFill>
                <a:effectLst/>
                <a:latin typeface="+mn-lt"/>
                <a:ea typeface="+mn-ea"/>
                <a:cs typeface="+mn-cs"/>
              </a:rPr>
              <a:t>PTA</a:t>
            </a:r>
            <a:r>
              <a:rPr lang="zh-CN" altLang="zh-CN" sz="1200" kern="1200" dirty="0">
                <a:solidFill>
                  <a:schemeClr val="tx1"/>
                </a:solidFill>
                <a:effectLst/>
                <a:latin typeface="+mn-lt"/>
                <a:ea typeface="+mn-ea"/>
                <a:cs typeface="+mn-cs"/>
              </a:rPr>
              <a:t>是属于在现有期货品种基础上引入境外交易者，对于境内交易者来说涉及到存量客户的问题</a:t>
            </a:r>
            <a:r>
              <a:rPr lang="zh-CN" altLang="en-US" sz="1200" kern="1200" dirty="0">
                <a:solidFill>
                  <a:schemeClr val="tx1"/>
                </a:solidFill>
                <a:effectLst/>
                <a:latin typeface="+mn-lt"/>
                <a:ea typeface="+mn-ea"/>
                <a:cs typeface="+mn-cs"/>
              </a:rPr>
              <a:t>，处理方式是这样的。</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适当性规则实施前已开户的境内交易者，默认具有特定品种交易权限，不需要再做任何操作即可交易特定品种，包括</a:t>
            </a:r>
            <a:r>
              <a:rPr lang="en-US" altLang="zh-CN" sz="1200" kern="1200" dirty="0">
                <a:solidFill>
                  <a:schemeClr val="tx1"/>
                </a:solidFill>
                <a:effectLst/>
                <a:latin typeface="+mn-lt"/>
                <a:ea typeface="+mn-ea"/>
                <a:cs typeface="+mn-cs"/>
              </a:rPr>
              <a:t>11</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日当天已开户的客户。</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对于规则实施后开户的境内交易者，开户流程没有变化，期货公司应当将其其他品种权限打开，特定品种权限关闭，有意愿申请特定品种交易权限的，在通过适当性评估后，期货公司为其开通特定品种权限，并向交易所报备。</a:t>
            </a:r>
          </a:p>
          <a:p>
            <a:endParaRPr lang="zh-CN" altLang="en-US" dirty="0"/>
          </a:p>
        </p:txBody>
      </p:sp>
    </p:spTree>
    <p:extLst>
      <p:ext uri="{BB962C8B-B14F-4D97-AF65-F5344CB8AC3E}">
        <p14:creationId xmlns:p14="http://schemas.microsoft.com/office/powerpoint/2010/main" val="50212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对于境外交易者来说，适当性制度发布后即可开户，</a:t>
            </a:r>
            <a:r>
              <a:rPr lang="zh-CN" altLang="en-US" sz="1200" kern="1200" dirty="0">
                <a:solidFill>
                  <a:schemeClr val="tx1"/>
                </a:solidFill>
                <a:effectLst/>
                <a:latin typeface="+mn-lt"/>
                <a:ea typeface="+mn-ea"/>
                <a:cs typeface="+mn-cs"/>
              </a:rPr>
              <a:t>但开户后需要等特定品种挂牌日才可参与交易。</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开户途径有两种，一种是直接通过境内期货公司做适当性评估，一种是通过境外经纪机构做适当性评估后转委托给期货公司。</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具体关于开户、报备、备案等内容，一会儿会由我们会员部飒飒为大家</a:t>
            </a:r>
            <a:r>
              <a:rPr lang="zh-CN" altLang="en-US" sz="1200" kern="1200" dirty="0">
                <a:solidFill>
                  <a:schemeClr val="tx1"/>
                </a:solidFill>
                <a:effectLst/>
                <a:latin typeface="+mn-lt"/>
                <a:ea typeface="+mn-ea"/>
                <a:cs typeface="+mn-cs"/>
              </a:rPr>
              <a:t>详细</a:t>
            </a:r>
            <a:r>
              <a:rPr lang="zh-CN" altLang="zh-CN" sz="1200" kern="1200" dirty="0">
                <a:solidFill>
                  <a:schemeClr val="tx1"/>
                </a:solidFill>
                <a:effectLst/>
                <a:latin typeface="+mn-lt"/>
                <a:ea typeface="+mn-ea"/>
                <a:cs typeface="+mn-cs"/>
              </a:rPr>
              <a:t>介绍。</a:t>
            </a:r>
          </a:p>
          <a:p>
            <a:endParaRPr lang="zh-CN" altLang="en-US" dirty="0"/>
          </a:p>
        </p:txBody>
      </p:sp>
    </p:spTree>
    <p:extLst>
      <p:ext uri="{BB962C8B-B14F-4D97-AF65-F5344CB8AC3E}">
        <p14:creationId xmlns:p14="http://schemas.microsoft.com/office/powerpoint/2010/main" val="206992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在了解了适当性制度的适用范围后，我们就来</a:t>
            </a:r>
            <a:r>
              <a:rPr lang="zh-CN" altLang="zh-CN" sz="1200" kern="1200" dirty="0">
                <a:solidFill>
                  <a:schemeClr val="tx1"/>
                </a:solidFill>
                <a:effectLst/>
                <a:latin typeface="+mn-lt"/>
                <a:ea typeface="+mn-ea"/>
                <a:cs typeface="+mn-cs"/>
              </a:rPr>
              <a:t>看一下</a:t>
            </a:r>
            <a:r>
              <a:rPr lang="zh-CN" altLang="en-US" sz="1200" kern="1200" dirty="0">
                <a:solidFill>
                  <a:schemeClr val="tx1"/>
                </a:solidFill>
                <a:effectLst/>
                <a:latin typeface="+mn-lt"/>
                <a:ea typeface="+mn-ea"/>
                <a:cs typeface="+mn-cs"/>
              </a:rPr>
              <a:t>具体的</a:t>
            </a:r>
            <a:r>
              <a:rPr lang="zh-CN" altLang="zh-CN" sz="1200" kern="1200" dirty="0">
                <a:solidFill>
                  <a:schemeClr val="tx1"/>
                </a:solidFill>
                <a:effectLst/>
                <a:latin typeface="+mn-lt"/>
                <a:ea typeface="+mn-ea"/>
                <a:cs typeface="+mn-cs"/>
              </a:rPr>
              <a:t>适当性标准：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对于个人客户来说，需要满足有资金、有知识、有交易经历以及一无，也就是三有一无。</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对于单位客户来说，还需要有制度，即四有一无。</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开户机构应当评估交易者对期货的认知水平和风险承受能力，审慎选择适当的交易者参与特定品种期货交易。</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特别的，对于特殊类型客户可不适用资金、知识、交易经历</a:t>
            </a:r>
            <a:r>
              <a:rPr lang="zh-CN" altLang="en-US" sz="1200" kern="1200" dirty="0">
                <a:solidFill>
                  <a:schemeClr val="tx1"/>
                </a:solidFill>
                <a:effectLst/>
                <a:latin typeface="+mn-lt"/>
                <a:ea typeface="+mn-ea"/>
                <a:cs typeface="+mn-cs"/>
              </a:rPr>
              <a:t>相关要求，</a:t>
            </a:r>
            <a:r>
              <a:rPr lang="zh-CN" altLang="zh-CN" sz="1200" kern="1200" dirty="0">
                <a:solidFill>
                  <a:schemeClr val="tx1"/>
                </a:solidFill>
                <a:effectLst/>
                <a:latin typeface="+mn-lt"/>
                <a:ea typeface="+mn-ea"/>
                <a:cs typeface="+mn-cs"/>
              </a:rPr>
              <a:t>特殊类型客户</a:t>
            </a:r>
            <a:r>
              <a:rPr lang="zh-CN" altLang="en-US" sz="1200" kern="1200" dirty="0">
                <a:solidFill>
                  <a:schemeClr val="tx1"/>
                </a:solidFill>
                <a:effectLst/>
                <a:latin typeface="+mn-lt"/>
                <a:ea typeface="+mn-ea"/>
                <a:cs typeface="+mn-cs"/>
              </a:rPr>
              <a:t>分为三种</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后面</a:t>
            </a:r>
            <a:r>
              <a:rPr lang="zh-CN" altLang="zh-CN" sz="1200" kern="1200" dirty="0">
                <a:solidFill>
                  <a:schemeClr val="tx1"/>
                </a:solidFill>
                <a:effectLst/>
                <a:latin typeface="+mn-lt"/>
                <a:ea typeface="+mn-ea"/>
                <a:cs typeface="+mn-cs"/>
              </a:rPr>
              <a:t>我会详细</a:t>
            </a:r>
            <a:r>
              <a:rPr lang="zh-CN" altLang="en-US" sz="1200" kern="1200" dirty="0">
                <a:solidFill>
                  <a:schemeClr val="tx1"/>
                </a:solidFill>
                <a:effectLst/>
                <a:latin typeface="+mn-lt"/>
                <a:ea typeface="+mn-ea"/>
                <a:cs typeface="+mn-cs"/>
              </a:rPr>
              <a:t>为大家</a:t>
            </a:r>
            <a:r>
              <a:rPr lang="zh-CN" altLang="zh-CN" sz="1200" kern="1200" dirty="0">
                <a:solidFill>
                  <a:schemeClr val="tx1"/>
                </a:solidFill>
                <a:effectLst/>
                <a:latin typeface="+mn-lt"/>
                <a:ea typeface="+mn-ea"/>
                <a:cs typeface="+mn-cs"/>
              </a:rPr>
              <a:t>介绍。</a:t>
            </a:r>
          </a:p>
          <a:p>
            <a:endParaRPr lang="zh-CN" altLang="en-US" dirty="0"/>
          </a:p>
        </p:txBody>
      </p:sp>
    </p:spTree>
    <p:extLst>
      <p:ext uri="{BB962C8B-B14F-4D97-AF65-F5344CB8AC3E}">
        <p14:creationId xmlns:p14="http://schemas.microsoft.com/office/powerpoint/2010/main" val="329620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下面我们就来逐个看一下适当性具体标准，首先是资金，为保证交易者具有一定风险承受能力，将资金门槛设定为</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万元人民币或等值外币，需要注意的是开通权限或交易编码前</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个连续交易日每日都不得低于</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万，人民币和外币余额加总计算。下面是外币与人民币之间的换算公式。</a:t>
            </a:r>
          </a:p>
          <a:p>
            <a:endParaRPr lang="zh-CN" altLang="en-US" dirty="0"/>
          </a:p>
        </p:txBody>
      </p:sp>
    </p:spTree>
    <p:extLst>
      <p:ext uri="{BB962C8B-B14F-4D97-AF65-F5344CB8AC3E}">
        <p14:creationId xmlns:p14="http://schemas.microsoft.com/office/powerpoint/2010/main" val="295057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r>
              <a:rPr lang="zh-CN" altLang="zh-CN" sz="1200" kern="1200" dirty="0">
                <a:solidFill>
                  <a:schemeClr val="tx1"/>
                </a:solidFill>
                <a:effectLst/>
                <a:latin typeface="+mn-lt"/>
                <a:ea typeface="+mn-ea"/>
                <a:cs typeface="+mn-cs"/>
              </a:rPr>
              <a:t>为了保证交易者在参与特定品种期货交易前基本了解期货基础知识和期货运行原理，要求交易者应通过规定的期货基础知识测试。</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和我们的期权一样，知识测试的形式为线上测试方式，客户需要登录中期协考试平台，参加郑商所特定品种交易者适当性知识测试，其中包括</a:t>
            </a:r>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道单选和</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道判断，</a:t>
            </a:r>
            <a:r>
              <a:rPr lang="en-US" altLang="zh-CN" sz="1200" kern="1200" dirty="0">
                <a:solidFill>
                  <a:schemeClr val="tx1"/>
                </a:solidFill>
                <a:effectLst/>
                <a:latin typeface="+mn-lt"/>
                <a:ea typeface="+mn-ea"/>
                <a:cs typeface="+mn-cs"/>
              </a:rPr>
              <a:t>80</a:t>
            </a:r>
            <a:r>
              <a:rPr lang="zh-CN" altLang="zh-CN" sz="1200" kern="1200" dirty="0">
                <a:solidFill>
                  <a:schemeClr val="tx1"/>
                </a:solidFill>
                <a:effectLst/>
                <a:latin typeface="+mn-lt"/>
                <a:ea typeface="+mn-ea"/>
                <a:cs typeface="+mn-cs"/>
              </a:rPr>
              <a:t>分及以上视为通过了知识测试，题目涉及交易、风控、结算、交割、法律方面，都是较为基础的交易者应知应会的题目。</a:t>
            </a: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对知识测试的要求是：</a:t>
            </a:r>
          </a:p>
          <a:p>
            <a:r>
              <a:rPr lang="zh-CN" altLang="zh-CN" sz="1200" kern="1200" dirty="0">
                <a:solidFill>
                  <a:schemeClr val="tx1"/>
                </a:solidFill>
                <a:effectLst/>
                <a:latin typeface="+mn-lt"/>
                <a:ea typeface="+mn-ea"/>
                <a:cs typeface="+mn-cs"/>
              </a:rPr>
              <a:t>应当由个人客户本人或者单位客户的指定下单人全程独立自主完成，不得由他人代替。如更换下单人需要再次考试。</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开户机构应当严格验证客户身份，开户机构相关人员和客户应当在成绩单上签字。</a:t>
            </a:r>
          </a:p>
          <a:p>
            <a:r>
              <a:rPr lang="zh-CN" altLang="zh-CN" sz="1200" kern="1200" dirty="0">
                <a:solidFill>
                  <a:schemeClr val="tx1"/>
                </a:solidFill>
                <a:effectLst/>
                <a:latin typeface="+mn-lt"/>
                <a:ea typeface="+mn-ea"/>
                <a:cs typeface="+mn-cs"/>
              </a:rPr>
              <a:t>开户机构不得为低于知识测试合格标准的客户申请交易编码或者开通交易权限。</a:t>
            </a:r>
          </a:p>
          <a:p>
            <a:r>
              <a:rPr lang="zh-CN" altLang="zh-CN" sz="1200" kern="1200" dirty="0">
                <a:solidFill>
                  <a:schemeClr val="tx1"/>
                </a:solidFill>
                <a:effectLst/>
                <a:latin typeface="+mn-lt"/>
                <a:ea typeface="+mn-ea"/>
                <a:cs typeface="+mn-cs"/>
              </a:rPr>
              <a:t>未通过客户，加强对客户的培训和指导，并可以在培训后再参加测试。</a:t>
            </a:r>
          </a:p>
          <a:p>
            <a:endParaRPr lang="zh-CN" altLang="en-US" dirty="0"/>
          </a:p>
        </p:txBody>
      </p:sp>
    </p:spTree>
    <p:extLst>
      <p:ext uri="{BB962C8B-B14F-4D97-AF65-F5344CB8AC3E}">
        <p14:creationId xmlns:p14="http://schemas.microsoft.com/office/powerpoint/2010/main" val="322139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r>
              <a:rPr lang="zh-CN" altLang="zh-CN" sz="1200" kern="1200" dirty="0">
                <a:solidFill>
                  <a:schemeClr val="tx1"/>
                </a:solidFill>
                <a:effectLst/>
                <a:latin typeface="+mn-lt"/>
                <a:ea typeface="+mn-ea"/>
                <a:cs typeface="+mn-cs"/>
              </a:rPr>
              <a:t>为保证交易者具有一定的期货交易水平和风险控制能力，我们要求客户具有最近三年内境内或境外期货或期权实盘交易经历，无笔数要求，无仿真经历要求。</a:t>
            </a:r>
          </a:p>
          <a:p>
            <a:r>
              <a:rPr lang="zh-CN" altLang="zh-CN" sz="1200" kern="1200" dirty="0">
                <a:solidFill>
                  <a:schemeClr val="tx1"/>
                </a:solidFill>
                <a:effectLst/>
                <a:latin typeface="+mn-lt"/>
                <a:ea typeface="+mn-ea"/>
                <a:cs typeface="+mn-cs"/>
              </a:rPr>
              <a:t>对于境内交易经历，客户应当提供由期货公司会员出具的期货交易结算单，作为证明材料。</a:t>
            </a:r>
          </a:p>
          <a:p>
            <a:r>
              <a:rPr lang="zh-CN" altLang="zh-CN" sz="1200" kern="1200" dirty="0">
                <a:solidFill>
                  <a:schemeClr val="tx1"/>
                </a:solidFill>
                <a:effectLst/>
                <a:latin typeface="+mn-lt"/>
                <a:ea typeface="+mn-ea"/>
                <a:cs typeface="+mn-cs"/>
              </a:rPr>
              <a:t>对于境外交易经历，客户应当提供期货交易记录明细或者结算单据或者其他凭证，作为证明材料</a:t>
            </a:r>
            <a:r>
              <a:rPr lang="zh-CN" altLang="en-US" sz="1200" kern="1200" dirty="0">
                <a:solidFill>
                  <a:schemeClr val="tx1"/>
                </a:solidFill>
                <a:effectLst/>
                <a:latin typeface="+mn-lt"/>
                <a:ea typeface="+mn-ea"/>
                <a:cs typeface="+mn-cs"/>
              </a:rPr>
              <a:t>，这些经历应当是在与中国证监会签署合作谅解备忘录的国家（地区）期货监管机构监管的境外期货交易场所的期货或期权记录</a:t>
            </a:r>
            <a:r>
              <a:rPr lang="zh-CN" altLang="zh-CN" sz="1200" kern="1200" dirty="0">
                <a:solidFill>
                  <a:schemeClr val="tx1"/>
                </a:solidFill>
                <a:effectLst/>
                <a:latin typeface="+mn-lt"/>
                <a:ea typeface="+mn-ea"/>
                <a:cs typeface="+mn-cs"/>
              </a:rPr>
              <a:t>。</a:t>
            </a:r>
          </a:p>
          <a:p>
            <a:endParaRPr lang="zh-CN" altLang="en-US" dirty="0"/>
          </a:p>
        </p:txBody>
      </p:sp>
    </p:spTree>
    <p:extLst>
      <p:ext uri="{BB962C8B-B14F-4D97-AF65-F5344CB8AC3E}">
        <p14:creationId xmlns:p14="http://schemas.microsoft.com/office/powerpoint/2010/main" val="115162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a:noFill/>
          <a:ln/>
        </p:spPr>
        <p:txBody>
          <a:bodyPr/>
          <a:lstStyle/>
          <a:p>
            <a:r>
              <a:rPr lang="zh-CN" altLang="zh-CN" sz="1200" kern="1200" dirty="0">
                <a:solidFill>
                  <a:schemeClr val="tx1"/>
                </a:solidFill>
                <a:effectLst/>
                <a:latin typeface="+mn-lt"/>
                <a:ea typeface="+mn-ea"/>
                <a:cs typeface="+mn-cs"/>
              </a:rPr>
              <a:t>客户应当满足合规诚信要求：开户机构应当对客户的诚信状况进行综合评估。可以要求客户出具相关书面承诺。</a:t>
            </a:r>
            <a:r>
              <a:rPr lang="zh-CN" altLang="en-US" sz="1200" kern="1200" dirty="0">
                <a:solidFill>
                  <a:schemeClr val="tx1"/>
                </a:solidFill>
                <a:effectLst/>
                <a:latin typeface="+mn-lt"/>
                <a:ea typeface="+mn-ea"/>
                <a:cs typeface="+mn-cs"/>
              </a:rPr>
              <a:t>也</a:t>
            </a:r>
            <a:r>
              <a:rPr lang="zh-CN" altLang="zh-CN" sz="1200" kern="1200" dirty="0">
                <a:solidFill>
                  <a:schemeClr val="tx1"/>
                </a:solidFill>
                <a:effectLst/>
                <a:latin typeface="+mn-lt"/>
                <a:ea typeface="+mn-ea"/>
                <a:cs typeface="+mn-cs"/>
              </a:rPr>
              <a:t>可以通过中国证监会、中国期货业协会</a:t>
            </a:r>
            <a:r>
              <a:rPr lang="zh-CN" altLang="en-US" sz="1200" kern="1200" dirty="0">
                <a:solidFill>
                  <a:schemeClr val="tx1"/>
                </a:solidFill>
                <a:effectLst/>
                <a:latin typeface="+mn-lt"/>
                <a:ea typeface="+mn-ea"/>
                <a:cs typeface="+mn-cs"/>
              </a:rPr>
              <a:t>或境外的多种平台通过</a:t>
            </a:r>
            <a:r>
              <a:rPr lang="zh-CN" altLang="zh-CN" sz="1200" kern="1200" dirty="0">
                <a:solidFill>
                  <a:schemeClr val="tx1"/>
                </a:solidFill>
                <a:effectLst/>
                <a:latin typeface="+mn-lt"/>
                <a:ea typeface="+mn-ea"/>
                <a:cs typeface="+mn-cs"/>
              </a:rPr>
              <a:t>多种渠道了解客户诚信信息。</a:t>
            </a:r>
          </a:p>
          <a:p>
            <a:endParaRPr lang="zh-CN" altLang="en-US" dirty="0"/>
          </a:p>
        </p:txBody>
      </p:sp>
    </p:spTree>
    <p:extLst>
      <p:ext uri="{BB962C8B-B14F-4D97-AF65-F5344CB8AC3E}">
        <p14:creationId xmlns:p14="http://schemas.microsoft.com/office/powerpoint/2010/main" val="43802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3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65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6"/>
            <a:ext cx="10514231"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091" y="1825626"/>
            <a:ext cx="10514231" cy="4022725"/>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091" y="6356351"/>
            <a:ext cx="2742843" cy="365125"/>
          </a:xfrm>
          <a:prstGeom prst="rect">
            <a:avLst/>
          </a:prstGeom>
        </p:spPr>
        <p:txBody>
          <a:bodyPr/>
          <a:lstStyle>
            <a:lvl1pPr>
              <a:defRPr/>
            </a:lvl1pPr>
          </a:lstStyle>
          <a:p>
            <a:pPr>
              <a:defRPr/>
            </a:pPr>
            <a:fld id="{F188687A-5267-49AF-9E14-0A854DA387AD}" type="datetime1">
              <a:rPr lang="zh-CN" altLang="en-US"/>
              <a:pPr>
                <a:defRPr/>
              </a:pPr>
              <a:t>2018/11/14</a:t>
            </a:fld>
            <a:endParaRPr lang="zh-CN" altLang="en-US"/>
          </a:p>
        </p:txBody>
      </p:sp>
      <p:sp>
        <p:nvSpPr>
          <p:cNvPr id="5" name="页脚占位符 4"/>
          <p:cNvSpPr>
            <a:spLocks noGrp="1"/>
          </p:cNvSpPr>
          <p:nvPr>
            <p:ph type="ftr" sz="quarter" idx="11"/>
          </p:nvPr>
        </p:nvSpPr>
        <p:spPr>
          <a:xfrm>
            <a:off x="4038075" y="6356351"/>
            <a:ext cx="4114264"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09479" y="6356351"/>
            <a:ext cx="2742843" cy="365125"/>
          </a:xfrm>
          <a:prstGeom prst="rect">
            <a:avLst/>
          </a:prstGeom>
        </p:spPr>
        <p:txBody>
          <a:bodyPr/>
          <a:lstStyle>
            <a:lvl1pPr>
              <a:defRPr/>
            </a:lvl1pPr>
          </a:lstStyle>
          <a:p>
            <a:pPr>
              <a:defRPr/>
            </a:pPr>
            <a:fld id="{5795D035-D8E6-4824-9F15-4CC0D035621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33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hixin.csrc.gov.cn/honestypub/"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db.cfachina.org/CF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2000"/>
          </a:srgbClr>
        </a:solidFill>
        <a:effectLst/>
      </p:bgPr>
    </p:bg>
    <p:spTree>
      <p:nvGrpSpPr>
        <p:cNvPr id="1" name=""/>
        <p:cNvGrpSpPr/>
        <p:nvPr/>
      </p:nvGrpSpPr>
      <p:grpSpPr>
        <a:xfrm>
          <a:off x="0" y="0"/>
          <a:ext cx="0" cy="0"/>
          <a:chOff x="0" y="0"/>
          <a:chExt cx="0" cy="0"/>
        </a:xfrm>
      </p:grpSpPr>
      <p:sp>
        <p:nvSpPr>
          <p:cNvPr id="17" name="矩形 16"/>
          <p:cNvSpPr/>
          <p:nvPr/>
        </p:nvSpPr>
        <p:spPr>
          <a:xfrm>
            <a:off x="0" y="2306423"/>
            <a:ext cx="12190413" cy="2057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0" dirty="0"/>
          </a:p>
        </p:txBody>
      </p:sp>
      <p:sp>
        <p:nvSpPr>
          <p:cNvPr id="2" name="矩形 1">
            <a:extLst>
              <a:ext uri="{FF2B5EF4-FFF2-40B4-BE49-F238E27FC236}">
                <a16:creationId xmlns:a16="http://schemas.microsoft.com/office/drawing/2014/main" id="{015AEFD1-BA31-4EA3-BCBB-10CE7DD9335F}"/>
              </a:ext>
            </a:extLst>
          </p:cNvPr>
          <p:cNvSpPr/>
          <p:nvPr/>
        </p:nvSpPr>
        <p:spPr>
          <a:xfrm>
            <a:off x="5185295" y="3857411"/>
            <a:ext cx="1569660" cy="369332"/>
          </a:xfrm>
          <a:prstGeom prst="rect">
            <a:avLst/>
          </a:prstGeom>
        </p:spPr>
        <p:txBody>
          <a:bodyPr wrap="none">
            <a:spAutoFit/>
          </a:bodyPr>
          <a:lstStyle/>
          <a:p>
            <a:pPr algn="ctr"/>
            <a:r>
              <a:rPr lang="zh-CN" altLang="en-US" dirty="0">
                <a:solidFill>
                  <a:schemeClr val="bg1"/>
                </a:solidFill>
              </a:rPr>
              <a:t>演讲人：吕彤</a:t>
            </a:r>
          </a:p>
        </p:txBody>
      </p:sp>
      <p:sp>
        <p:nvSpPr>
          <p:cNvPr id="3" name="矩形 2">
            <a:extLst>
              <a:ext uri="{FF2B5EF4-FFF2-40B4-BE49-F238E27FC236}">
                <a16:creationId xmlns:a16="http://schemas.microsoft.com/office/drawing/2014/main" id="{377EE8C0-4267-4EFC-BE11-FFEAC7E0595B}"/>
              </a:ext>
            </a:extLst>
          </p:cNvPr>
          <p:cNvSpPr/>
          <p:nvPr/>
        </p:nvSpPr>
        <p:spPr>
          <a:xfrm>
            <a:off x="3048793" y="2394389"/>
            <a:ext cx="6092825" cy="1375056"/>
          </a:xfrm>
          <a:prstGeom prst="rect">
            <a:avLst/>
          </a:prstGeom>
        </p:spPr>
        <p:txBody>
          <a:bodyPr>
            <a:spAutoFit/>
          </a:bodyPr>
          <a:lstStyle/>
          <a:p>
            <a:pPr algn="ctr">
              <a:lnSpc>
                <a:spcPct val="120000"/>
              </a:lnSpc>
            </a:pPr>
            <a:r>
              <a:rPr lang="zh-CN" altLang="en-US" sz="3600" dirty="0">
                <a:solidFill>
                  <a:schemeClr val="bg1"/>
                </a:solidFill>
              </a:rPr>
              <a:t>郑州商品交易所特定品种交易者适当性制度介绍</a:t>
            </a:r>
            <a:endParaRPr lang="en-US" altLang="zh-CN" sz="3600" dirty="0">
              <a:solidFill>
                <a:schemeClr val="bg1"/>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02029" cy="774740"/>
          </a:xfrm>
          <a:prstGeom prst="rect">
            <a:avLst/>
          </a:prstGeom>
          <a:effectLst>
            <a:outerShdw blurRad="50800" dist="50800" dir="5400000" algn="ctr" rotWithShape="0">
              <a:srgbClr val="000000">
                <a:alpha val="0"/>
              </a:srgbClr>
            </a:outerShdw>
            <a:softEdge rad="114300"/>
          </a:effectLst>
        </p:spPr>
      </p:pic>
    </p:spTree>
    <p:extLst>
      <p:ext uri="{BB962C8B-B14F-4D97-AF65-F5344CB8AC3E}">
        <p14:creationId xmlns:p14="http://schemas.microsoft.com/office/powerpoint/2010/main" val="27521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标注 4"/>
          <p:cNvSpPr/>
          <p:nvPr/>
        </p:nvSpPr>
        <p:spPr>
          <a:xfrm>
            <a:off x="1491600" y="1058354"/>
            <a:ext cx="1741368" cy="1011001"/>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6439583"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3.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单位客户制度要求</a:t>
            </a:r>
          </a:p>
        </p:txBody>
      </p:sp>
      <p:graphicFrame>
        <p:nvGraphicFramePr>
          <p:cNvPr id="3" name="图示 2"/>
          <p:cNvGraphicFramePr/>
          <p:nvPr>
            <p:extLst>
              <p:ext uri="{D42A27DB-BD31-4B8C-83A1-F6EECF244321}">
                <p14:modId xmlns:p14="http://schemas.microsoft.com/office/powerpoint/2010/main" val="2298448734"/>
              </p:ext>
            </p:extLst>
          </p:nvPr>
        </p:nvGraphicFramePr>
        <p:xfrm>
          <a:off x="3530148" y="1452145"/>
          <a:ext cx="7049460" cy="4020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659324" y="1333021"/>
            <a:ext cx="2139696" cy="461665"/>
          </a:xfrm>
          <a:prstGeom prst="rect">
            <a:avLst/>
          </a:prstGeom>
          <a:noFill/>
        </p:spPr>
        <p:txBody>
          <a:bodyPr wrap="square" rtlCol="0">
            <a:spAutoFit/>
          </a:bodyPr>
          <a:lstStyle/>
          <a:p>
            <a:r>
              <a:rPr lang="zh-CN" altLang="en-US" sz="2400" dirty="0">
                <a:solidFill>
                  <a:schemeClr val="tx2"/>
                </a:solidFill>
              </a:rPr>
              <a:t>单位客户</a:t>
            </a:r>
          </a:p>
        </p:txBody>
      </p:sp>
    </p:spTree>
    <p:extLst>
      <p:ext uri="{BB962C8B-B14F-4D97-AF65-F5344CB8AC3E}">
        <p14:creationId xmlns:p14="http://schemas.microsoft.com/office/powerpoint/2010/main" val="415769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7411003" cy="523220"/>
          </a:xfrm>
          <a:prstGeom prst="rect">
            <a:avLst/>
          </a:prstGeom>
          <a:noFill/>
          <a:ln w="9525">
            <a:noFill/>
            <a:miter lim="800000"/>
            <a:headEnd/>
            <a:tailEnd/>
          </a:ln>
        </p:spPr>
        <p:txBody>
          <a:bodyPr wrap="none">
            <a:spAutoFit/>
          </a:bodyPr>
          <a:lstStyle/>
          <a:p>
            <a:r>
              <a:rPr lang="en-US" altLang="zh-CN" sz="2800" dirty="0">
                <a:solidFill>
                  <a:schemeClr val="tx1">
                    <a:lumMod val="65000"/>
                    <a:lumOff val="35000"/>
                  </a:schemeClr>
                </a:solidFill>
                <a:latin typeface="微软雅黑" pitchFamily="34" charset="-122"/>
                <a:ea typeface="微软雅黑" pitchFamily="34" charset="-122"/>
              </a:rPr>
              <a:t>3.</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75000"/>
                    <a:lumOff val="25000"/>
                  </a:schemeClr>
                </a:solidFill>
              </a:rPr>
              <a:t>可不适用“三有”的情况</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18" name="矩形 17"/>
          <p:cNvSpPr/>
          <p:nvPr/>
        </p:nvSpPr>
        <p:spPr>
          <a:xfrm>
            <a:off x="1753845" y="866473"/>
            <a:ext cx="8347166" cy="879087"/>
          </a:xfrm>
          <a:prstGeom prst="rect">
            <a:avLst/>
          </a:prstGeom>
        </p:spPr>
        <p:txBody>
          <a:bodyPr wrap="square">
            <a:spAutoFit/>
          </a:bodyPr>
          <a:lstStyle/>
          <a:p>
            <a:pPr>
              <a:lnSpc>
                <a:spcPct val="150000"/>
              </a:lnSpc>
            </a:pPr>
            <a:r>
              <a:rPr lang="zh-CN" altLang="en-US" dirty="0"/>
              <a:t>开户机构为交易所认可的</a:t>
            </a:r>
            <a:r>
              <a:rPr lang="zh-CN" altLang="en-US" b="1" dirty="0">
                <a:solidFill>
                  <a:srgbClr val="0070C0"/>
                </a:solidFill>
              </a:rPr>
              <a:t>特殊类型客户</a:t>
            </a:r>
            <a:r>
              <a:rPr lang="zh-CN" altLang="en-US" dirty="0"/>
              <a:t>申请交易编码或开通交易权限，可不适用</a:t>
            </a:r>
            <a:r>
              <a:rPr lang="zh-CN" altLang="en-US" b="1" dirty="0">
                <a:solidFill>
                  <a:srgbClr val="0070C0"/>
                </a:solidFill>
              </a:rPr>
              <a:t>资金、知识、经历要求</a:t>
            </a:r>
            <a:r>
              <a:rPr lang="zh-CN" altLang="en-US" dirty="0"/>
              <a:t>。</a:t>
            </a:r>
          </a:p>
        </p:txBody>
      </p:sp>
      <p:sp>
        <p:nvSpPr>
          <p:cNvPr id="2" name="十字星 1"/>
          <p:cNvSpPr/>
          <p:nvPr/>
        </p:nvSpPr>
        <p:spPr>
          <a:xfrm>
            <a:off x="1338661" y="866473"/>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nvPr>
        </p:nvGraphicFramePr>
        <p:xfrm>
          <a:off x="1394081" y="1484026"/>
          <a:ext cx="9477214" cy="467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235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790472" y="65088"/>
            <a:ext cx="7071380" cy="523220"/>
          </a:xfrm>
          <a:prstGeom prst="rect">
            <a:avLst/>
          </a:prstGeom>
          <a:noFill/>
          <a:ln w="9525">
            <a:noFill/>
            <a:miter lim="800000"/>
            <a:headEnd/>
            <a:tailEnd/>
          </a:ln>
        </p:spPr>
        <p:txBody>
          <a:bodyPr wrap="square">
            <a:spAutoFit/>
          </a:bodyPr>
          <a:lstStyle/>
          <a:p>
            <a:r>
              <a:rPr lang="en-US" altLang="zh-CN" sz="2800" dirty="0">
                <a:solidFill>
                  <a:schemeClr val="tx1">
                    <a:lumMod val="65000"/>
                    <a:lumOff val="35000"/>
                  </a:schemeClr>
                </a:solidFill>
                <a:latin typeface="微软雅黑" pitchFamily="34" charset="-122"/>
                <a:ea typeface="微软雅黑" pitchFamily="34" charset="-122"/>
              </a:rPr>
              <a:t>3.</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专业投资者</a:t>
            </a:r>
          </a:p>
        </p:txBody>
      </p:sp>
      <p:sp>
        <p:nvSpPr>
          <p:cNvPr id="4" name="竖卷形 3"/>
          <p:cNvSpPr/>
          <p:nvPr/>
        </p:nvSpPr>
        <p:spPr>
          <a:xfrm>
            <a:off x="2128871" y="1220160"/>
            <a:ext cx="7289075" cy="4736481"/>
          </a:xfrm>
          <a:prstGeom prst="verticalScroll">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zh-CN" altLang="en-US" dirty="0">
                <a:latin typeface="+mn-ea"/>
              </a:rPr>
              <a:t>符合</a:t>
            </a:r>
            <a:r>
              <a:rPr lang="en-US" altLang="zh-CN" b="1" dirty="0">
                <a:solidFill>
                  <a:schemeClr val="accent4"/>
                </a:solidFill>
                <a:latin typeface="+mn-ea"/>
              </a:rPr>
              <a:t>《</a:t>
            </a:r>
            <a:r>
              <a:rPr lang="zh-CN" altLang="en-US" b="1" dirty="0">
                <a:solidFill>
                  <a:schemeClr val="accent4"/>
                </a:solidFill>
                <a:latin typeface="+mn-ea"/>
              </a:rPr>
              <a:t>证券期货投资者适当性管理办法</a:t>
            </a:r>
            <a:r>
              <a:rPr lang="en-US" altLang="zh-CN" b="1" dirty="0">
                <a:solidFill>
                  <a:schemeClr val="accent4"/>
                </a:solidFill>
                <a:latin typeface="+mn-ea"/>
              </a:rPr>
              <a:t>》</a:t>
            </a:r>
            <a:r>
              <a:rPr lang="zh-CN" altLang="en-US" dirty="0">
                <a:latin typeface="+mn-ea"/>
              </a:rPr>
              <a:t>规定的</a:t>
            </a:r>
            <a:r>
              <a:rPr lang="zh-CN" altLang="en-US" b="1" dirty="0">
                <a:solidFill>
                  <a:schemeClr val="accent4"/>
                </a:solidFill>
                <a:latin typeface="+mn-ea"/>
              </a:rPr>
              <a:t>专业投资者</a:t>
            </a:r>
            <a:r>
              <a:rPr lang="zh-CN" altLang="en-US" dirty="0">
                <a:latin typeface="+mn-ea"/>
              </a:rPr>
              <a:t>，为参与特定品种期货交易申请交易编码或开通交易权限的，可不适用可用资金、知识测试、交易经历要求。</a:t>
            </a:r>
            <a:endParaRPr lang="en-US" altLang="zh-CN" dirty="0">
              <a:latin typeface="+mn-ea"/>
            </a:endParaRPr>
          </a:p>
          <a:p>
            <a:pPr>
              <a:lnSpc>
                <a:spcPct val="150000"/>
              </a:lnSpc>
            </a:pPr>
            <a:endParaRPr lang="en-US" altLang="zh-CN" dirty="0">
              <a:latin typeface="+mn-ea"/>
            </a:endParaRPr>
          </a:p>
          <a:p>
            <a:pPr>
              <a:lnSpc>
                <a:spcPct val="150000"/>
              </a:lnSpc>
            </a:pPr>
            <a:r>
              <a:rPr lang="zh-CN" altLang="en-US" dirty="0">
                <a:latin typeface="+mn-ea"/>
              </a:rPr>
              <a:t>开户机构应当根据</a:t>
            </a:r>
            <a:r>
              <a:rPr lang="en-US" altLang="zh-CN" b="1" dirty="0">
                <a:solidFill>
                  <a:schemeClr val="accent4"/>
                </a:solidFill>
                <a:latin typeface="+mn-ea"/>
              </a:rPr>
              <a:t>《</a:t>
            </a:r>
            <a:r>
              <a:rPr lang="zh-CN" altLang="en-US" b="1" dirty="0">
                <a:solidFill>
                  <a:schemeClr val="accent4"/>
                </a:solidFill>
                <a:latin typeface="+mn-ea"/>
              </a:rPr>
              <a:t>证券期货投资者适当性管理办法</a:t>
            </a:r>
            <a:r>
              <a:rPr lang="en-US" altLang="zh-CN" b="1" dirty="0">
                <a:solidFill>
                  <a:schemeClr val="accent4"/>
                </a:solidFill>
                <a:latin typeface="+mn-ea"/>
              </a:rPr>
              <a:t>》《</a:t>
            </a:r>
            <a:r>
              <a:rPr lang="zh-CN" altLang="en-US" b="1" dirty="0">
                <a:solidFill>
                  <a:schemeClr val="accent4"/>
                </a:solidFill>
                <a:latin typeface="+mn-ea"/>
              </a:rPr>
              <a:t>期货经营机构投资者适当性管理实施指引（试行）</a:t>
            </a:r>
            <a:r>
              <a:rPr lang="en-US" altLang="zh-CN" b="1" dirty="0">
                <a:solidFill>
                  <a:schemeClr val="accent4"/>
                </a:solidFill>
                <a:latin typeface="+mn-ea"/>
              </a:rPr>
              <a:t>》</a:t>
            </a:r>
            <a:r>
              <a:rPr lang="zh-CN" altLang="en-US" dirty="0">
                <a:latin typeface="+mn-ea"/>
              </a:rPr>
              <a:t>有关规定，</a:t>
            </a:r>
            <a:r>
              <a:rPr lang="zh-CN" altLang="en-US" b="1" dirty="0">
                <a:solidFill>
                  <a:schemeClr val="accent4"/>
                </a:solidFill>
                <a:latin typeface="+mn-ea"/>
              </a:rPr>
              <a:t>审慎评估客户是否为专业投资者</a:t>
            </a:r>
            <a:r>
              <a:rPr lang="zh-CN" altLang="en-US" dirty="0">
                <a:latin typeface="+mn-ea"/>
              </a:rPr>
              <a:t>，并将相关材料留档。</a:t>
            </a:r>
          </a:p>
        </p:txBody>
      </p:sp>
    </p:spTree>
    <p:extLst>
      <p:ext uri="{BB962C8B-B14F-4D97-AF65-F5344CB8AC3E}">
        <p14:creationId xmlns:p14="http://schemas.microsoft.com/office/powerpoint/2010/main" val="24096533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790472" y="65088"/>
            <a:ext cx="7071380" cy="523220"/>
          </a:xfrm>
          <a:prstGeom prst="rect">
            <a:avLst/>
          </a:prstGeom>
          <a:noFill/>
          <a:ln w="9525">
            <a:noFill/>
            <a:miter lim="800000"/>
            <a:headEnd/>
            <a:tailEnd/>
          </a:ln>
        </p:spPr>
        <p:txBody>
          <a:bodyPr wrap="square">
            <a:spAutoFit/>
          </a:bodyPr>
          <a:lstStyle/>
          <a:p>
            <a:r>
              <a:rPr lang="en-US" altLang="zh-CN" sz="2800" dirty="0">
                <a:solidFill>
                  <a:schemeClr val="tx1">
                    <a:lumMod val="65000"/>
                    <a:lumOff val="35000"/>
                  </a:schemeClr>
                </a:solidFill>
                <a:latin typeface="微软雅黑" pitchFamily="34" charset="-122"/>
                <a:ea typeface="微软雅黑" pitchFamily="34" charset="-122"/>
              </a:rPr>
              <a:t>3.</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二次开户者</a:t>
            </a:r>
          </a:p>
        </p:txBody>
      </p:sp>
      <p:sp>
        <p:nvSpPr>
          <p:cNvPr id="4" name="竖卷形 3"/>
          <p:cNvSpPr/>
          <p:nvPr/>
        </p:nvSpPr>
        <p:spPr>
          <a:xfrm>
            <a:off x="2239692" y="1289433"/>
            <a:ext cx="7289075" cy="4736481"/>
          </a:xfrm>
          <a:prstGeom prst="verticalScroll">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zh-CN" altLang="en-US" dirty="0">
                <a:latin typeface="+mn-ea"/>
              </a:rPr>
              <a:t>已</a:t>
            </a:r>
            <a:r>
              <a:rPr lang="zh-CN" altLang="en-US" b="1" dirty="0">
                <a:solidFill>
                  <a:schemeClr val="accent4"/>
                </a:solidFill>
                <a:latin typeface="+mn-ea"/>
              </a:rPr>
              <a:t>直接通过期货公司</a:t>
            </a:r>
            <a:r>
              <a:rPr lang="zh-CN" altLang="en-US" dirty="0">
                <a:latin typeface="+mn-ea"/>
              </a:rPr>
              <a:t>申请并开通或开立特定品种交易权限或交易编码，</a:t>
            </a:r>
            <a:r>
              <a:rPr lang="zh-CN" altLang="en-US" b="1" dirty="0">
                <a:solidFill>
                  <a:schemeClr val="accent4"/>
                </a:solidFill>
                <a:latin typeface="+mn-ea"/>
              </a:rPr>
              <a:t>再通过其他期货公司</a:t>
            </a:r>
            <a:r>
              <a:rPr lang="zh-CN" altLang="en-US" dirty="0">
                <a:latin typeface="+mn-ea"/>
              </a:rPr>
              <a:t>申请开通或开立特定品种交易权限或交易编码的境内外交易者，可不适用可用资金、知识测试、交易经历要求。</a:t>
            </a:r>
            <a:endParaRPr lang="en-US" altLang="zh-CN" dirty="0">
              <a:latin typeface="+mn-ea"/>
            </a:endParaRPr>
          </a:p>
          <a:p>
            <a:pPr>
              <a:lnSpc>
                <a:spcPct val="150000"/>
              </a:lnSpc>
            </a:pPr>
            <a:endParaRPr lang="en-US" altLang="zh-CN" dirty="0">
              <a:latin typeface="+mn-ea"/>
            </a:endParaRPr>
          </a:p>
          <a:p>
            <a:pPr>
              <a:lnSpc>
                <a:spcPct val="150000"/>
              </a:lnSpc>
            </a:pPr>
            <a:r>
              <a:rPr lang="zh-CN" altLang="zh-CN" dirty="0"/>
              <a:t>客户</a:t>
            </a:r>
            <a:r>
              <a:rPr lang="zh-CN" altLang="zh-CN" b="1" dirty="0">
                <a:solidFill>
                  <a:schemeClr val="accent4"/>
                </a:solidFill>
              </a:rPr>
              <a:t>应当提供</a:t>
            </a:r>
            <a:r>
              <a:rPr lang="zh-CN" altLang="zh-CN" dirty="0"/>
              <a:t>原开户期货公司会员出具的客户</a:t>
            </a:r>
            <a:r>
              <a:rPr lang="zh-CN" altLang="zh-CN" b="1" dirty="0">
                <a:solidFill>
                  <a:schemeClr val="accent4"/>
                </a:solidFill>
              </a:rPr>
              <a:t>已具有特定品种交易权限的证明</a:t>
            </a:r>
            <a:r>
              <a:rPr lang="zh-CN" altLang="zh-CN" dirty="0"/>
              <a:t>。</a:t>
            </a:r>
            <a:endParaRPr lang="en-US" altLang="zh-CN" dirty="0">
              <a:latin typeface="+mn-ea"/>
            </a:endParaRPr>
          </a:p>
        </p:txBody>
      </p:sp>
    </p:spTree>
    <p:extLst>
      <p:ext uri="{BB962C8B-B14F-4D97-AF65-F5344CB8AC3E}">
        <p14:creationId xmlns:p14="http://schemas.microsoft.com/office/powerpoint/2010/main" val="1266658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790471" y="65088"/>
            <a:ext cx="11720183" cy="523220"/>
          </a:xfrm>
          <a:prstGeom prst="rect">
            <a:avLst/>
          </a:prstGeom>
          <a:noFill/>
          <a:ln w="9525">
            <a:noFill/>
            <a:miter lim="800000"/>
            <a:headEnd/>
            <a:tailEnd/>
          </a:ln>
        </p:spPr>
        <p:txBody>
          <a:bodyPr wrap="square">
            <a:spAutoFit/>
          </a:bodyPr>
          <a:lstStyle/>
          <a:p>
            <a:r>
              <a:rPr lang="en-US" altLang="zh-CN" sz="2800" dirty="0">
                <a:solidFill>
                  <a:schemeClr val="tx1">
                    <a:lumMod val="65000"/>
                    <a:lumOff val="35000"/>
                  </a:schemeClr>
                </a:solidFill>
                <a:latin typeface="微软雅黑" pitchFamily="34" charset="-122"/>
                <a:ea typeface="微软雅黑" pitchFamily="34" charset="-122"/>
              </a:rPr>
              <a:t>3.</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已开通其他境内期货交易场所特定品种的客户</a:t>
            </a:r>
          </a:p>
        </p:txBody>
      </p:sp>
      <p:sp>
        <p:nvSpPr>
          <p:cNvPr id="4" name="竖卷形 3"/>
          <p:cNvSpPr/>
          <p:nvPr/>
        </p:nvSpPr>
        <p:spPr>
          <a:xfrm>
            <a:off x="2142709" y="1220160"/>
            <a:ext cx="7289075" cy="4736481"/>
          </a:xfrm>
          <a:prstGeom prst="verticalScroll">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zh-CN" altLang="en-US" dirty="0">
                <a:latin typeface="+mn-ea"/>
              </a:rPr>
              <a:t>已通过相关适当性评估，开通或开立</a:t>
            </a:r>
            <a:r>
              <a:rPr lang="zh-CN" altLang="en-US" b="1" dirty="0">
                <a:solidFill>
                  <a:schemeClr val="accent4"/>
                </a:solidFill>
                <a:latin typeface="+mn-ea"/>
              </a:rPr>
              <a:t>其他境内期货交易场所特定品种</a:t>
            </a:r>
            <a:r>
              <a:rPr lang="zh-CN" altLang="en-US" dirty="0">
                <a:latin typeface="+mn-ea"/>
              </a:rPr>
              <a:t>交易权限或交易编码的境内外交易者，在申请开通或者开立郑州商品交易所特定品种交易权限或者交易编码时，可不适用可用资金、知识测试、交易经历要求。</a:t>
            </a:r>
            <a:endParaRPr lang="en-US" altLang="zh-CN" dirty="0">
              <a:latin typeface="+mn-ea"/>
            </a:endParaRPr>
          </a:p>
          <a:p>
            <a:pPr>
              <a:lnSpc>
                <a:spcPct val="150000"/>
              </a:lnSpc>
            </a:pPr>
            <a:endParaRPr lang="en-US" altLang="zh-CN" dirty="0">
              <a:latin typeface="+mn-ea"/>
            </a:endParaRPr>
          </a:p>
          <a:p>
            <a:pPr>
              <a:lnSpc>
                <a:spcPct val="150000"/>
              </a:lnSpc>
            </a:pPr>
            <a:r>
              <a:rPr lang="zh-CN" altLang="en-US" dirty="0">
                <a:latin typeface="+mn-ea"/>
              </a:rPr>
              <a:t>开户机构</a:t>
            </a:r>
            <a:r>
              <a:rPr lang="zh-CN" altLang="en-US" b="1" dirty="0">
                <a:solidFill>
                  <a:schemeClr val="accent4"/>
                </a:solidFill>
                <a:latin typeface="+mn-ea"/>
              </a:rPr>
              <a:t>应当严格审核</a:t>
            </a:r>
            <a:r>
              <a:rPr lang="zh-CN" altLang="en-US" dirty="0">
                <a:latin typeface="+mn-ea"/>
              </a:rPr>
              <a:t>客户是否已开通或者开立其他境内期货交易场所特定品种的交易权限或者交易编码，并</a:t>
            </a:r>
            <a:r>
              <a:rPr lang="zh-CN" altLang="en-US" b="1" dirty="0">
                <a:solidFill>
                  <a:schemeClr val="accent4"/>
                </a:solidFill>
                <a:latin typeface="+mn-ea"/>
              </a:rPr>
              <a:t>可以要求客户提供</a:t>
            </a:r>
            <a:r>
              <a:rPr lang="zh-CN" altLang="en-US" dirty="0">
                <a:latin typeface="+mn-ea"/>
              </a:rPr>
              <a:t>相应开户机构出具的客户已具有其他境内期货交易场所特定品种交易权限的证明。</a:t>
            </a:r>
            <a:endParaRPr lang="en-US" altLang="zh-CN" dirty="0">
              <a:latin typeface="+mn-ea"/>
            </a:endParaRPr>
          </a:p>
        </p:txBody>
      </p:sp>
    </p:spTree>
    <p:extLst>
      <p:ext uri="{BB962C8B-B14F-4D97-AF65-F5344CB8AC3E}">
        <p14:creationId xmlns:p14="http://schemas.microsoft.com/office/powerpoint/2010/main" val="3017075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615640"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4.</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适当性的实施</a:t>
            </a:r>
          </a:p>
        </p:txBody>
      </p:sp>
      <p:graphicFrame>
        <p:nvGraphicFramePr>
          <p:cNvPr id="5" name="图示 4"/>
          <p:cNvGraphicFramePr/>
          <p:nvPr>
            <p:extLst>
              <p:ext uri="{D42A27DB-BD31-4B8C-83A1-F6EECF244321}">
                <p14:modId xmlns:p14="http://schemas.microsoft.com/office/powerpoint/2010/main" val="482587618"/>
              </p:ext>
            </p:extLst>
          </p:nvPr>
        </p:nvGraphicFramePr>
        <p:xfrm>
          <a:off x="2970672" y="1110596"/>
          <a:ext cx="7521364" cy="2780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图示 11"/>
          <p:cNvGraphicFramePr/>
          <p:nvPr>
            <p:extLst>
              <p:ext uri="{D42A27DB-BD31-4B8C-83A1-F6EECF244321}">
                <p14:modId xmlns:p14="http://schemas.microsoft.com/office/powerpoint/2010/main" val="2637137276"/>
              </p:ext>
            </p:extLst>
          </p:nvPr>
        </p:nvGraphicFramePr>
        <p:xfrm>
          <a:off x="2970671" y="4072378"/>
          <a:ext cx="7521364" cy="1772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图片 12"/>
          <p:cNvPicPr>
            <a:picLocks noChangeAspect="1"/>
          </p:cNvPicPr>
          <p:nvPr/>
        </p:nvPicPr>
        <p:blipFill>
          <a:blip r:embed="rId13"/>
          <a:stretch>
            <a:fillRect/>
          </a:stretch>
        </p:blipFill>
        <p:spPr>
          <a:xfrm>
            <a:off x="1083160" y="4227875"/>
            <a:ext cx="1404008" cy="1461246"/>
          </a:xfrm>
          <a:prstGeom prst="rect">
            <a:avLst/>
          </a:prstGeom>
        </p:spPr>
      </p:pic>
      <p:pic>
        <p:nvPicPr>
          <p:cNvPr id="14" name="图片 13"/>
          <p:cNvPicPr>
            <a:picLocks noChangeAspect="1"/>
          </p:cNvPicPr>
          <p:nvPr/>
        </p:nvPicPr>
        <p:blipFill>
          <a:blip r:embed="rId14"/>
          <a:stretch>
            <a:fillRect/>
          </a:stretch>
        </p:blipFill>
        <p:spPr>
          <a:xfrm>
            <a:off x="1083160" y="1911096"/>
            <a:ext cx="1298080" cy="1137257"/>
          </a:xfrm>
          <a:prstGeom prst="rect">
            <a:avLst/>
          </a:prstGeom>
        </p:spPr>
      </p:pic>
    </p:spTree>
    <p:extLst>
      <p:ext uri="{BB962C8B-B14F-4D97-AF65-F5344CB8AC3E}">
        <p14:creationId xmlns:p14="http://schemas.microsoft.com/office/powerpoint/2010/main" val="1111677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615640"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5.</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适当性的监督</a:t>
            </a:r>
          </a:p>
        </p:txBody>
      </p:sp>
      <p:graphicFrame>
        <p:nvGraphicFramePr>
          <p:cNvPr id="3" name="图示 2"/>
          <p:cNvGraphicFramePr/>
          <p:nvPr>
            <p:extLst>
              <p:ext uri="{D42A27DB-BD31-4B8C-83A1-F6EECF244321}">
                <p14:modId xmlns:p14="http://schemas.microsoft.com/office/powerpoint/2010/main" val="1577111544"/>
              </p:ext>
            </p:extLst>
          </p:nvPr>
        </p:nvGraphicFramePr>
        <p:xfrm>
          <a:off x="1271016" y="914400"/>
          <a:ext cx="9646919" cy="4672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230826"/>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615640"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6.</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常见问题解答</a:t>
            </a:r>
          </a:p>
        </p:txBody>
      </p:sp>
      <p:sp>
        <p:nvSpPr>
          <p:cNvPr id="2" name="十字星 1"/>
          <p:cNvSpPr/>
          <p:nvPr/>
        </p:nvSpPr>
        <p:spPr>
          <a:xfrm>
            <a:off x="1264762" y="1044148"/>
            <a:ext cx="377928" cy="4267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十字星 8"/>
          <p:cNvSpPr/>
          <p:nvPr/>
        </p:nvSpPr>
        <p:spPr>
          <a:xfrm>
            <a:off x="1264762" y="2696266"/>
            <a:ext cx="377928" cy="4267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十字星 9"/>
          <p:cNvSpPr/>
          <p:nvPr/>
        </p:nvSpPr>
        <p:spPr>
          <a:xfrm>
            <a:off x="1264762" y="3951351"/>
            <a:ext cx="377928" cy="4267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51220" y="1005840"/>
            <a:ext cx="9408160" cy="5770811"/>
          </a:xfrm>
          <a:prstGeom prst="rect">
            <a:avLst/>
          </a:prstGeom>
          <a:noFill/>
        </p:spPr>
        <p:txBody>
          <a:bodyPr wrap="square" rtlCol="0">
            <a:spAutoFit/>
          </a:bodyPr>
          <a:lstStyle/>
          <a:p>
            <a:pPr>
              <a:lnSpc>
                <a:spcPct val="150000"/>
              </a:lnSpc>
            </a:pPr>
            <a:r>
              <a:rPr lang="zh-CN" altLang="en-US" b="1" dirty="0">
                <a:solidFill>
                  <a:srgbClr val="0070C0"/>
                </a:solidFill>
              </a:rPr>
              <a:t>问：</a:t>
            </a:r>
            <a:r>
              <a:rPr lang="zh-CN" altLang="en-US" dirty="0"/>
              <a:t>郑商所的存量客户需要做适当性吗？</a:t>
            </a:r>
            <a:endParaRPr lang="en-US" altLang="zh-CN" dirty="0"/>
          </a:p>
          <a:p>
            <a:pPr>
              <a:lnSpc>
                <a:spcPct val="150000"/>
              </a:lnSpc>
            </a:pPr>
            <a:r>
              <a:rPr lang="zh-CN" altLang="en-US" b="1" dirty="0">
                <a:solidFill>
                  <a:srgbClr val="0070C0"/>
                </a:solidFill>
              </a:rPr>
              <a:t>答：</a:t>
            </a:r>
            <a:r>
              <a:rPr lang="zh-CN" altLang="en-US" dirty="0"/>
              <a:t>不需要，从</a:t>
            </a:r>
            <a:r>
              <a:rPr lang="en-US" altLang="zh-CN" dirty="0"/>
              <a:t>11</a:t>
            </a:r>
            <a:r>
              <a:rPr lang="zh-CN" altLang="en-US" dirty="0"/>
              <a:t>月</a:t>
            </a:r>
            <a:r>
              <a:rPr lang="en-US" altLang="zh-CN" dirty="0"/>
              <a:t>12</a:t>
            </a:r>
            <a:r>
              <a:rPr lang="zh-CN" altLang="en-US" dirty="0"/>
              <a:t>日当天起在郑商所新开户的境内客户开户后需要做适当性才能开</a:t>
            </a:r>
            <a:endParaRPr lang="en-US" altLang="zh-CN" dirty="0"/>
          </a:p>
          <a:p>
            <a:pPr>
              <a:lnSpc>
                <a:spcPct val="150000"/>
              </a:lnSpc>
            </a:pPr>
            <a:r>
              <a:rPr lang="en-US" altLang="zh-CN" dirty="0"/>
              <a:t>        </a:t>
            </a:r>
            <a:r>
              <a:rPr lang="zh-CN" altLang="en-US" dirty="0"/>
              <a:t>通</a:t>
            </a:r>
            <a:r>
              <a:rPr lang="en-US" altLang="zh-CN" dirty="0"/>
              <a:t>PTA</a:t>
            </a:r>
            <a:r>
              <a:rPr lang="zh-CN" altLang="en-US" dirty="0"/>
              <a:t>权限，开通权限后即可交易。</a:t>
            </a:r>
            <a:endParaRPr lang="en-US" altLang="zh-CN" dirty="0"/>
          </a:p>
          <a:p>
            <a:pPr>
              <a:lnSpc>
                <a:spcPct val="150000"/>
              </a:lnSpc>
            </a:pPr>
            <a:endParaRPr lang="en-US" altLang="zh-CN" dirty="0"/>
          </a:p>
          <a:p>
            <a:pPr>
              <a:lnSpc>
                <a:spcPct val="150000"/>
              </a:lnSpc>
            </a:pPr>
            <a:r>
              <a:rPr lang="zh-CN" altLang="en-US" b="1" dirty="0">
                <a:solidFill>
                  <a:srgbClr val="0070C0"/>
                </a:solidFill>
              </a:rPr>
              <a:t>问：</a:t>
            </a:r>
            <a:r>
              <a:rPr lang="zh-CN" altLang="en-US" dirty="0"/>
              <a:t>境外交易者什么时候可以开户？开户后何时交易？</a:t>
            </a:r>
            <a:endParaRPr lang="en-US" altLang="zh-CN" dirty="0"/>
          </a:p>
          <a:p>
            <a:pPr>
              <a:lnSpc>
                <a:spcPct val="150000"/>
              </a:lnSpc>
            </a:pPr>
            <a:r>
              <a:rPr lang="zh-CN" altLang="en-US" b="1" dirty="0">
                <a:solidFill>
                  <a:srgbClr val="0070C0"/>
                </a:solidFill>
              </a:rPr>
              <a:t>答：</a:t>
            </a:r>
            <a:r>
              <a:rPr lang="zh-CN" altLang="en-US" dirty="0"/>
              <a:t>从</a:t>
            </a:r>
            <a:r>
              <a:rPr lang="en-US" altLang="zh-CN" dirty="0"/>
              <a:t>11</a:t>
            </a:r>
            <a:r>
              <a:rPr lang="zh-CN" altLang="en-US" dirty="0"/>
              <a:t>月</a:t>
            </a:r>
            <a:r>
              <a:rPr lang="en-US" altLang="zh-CN" dirty="0"/>
              <a:t>12</a:t>
            </a:r>
            <a:r>
              <a:rPr lang="zh-CN" altLang="en-US" dirty="0"/>
              <a:t>日起可以开户，开户后从挂牌日才可交易。</a:t>
            </a:r>
            <a:endParaRPr lang="en-US" altLang="zh-CN" dirty="0"/>
          </a:p>
          <a:p>
            <a:pPr>
              <a:lnSpc>
                <a:spcPct val="150000"/>
              </a:lnSpc>
            </a:pPr>
            <a:endParaRPr lang="en-US" altLang="zh-CN" dirty="0"/>
          </a:p>
          <a:p>
            <a:pPr>
              <a:lnSpc>
                <a:spcPct val="150000"/>
              </a:lnSpc>
            </a:pPr>
            <a:r>
              <a:rPr lang="zh-CN" altLang="en-US" b="1" dirty="0">
                <a:solidFill>
                  <a:srgbClr val="0070C0"/>
                </a:solidFill>
              </a:rPr>
              <a:t>问：</a:t>
            </a:r>
            <a:r>
              <a:rPr lang="zh-CN" altLang="en-US" dirty="0"/>
              <a:t>二次开户指的是什么？证明材料具体指什么？</a:t>
            </a:r>
            <a:endParaRPr lang="en-US" altLang="zh-CN" dirty="0"/>
          </a:p>
          <a:p>
            <a:pPr>
              <a:lnSpc>
                <a:spcPct val="150000"/>
              </a:lnSpc>
            </a:pPr>
            <a:r>
              <a:rPr lang="zh-CN" altLang="en-US" b="1" dirty="0">
                <a:solidFill>
                  <a:srgbClr val="0070C0"/>
                </a:solidFill>
              </a:rPr>
              <a:t>答：</a:t>
            </a:r>
            <a:r>
              <a:rPr lang="zh-CN" altLang="en-US" dirty="0"/>
              <a:t>二次开户指已直接在一家期货公司开通</a:t>
            </a:r>
            <a:r>
              <a:rPr lang="en-US" altLang="zh-CN" dirty="0"/>
              <a:t>PTA</a:t>
            </a:r>
            <a:r>
              <a:rPr lang="zh-CN" altLang="en-US" dirty="0"/>
              <a:t>，再去另一家期货公司开通</a:t>
            </a:r>
            <a:r>
              <a:rPr lang="en-US" altLang="zh-CN" dirty="0"/>
              <a:t>PTA</a:t>
            </a:r>
            <a:r>
              <a:rPr lang="zh-CN" altLang="en-US" dirty="0"/>
              <a:t>时，可不适用</a:t>
            </a:r>
            <a:endParaRPr lang="en-US" altLang="zh-CN" dirty="0"/>
          </a:p>
          <a:p>
            <a:pPr>
              <a:lnSpc>
                <a:spcPct val="150000"/>
              </a:lnSpc>
            </a:pPr>
            <a:r>
              <a:rPr lang="en-US" altLang="zh-CN" dirty="0"/>
              <a:t>  </a:t>
            </a:r>
            <a:r>
              <a:rPr lang="zh-CN" altLang="en-US" dirty="0"/>
              <a:t>  “三有”。不分时间节点，对于郑商所的存量客户，在</a:t>
            </a:r>
            <a:r>
              <a:rPr lang="en-US" altLang="zh-CN" dirty="0"/>
              <a:t>11</a:t>
            </a:r>
            <a:r>
              <a:rPr lang="zh-CN" altLang="en-US" dirty="0"/>
              <a:t>月</a:t>
            </a:r>
            <a:r>
              <a:rPr lang="en-US" altLang="zh-CN" dirty="0"/>
              <a:t>12</a:t>
            </a:r>
            <a:r>
              <a:rPr lang="zh-CN" altLang="en-US" dirty="0"/>
              <a:t>日起去另一家期货公司再开</a:t>
            </a:r>
            <a:endParaRPr lang="en-US" altLang="zh-CN" dirty="0"/>
          </a:p>
          <a:p>
            <a:pPr>
              <a:lnSpc>
                <a:spcPct val="150000"/>
              </a:lnSpc>
            </a:pPr>
            <a:r>
              <a:rPr lang="en-US" altLang="zh-CN" dirty="0"/>
              <a:t>        PTA</a:t>
            </a:r>
            <a:r>
              <a:rPr lang="zh-CN" altLang="en-US" dirty="0"/>
              <a:t>时，按照二次开户处理，可不适用“三有”。</a:t>
            </a:r>
            <a:endParaRPr lang="en-US" altLang="zh-CN" dirty="0"/>
          </a:p>
          <a:p>
            <a:pPr>
              <a:lnSpc>
                <a:spcPct val="150000"/>
              </a:lnSpc>
            </a:pPr>
            <a:r>
              <a:rPr lang="en-US" altLang="zh-CN" dirty="0"/>
              <a:t>        </a:t>
            </a:r>
            <a:r>
              <a:rPr lang="zh-CN" altLang="en-US" dirty="0"/>
              <a:t>客户应当提供原期货公司提供的已具有</a:t>
            </a:r>
            <a:r>
              <a:rPr lang="en-US" altLang="zh-CN" dirty="0"/>
              <a:t>PTA</a:t>
            </a:r>
            <a:r>
              <a:rPr lang="zh-CN" altLang="en-US" dirty="0"/>
              <a:t>权限的证明，具体的形式交易所没有规定，只</a:t>
            </a:r>
            <a:endParaRPr lang="en-US" altLang="zh-CN" dirty="0"/>
          </a:p>
          <a:p>
            <a:pPr>
              <a:lnSpc>
                <a:spcPct val="150000"/>
              </a:lnSpc>
            </a:pPr>
            <a:r>
              <a:rPr lang="en-US" altLang="zh-CN" dirty="0"/>
              <a:t>        </a:t>
            </a:r>
            <a:r>
              <a:rPr lang="zh-CN" altLang="en-US" dirty="0"/>
              <a:t>要能证明即可。</a:t>
            </a:r>
            <a:endParaRPr lang="en-US" altLang="zh-CN" dirty="0"/>
          </a:p>
          <a:p>
            <a:endParaRPr lang="en-US" altLang="zh-CN" dirty="0"/>
          </a:p>
        </p:txBody>
      </p:sp>
    </p:spTree>
    <p:extLst>
      <p:ext uri="{BB962C8B-B14F-4D97-AF65-F5344CB8AC3E}">
        <p14:creationId xmlns:p14="http://schemas.microsoft.com/office/powerpoint/2010/main" val="3264740158"/>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615640"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6.</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常见问题解答</a:t>
            </a:r>
          </a:p>
        </p:txBody>
      </p:sp>
      <p:sp>
        <p:nvSpPr>
          <p:cNvPr id="2" name="十字星 1"/>
          <p:cNvSpPr/>
          <p:nvPr/>
        </p:nvSpPr>
        <p:spPr>
          <a:xfrm>
            <a:off x="1264762" y="1074628"/>
            <a:ext cx="377928" cy="4267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51220" y="1005840"/>
            <a:ext cx="9408160" cy="3373359"/>
          </a:xfrm>
          <a:prstGeom prst="rect">
            <a:avLst/>
          </a:prstGeom>
          <a:noFill/>
        </p:spPr>
        <p:txBody>
          <a:bodyPr wrap="square" rtlCol="0">
            <a:spAutoFit/>
          </a:bodyPr>
          <a:lstStyle/>
          <a:p>
            <a:pPr>
              <a:lnSpc>
                <a:spcPct val="150000"/>
              </a:lnSpc>
            </a:pPr>
            <a:r>
              <a:rPr lang="zh-CN" altLang="en-US" b="1" dirty="0">
                <a:solidFill>
                  <a:srgbClr val="0070C0"/>
                </a:solidFill>
              </a:rPr>
              <a:t>问：</a:t>
            </a:r>
            <a:r>
              <a:rPr lang="zh-CN" altLang="en-US" dirty="0"/>
              <a:t>已开通其他境内期货交易场所特定品种权限的指什么？证明材料具体指什么？</a:t>
            </a:r>
            <a:endParaRPr lang="en-US" altLang="zh-CN" dirty="0"/>
          </a:p>
          <a:p>
            <a:pPr>
              <a:lnSpc>
                <a:spcPct val="150000"/>
              </a:lnSpc>
            </a:pPr>
            <a:r>
              <a:rPr lang="zh-CN" altLang="en-US" b="1" dirty="0">
                <a:solidFill>
                  <a:srgbClr val="0070C0"/>
                </a:solidFill>
              </a:rPr>
              <a:t>答：</a:t>
            </a:r>
            <a:r>
              <a:rPr lang="zh-CN" altLang="en-US" dirty="0"/>
              <a:t>目前指已通过相关适当性开通原油或铁矿石权限的境内外交易者，再开</a:t>
            </a:r>
            <a:r>
              <a:rPr lang="en-US" altLang="zh-CN" dirty="0"/>
              <a:t>PTA</a:t>
            </a:r>
            <a:r>
              <a:rPr lang="zh-CN" altLang="en-US" dirty="0"/>
              <a:t>时，可不</a:t>
            </a:r>
            <a:endParaRPr lang="en-US" altLang="zh-CN" dirty="0"/>
          </a:p>
          <a:p>
            <a:pPr>
              <a:lnSpc>
                <a:spcPct val="150000"/>
              </a:lnSpc>
            </a:pPr>
            <a:r>
              <a:rPr lang="en-US" altLang="zh-CN" dirty="0"/>
              <a:t>         </a:t>
            </a:r>
            <a:r>
              <a:rPr lang="zh-CN" altLang="en-US" dirty="0"/>
              <a:t>适用“三有”。</a:t>
            </a:r>
            <a:endParaRPr lang="en-US" altLang="zh-CN" dirty="0"/>
          </a:p>
          <a:p>
            <a:pPr>
              <a:lnSpc>
                <a:spcPct val="150000"/>
              </a:lnSpc>
            </a:pPr>
            <a:r>
              <a:rPr lang="en-US" altLang="zh-CN" dirty="0"/>
              <a:t>         </a:t>
            </a:r>
            <a:r>
              <a:rPr lang="zh-CN" altLang="en-US" dirty="0"/>
              <a:t>开户机构应当严格审核客户是否已开通原油或铁矿石权限，可以要求客户提供相应证明，</a:t>
            </a:r>
            <a:endParaRPr lang="en-US" altLang="zh-CN" dirty="0"/>
          </a:p>
          <a:p>
            <a:pPr>
              <a:lnSpc>
                <a:spcPct val="150000"/>
              </a:lnSpc>
            </a:pPr>
            <a:r>
              <a:rPr lang="en-US" altLang="zh-CN" dirty="0"/>
              <a:t>         </a:t>
            </a:r>
            <a:r>
              <a:rPr lang="zh-CN" altLang="en-US" dirty="0"/>
              <a:t>具体形式交易所没有规定。如客户是在同一家期货公司开通过原油和铁矿石，再在此家</a:t>
            </a:r>
            <a:endParaRPr lang="en-US" altLang="zh-CN" dirty="0"/>
          </a:p>
          <a:p>
            <a:pPr>
              <a:lnSpc>
                <a:spcPct val="150000"/>
              </a:lnSpc>
            </a:pPr>
            <a:r>
              <a:rPr lang="en-US" altLang="zh-CN" dirty="0"/>
              <a:t>         </a:t>
            </a:r>
            <a:r>
              <a:rPr lang="zh-CN" altLang="en-US" dirty="0"/>
              <a:t>期货公司开</a:t>
            </a:r>
            <a:r>
              <a:rPr lang="en-US" altLang="zh-CN" dirty="0"/>
              <a:t>PTA</a:t>
            </a:r>
            <a:r>
              <a:rPr lang="zh-CN" altLang="en-US" dirty="0"/>
              <a:t>，可以不要求客户提供相关证明。如相关权限可在会服系统查出，可不</a:t>
            </a:r>
            <a:endParaRPr lang="en-US" altLang="zh-CN" dirty="0"/>
          </a:p>
          <a:p>
            <a:pPr>
              <a:lnSpc>
                <a:spcPct val="150000"/>
              </a:lnSpc>
            </a:pPr>
            <a:r>
              <a:rPr lang="en-US" altLang="zh-CN" dirty="0"/>
              <a:t>         </a:t>
            </a:r>
            <a:r>
              <a:rPr lang="zh-CN" altLang="en-US" dirty="0"/>
              <a:t>要求客户提供相关证明。</a:t>
            </a:r>
          </a:p>
          <a:p>
            <a:pPr>
              <a:lnSpc>
                <a:spcPct val="150000"/>
              </a:lnSpc>
            </a:pPr>
            <a:endParaRPr lang="en-US" altLang="zh-CN" dirty="0"/>
          </a:p>
        </p:txBody>
      </p:sp>
    </p:spTree>
    <p:extLst>
      <p:ext uri="{BB962C8B-B14F-4D97-AF65-F5344CB8AC3E}">
        <p14:creationId xmlns:p14="http://schemas.microsoft.com/office/powerpoint/2010/main" val="549621294"/>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513908" y="774740"/>
            <a:ext cx="5190984" cy="4903814"/>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29609" y="2544366"/>
            <a:ext cx="3409651" cy="1107996"/>
          </a:xfrm>
          <a:prstGeom prst="rect">
            <a:avLst/>
          </a:prstGeom>
          <a:noFill/>
        </p:spPr>
        <p:txBody>
          <a:bodyPr wrap="none">
            <a:spAutoFit/>
          </a:bodyPr>
          <a:lstStyle/>
          <a:p>
            <a:pPr algn="ctr"/>
            <a:r>
              <a:rPr lang="en-US" altLang="zh-CN" sz="6600" dirty="0">
                <a:solidFill>
                  <a:schemeClr val="tx1">
                    <a:lumMod val="65000"/>
                    <a:lumOff val="35000"/>
                  </a:schemeClr>
                </a:solidFill>
                <a:latin typeface="+mj-lt"/>
              </a:rPr>
              <a:t>Thanks</a:t>
            </a:r>
            <a:r>
              <a:rPr lang="zh-CN" altLang="en-US" sz="6600" dirty="0">
                <a:solidFill>
                  <a:schemeClr val="tx1">
                    <a:lumMod val="65000"/>
                    <a:lumOff val="35000"/>
                  </a:schemeClr>
                </a:solidFill>
                <a:latin typeface="+mj-lt"/>
              </a:rPr>
              <a:t>！</a:t>
            </a:r>
          </a:p>
        </p:txBody>
      </p:sp>
      <p:sp>
        <p:nvSpPr>
          <p:cNvPr id="6" name="椭圆 5"/>
          <p:cNvSpPr/>
          <p:nvPr/>
        </p:nvSpPr>
        <p:spPr>
          <a:xfrm>
            <a:off x="8859745" y="1405087"/>
            <a:ext cx="986879" cy="98687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02029" cy="774740"/>
          </a:xfrm>
          <a:prstGeom prst="rect">
            <a:avLst/>
          </a:prstGeom>
          <a:effectLst>
            <a:outerShdw blurRad="50800" dist="50800" dir="5400000" algn="ctr" rotWithShape="0">
              <a:srgbClr val="000000">
                <a:alpha val="0"/>
              </a:srgbClr>
            </a:outerShdw>
            <a:softEdge rad="114300"/>
          </a:effectLst>
        </p:spPr>
      </p:pic>
    </p:spTree>
    <p:extLst>
      <p:ext uri="{BB962C8B-B14F-4D97-AF65-F5344CB8AC3E}">
        <p14:creationId xmlns:p14="http://schemas.microsoft.com/office/powerpoint/2010/main" val="2779357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790472" y="65088"/>
            <a:ext cx="7071380" cy="523220"/>
          </a:xfrm>
          <a:prstGeom prst="rect">
            <a:avLst/>
          </a:prstGeom>
          <a:noFill/>
          <a:ln w="9525">
            <a:noFill/>
            <a:miter lim="800000"/>
            <a:headEnd/>
            <a:tailEnd/>
          </a:ln>
        </p:spPr>
        <p:txBody>
          <a:bodyPr wrap="square">
            <a:spAutoFit/>
          </a:bodyPr>
          <a:lstStyle/>
          <a:p>
            <a:r>
              <a:rPr lang="en-US" altLang="zh-CN" sz="2800" dirty="0">
                <a:solidFill>
                  <a:schemeClr val="tx1">
                    <a:lumMod val="65000"/>
                    <a:lumOff val="35000"/>
                  </a:schemeClr>
                </a:solidFill>
                <a:latin typeface="微软雅黑" pitchFamily="34" charset="-122"/>
                <a:ea typeface="微软雅黑" pitchFamily="34" charset="-122"/>
              </a:rPr>
              <a:t>1.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制定依据</a:t>
            </a:r>
          </a:p>
        </p:txBody>
      </p:sp>
      <p:sp>
        <p:nvSpPr>
          <p:cNvPr id="12" name="十字星 11"/>
          <p:cNvSpPr/>
          <p:nvPr/>
        </p:nvSpPr>
        <p:spPr>
          <a:xfrm>
            <a:off x="1753845" y="4021663"/>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aphicFrame>
        <p:nvGraphicFramePr>
          <p:cNvPr id="5" name="图示 4"/>
          <p:cNvGraphicFramePr/>
          <p:nvPr>
            <p:extLst>
              <p:ext uri="{D42A27DB-BD31-4B8C-83A1-F6EECF244321}">
                <p14:modId xmlns:p14="http://schemas.microsoft.com/office/powerpoint/2010/main" val="4244912020"/>
              </p:ext>
            </p:extLst>
          </p:nvPr>
        </p:nvGraphicFramePr>
        <p:xfrm>
          <a:off x="1649342" y="784024"/>
          <a:ext cx="8827069" cy="4872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笑脸 9"/>
          <p:cNvSpPr/>
          <p:nvPr/>
        </p:nvSpPr>
        <p:spPr>
          <a:xfrm>
            <a:off x="1814855" y="2079014"/>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笑脸 10"/>
          <p:cNvSpPr/>
          <p:nvPr/>
        </p:nvSpPr>
        <p:spPr>
          <a:xfrm>
            <a:off x="1820445" y="2409089"/>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笑脸 12"/>
          <p:cNvSpPr/>
          <p:nvPr/>
        </p:nvSpPr>
        <p:spPr>
          <a:xfrm>
            <a:off x="1808719" y="3122760"/>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4" name="笑脸 13"/>
          <p:cNvSpPr/>
          <p:nvPr/>
        </p:nvSpPr>
        <p:spPr>
          <a:xfrm>
            <a:off x="4524210" y="2988555"/>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笑脸 14"/>
          <p:cNvSpPr/>
          <p:nvPr/>
        </p:nvSpPr>
        <p:spPr>
          <a:xfrm>
            <a:off x="7239701" y="3118690"/>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015065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003293"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2.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适用范围</a:t>
            </a:r>
          </a:p>
        </p:txBody>
      </p:sp>
      <p:sp>
        <p:nvSpPr>
          <p:cNvPr id="18" name="矩形 17"/>
          <p:cNvSpPr/>
          <p:nvPr/>
        </p:nvSpPr>
        <p:spPr>
          <a:xfrm>
            <a:off x="1828800" y="1125539"/>
            <a:ext cx="2492990" cy="369332"/>
          </a:xfrm>
          <a:prstGeom prst="rect">
            <a:avLst/>
          </a:prstGeom>
        </p:spPr>
        <p:txBody>
          <a:bodyPr wrap="none">
            <a:spAutoFit/>
          </a:bodyPr>
          <a:lstStyle/>
          <a:p>
            <a:r>
              <a:rPr lang="zh-CN" altLang="en-US" b="1" dirty="0"/>
              <a:t>境内交易者：新老划段</a:t>
            </a:r>
          </a:p>
        </p:txBody>
      </p:sp>
      <p:sp>
        <p:nvSpPr>
          <p:cNvPr id="2" name="十字星 1"/>
          <p:cNvSpPr/>
          <p:nvPr/>
        </p:nvSpPr>
        <p:spPr>
          <a:xfrm>
            <a:off x="1394081" y="1064302"/>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示 3"/>
          <p:cNvGraphicFramePr/>
          <p:nvPr>
            <p:extLst>
              <p:ext uri="{D42A27DB-BD31-4B8C-83A1-F6EECF244321}">
                <p14:modId xmlns:p14="http://schemas.microsoft.com/office/powerpoint/2010/main" val="927487174"/>
              </p:ext>
            </p:extLst>
          </p:nvPr>
        </p:nvGraphicFramePr>
        <p:xfrm>
          <a:off x="1317930" y="1179576"/>
          <a:ext cx="8941637"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514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003293"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2.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适用范围</a:t>
            </a:r>
          </a:p>
        </p:txBody>
      </p:sp>
      <p:sp>
        <p:nvSpPr>
          <p:cNvPr id="18" name="矩形 17"/>
          <p:cNvSpPr/>
          <p:nvPr/>
        </p:nvSpPr>
        <p:spPr>
          <a:xfrm>
            <a:off x="1828800" y="1125539"/>
            <a:ext cx="2492990" cy="369332"/>
          </a:xfrm>
          <a:prstGeom prst="rect">
            <a:avLst/>
          </a:prstGeom>
        </p:spPr>
        <p:txBody>
          <a:bodyPr wrap="none">
            <a:spAutoFit/>
          </a:bodyPr>
          <a:lstStyle/>
          <a:p>
            <a:r>
              <a:rPr lang="zh-CN" altLang="en-US" b="1" dirty="0"/>
              <a:t>境外交易者：两种途径</a:t>
            </a:r>
          </a:p>
        </p:txBody>
      </p:sp>
      <p:sp>
        <p:nvSpPr>
          <p:cNvPr id="2" name="十字星 1"/>
          <p:cNvSpPr/>
          <p:nvPr/>
        </p:nvSpPr>
        <p:spPr>
          <a:xfrm>
            <a:off x="1394081" y="1064302"/>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84714" y="4655272"/>
            <a:ext cx="4874152" cy="1338828"/>
          </a:xfrm>
          <a:prstGeom prst="rect">
            <a:avLst/>
          </a:prstGeom>
        </p:spPr>
        <p:txBody>
          <a:bodyPr wrap="square">
            <a:spAutoFit/>
          </a:bodyPr>
          <a:lstStyle/>
          <a:p>
            <a:pPr algn="just">
              <a:lnSpc>
                <a:spcPct val="150000"/>
              </a:lnSpc>
            </a:pPr>
            <a:r>
              <a:rPr lang="zh-CN" altLang="en-US" dirty="0">
                <a:solidFill>
                  <a:srgbClr val="333333"/>
                </a:solidFill>
                <a:latin typeface="微软雅黑" panose="020B0503020204020204" pitchFamily="34" charset="-122"/>
                <a:ea typeface="微软雅黑" panose="020B0503020204020204" pitchFamily="34" charset="-122"/>
              </a:rPr>
              <a:t>同时采取</a:t>
            </a:r>
            <a:r>
              <a:rPr lang="zh-CN" altLang="en-US" b="1" dirty="0">
                <a:solidFill>
                  <a:srgbClr val="0070C0"/>
                </a:solidFill>
                <a:latin typeface="微软雅黑" panose="020B0503020204020204" pitchFamily="34" charset="-122"/>
                <a:ea typeface="微软雅黑" panose="020B0503020204020204" pitchFamily="34" charset="-122"/>
              </a:rPr>
              <a:t>以上两种方式</a:t>
            </a:r>
            <a:r>
              <a:rPr lang="zh-CN" altLang="en-US" dirty="0">
                <a:solidFill>
                  <a:srgbClr val="333333"/>
                </a:solidFill>
                <a:latin typeface="微软雅黑" panose="020B0503020204020204" pitchFamily="34" charset="-122"/>
                <a:ea typeface="微软雅黑" panose="020B0503020204020204" pitchFamily="34" charset="-122"/>
              </a:rPr>
              <a:t>开户的境外交易者</a:t>
            </a:r>
            <a:endParaRPr lang="en-US" altLang="zh-CN" dirty="0">
              <a:solidFill>
                <a:srgbClr val="333333"/>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rgbClr val="333333"/>
                </a:solidFill>
                <a:latin typeface="微软雅黑" panose="020B0503020204020204" pitchFamily="34" charset="-122"/>
                <a:ea typeface="微软雅黑" panose="020B0503020204020204" pitchFamily="34" charset="-122"/>
              </a:rPr>
              <a:t>或者在</a:t>
            </a:r>
            <a:r>
              <a:rPr lang="zh-CN" altLang="en-US" b="1" dirty="0">
                <a:solidFill>
                  <a:srgbClr val="0070C0"/>
                </a:solidFill>
                <a:latin typeface="微软雅黑" panose="020B0503020204020204" pitchFamily="34" charset="-122"/>
                <a:ea typeface="微软雅黑" panose="020B0503020204020204" pitchFamily="34" charset="-122"/>
              </a:rPr>
              <a:t>不同境外经纪机构</a:t>
            </a:r>
            <a:r>
              <a:rPr lang="zh-CN" altLang="en-US" dirty="0">
                <a:solidFill>
                  <a:srgbClr val="333333"/>
                </a:solidFill>
                <a:latin typeface="微软雅黑" panose="020B0503020204020204" pitchFamily="34" charset="-122"/>
                <a:ea typeface="微软雅黑" panose="020B0503020204020204" pitchFamily="34" charset="-122"/>
              </a:rPr>
              <a:t>开户的境外交易者</a:t>
            </a:r>
            <a:endParaRPr lang="en-US" altLang="zh-CN" dirty="0">
              <a:solidFill>
                <a:srgbClr val="333333"/>
              </a:solidFill>
              <a:latin typeface="微软雅黑" panose="020B0503020204020204" pitchFamily="34" charset="-122"/>
              <a:ea typeface="微软雅黑" panose="020B0503020204020204" pitchFamily="34" charset="-122"/>
            </a:endParaRPr>
          </a:p>
          <a:p>
            <a:pPr algn="just">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不得通过同一家期货公司</a:t>
            </a:r>
            <a:r>
              <a:rPr lang="zh-CN" altLang="en-US" dirty="0">
                <a:solidFill>
                  <a:srgbClr val="333333"/>
                </a:solidFill>
                <a:latin typeface="微软雅黑" panose="020B0503020204020204" pitchFamily="34" charset="-122"/>
                <a:ea typeface="微软雅黑" panose="020B0503020204020204" pitchFamily="34" charset="-122"/>
              </a:rPr>
              <a:t>会员进行期货交易。</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graphicFrame>
        <p:nvGraphicFramePr>
          <p:cNvPr id="5" name="图示 4"/>
          <p:cNvGraphicFramePr/>
          <p:nvPr>
            <p:extLst/>
          </p:nvPr>
        </p:nvGraphicFramePr>
        <p:xfrm>
          <a:off x="3924543" y="2024093"/>
          <a:ext cx="1799601" cy="238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图示 11"/>
          <p:cNvGraphicFramePr/>
          <p:nvPr>
            <p:extLst/>
          </p:nvPr>
        </p:nvGraphicFramePr>
        <p:xfrm>
          <a:off x="6964773" y="2024093"/>
          <a:ext cx="3567441" cy="36852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295838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546945" y="4746734"/>
            <a:ext cx="1196028" cy="7101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362365"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3.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适当性标准</a:t>
            </a:r>
          </a:p>
        </p:txBody>
      </p:sp>
      <p:sp>
        <p:nvSpPr>
          <p:cNvPr id="2" name="文本框 1"/>
          <p:cNvSpPr txBox="1"/>
          <p:nvPr/>
        </p:nvSpPr>
        <p:spPr>
          <a:xfrm>
            <a:off x="2486509" y="1261431"/>
            <a:ext cx="944380" cy="369332"/>
          </a:xfrm>
          <a:prstGeom prst="rect">
            <a:avLst/>
          </a:prstGeom>
          <a:noFill/>
        </p:spPr>
        <p:txBody>
          <a:bodyPr wrap="square" rtlCol="0">
            <a:spAutoFit/>
          </a:bodyPr>
          <a:lstStyle/>
          <a:p>
            <a:pPr algn="ctr"/>
            <a:r>
              <a:rPr lang="zh-CN" altLang="en-US" b="1" dirty="0"/>
              <a:t>有资金</a:t>
            </a:r>
          </a:p>
        </p:txBody>
      </p:sp>
      <p:sp>
        <p:nvSpPr>
          <p:cNvPr id="9" name="文本框 8"/>
          <p:cNvSpPr txBox="1"/>
          <p:nvPr/>
        </p:nvSpPr>
        <p:spPr>
          <a:xfrm>
            <a:off x="2467513" y="2075722"/>
            <a:ext cx="944380" cy="369332"/>
          </a:xfrm>
          <a:prstGeom prst="rect">
            <a:avLst/>
          </a:prstGeom>
          <a:noFill/>
        </p:spPr>
        <p:txBody>
          <a:bodyPr wrap="square" rtlCol="0">
            <a:spAutoFit/>
          </a:bodyPr>
          <a:lstStyle/>
          <a:p>
            <a:pPr algn="ctr"/>
            <a:r>
              <a:rPr lang="zh-CN" altLang="en-US" b="1" dirty="0"/>
              <a:t>有知识</a:t>
            </a:r>
          </a:p>
        </p:txBody>
      </p:sp>
      <p:sp>
        <p:nvSpPr>
          <p:cNvPr id="10" name="文本框 9"/>
          <p:cNvSpPr txBox="1"/>
          <p:nvPr/>
        </p:nvSpPr>
        <p:spPr>
          <a:xfrm>
            <a:off x="2458387" y="2809178"/>
            <a:ext cx="944380" cy="646331"/>
          </a:xfrm>
          <a:prstGeom prst="rect">
            <a:avLst/>
          </a:prstGeom>
          <a:noFill/>
        </p:spPr>
        <p:txBody>
          <a:bodyPr wrap="square" rtlCol="0">
            <a:spAutoFit/>
          </a:bodyPr>
          <a:lstStyle/>
          <a:p>
            <a:pPr algn="ctr"/>
            <a:r>
              <a:rPr lang="zh-CN" altLang="en-US" b="1" dirty="0"/>
              <a:t>有交易经历</a:t>
            </a:r>
          </a:p>
        </p:txBody>
      </p:sp>
      <p:sp>
        <p:nvSpPr>
          <p:cNvPr id="12" name="文本框 11"/>
          <p:cNvSpPr txBox="1"/>
          <p:nvPr/>
        </p:nvSpPr>
        <p:spPr>
          <a:xfrm>
            <a:off x="2440175" y="4150729"/>
            <a:ext cx="944380" cy="369332"/>
          </a:xfrm>
          <a:prstGeom prst="rect">
            <a:avLst/>
          </a:prstGeom>
          <a:noFill/>
        </p:spPr>
        <p:txBody>
          <a:bodyPr wrap="square" rtlCol="0">
            <a:spAutoFit/>
          </a:bodyPr>
          <a:lstStyle/>
          <a:p>
            <a:pPr algn="ctr"/>
            <a:r>
              <a:rPr lang="zh-CN" altLang="en-US" b="1" dirty="0"/>
              <a:t>一无</a:t>
            </a:r>
          </a:p>
        </p:txBody>
      </p:sp>
      <p:sp>
        <p:nvSpPr>
          <p:cNvPr id="13" name="文本框 12"/>
          <p:cNvSpPr txBox="1"/>
          <p:nvPr/>
        </p:nvSpPr>
        <p:spPr>
          <a:xfrm>
            <a:off x="2458387" y="5423984"/>
            <a:ext cx="944380" cy="369332"/>
          </a:xfrm>
          <a:prstGeom prst="rect">
            <a:avLst/>
          </a:prstGeom>
          <a:noFill/>
        </p:spPr>
        <p:txBody>
          <a:bodyPr wrap="square" rtlCol="0">
            <a:spAutoFit/>
          </a:bodyPr>
          <a:lstStyle/>
          <a:p>
            <a:pPr algn="ctr"/>
            <a:r>
              <a:rPr lang="zh-CN" altLang="en-US" b="1" dirty="0"/>
              <a:t>有制度</a:t>
            </a:r>
          </a:p>
        </p:txBody>
      </p:sp>
      <p:sp>
        <p:nvSpPr>
          <p:cNvPr id="14" name="文本框 13"/>
          <p:cNvSpPr txBox="1"/>
          <p:nvPr/>
        </p:nvSpPr>
        <p:spPr>
          <a:xfrm>
            <a:off x="3459012" y="964930"/>
            <a:ext cx="5511252" cy="923330"/>
          </a:xfrm>
          <a:prstGeom prst="rect">
            <a:avLst/>
          </a:prstGeom>
          <a:noFill/>
        </p:spPr>
        <p:txBody>
          <a:bodyPr wrap="square" rtlCol="0">
            <a:spAutoFit/>
          </a:bodyPr>
          <a:lstStyle/>
          <a:p>
            <a:r>
              <a:rPr lang="zh-CN" altLang="zh-CN" dirty="0"/>
              <a:t>申请交易编码或开通交易权限前</a:t>
            </a:r>
            <a:r>
              <a:rPr lang="en-US" altLang="zh-CN" dirty="0"/>
              <a:t>5</a:t>
            </a:r>
            <a:r>
              <a:rPr lang="zh-CN" altLang="zh-CN" dirty="0"/>
              <a:t>个交易日每日结算后保证金账户可用资金余额均不低于人民币</a:t>
            </a:r>
            <a:r>
              <a:rPr lang="en-US" altLang="zh-CN" dirty="0"/>
              <a:t>10</a:t>
            </a:r>
            <a:r>
              <a:rPr lang="zh-CN" altLang="zh-CN" dirty="0"/>
              <a:t>万元或者等值外币</a:t>
            </a:r>
            <a:r>
              <a:rPr lang="zh-CN" altLang="en-US" dirty="0"/>
              <a:t>。</a:t>
            </a:r>
          </a:p>
        </p:txBody>
      </p:sp>
      <p:sp>
        <p:nvSpPr>
          <p:cNvPr id="15" name="文本框 14"/>
          <p:cNvSpPr txBox="1"/>
          <p:nvPr/>
        </p:nvSpPr>
        <p:spPr>
          <a:xfrm>
            <a:off x="3402766" y="2081335"/>
            <a:ext cx="5941851" cy="369332"/>
          </a:xfrm>
          <a:prstGeom prst="rect">
            <a:avLst/>
          </a:prstGeom>
          <a:noFill/>
        </p:spPr>
        <p:txBody>
          <a:bodyPr wrap="square" rtlCol="0">
            <a:spAutoFit/>
          </a:bodyPr>
          <a:lstStyle/>
          <a:p>
            <a:r>
              <a:rPr lang="zh-CN" altLang="en-US" dirty="0"/>
              <a:t>具备期货基础知识，通过交易所认可的知识测试。</a:t>
            </a:r>
          </a:p>
        </p:txBody>
      </p:sp>
      <p:sp>
        <p:nvSpPr>
          <p:cNvPr id="16" name="文本框 15"/>
          <p:cNvSpPr txBox="1"/>
          <p:nvPr/>
        </p:nvSpPr>
        <p:spPr>
          <a:xfrm>
            <a:off x="3402767" y="2890908"/>
            <a:ext cx="5941851" cy="369332"/>
          </a:xfrm>
          <a:prstGeom prst="rect">
            <a:avLst/>
          </a:prstGeom>
          <a:noFill/>
        </p:spPr>
        <p:txBody>
          <a:bodyPr wrap="square" rtlCol="0">
            <a:spAutoFit/>
          </a:bodyPr>
          <a:lstStyle/>
          <a:p>
            <a:r>
              <a:rPr lang="zh-CN" altLang="zh-CN" dirty="0"/>
              <a:t>最近三年内具有境内</a:t>
            </a:r>
            <a:r>
              <a:rPr lang="zh-CN" altLang="en-US" dirty="0"/>
              <a:t>或境外</a:t>
            </a:r>
            <a:r>
              <a:rPr lang="zh-CN" altLang="zh-CN" dirty="0"/>
              <a:t>期货</a:t>
            </a:r>
            <a:r>
              <a:rPr lang="zh-CN" altLang="en-US" dirty="0"/>
              <a:t>、期权实盘</a:t>
            </a:r>
            <a:r>
              <a:rPr lang="zh-CN" altLang="zh-CN" dirty="0"/>
              <a:t>交易</a:t>
            </a:r>
            <a:r>
              <a:rPr lang="zh-CN" altLang="en-US" dirty="0"/>
              <a:t>经历。</a:t>
            </a:r>
          </a:p>
        </p:txBody>
      </p:sp>
      <p:sp>
        <p:nvSpPr>
          <p:cNvPr id="19" name="文本框 18"/>
          <p:cNvSpPr txBox="1"/>
          <p:nvPr/>
        </p:nvSpPr>
        <p:spPr>
          <a:xfrm>
            <a:off x="3402766" y="3696773"/>
            <a:ext cx="5439347" cy="1200329"/>
          </a:xfrm>
          <a:prstGeom prst="rect">
            <a:avLst/>
          </a:prstGeom>
          <a:noFill/>
        </p:spPr>
        <p:txBody>
          <a:bodyPr wrap="square" rtlCol="0">
            <a:spAutoFit/>
          </a:bodyPr>
          <a:lstStyle/>
          <a:p>
            <a:r>
              <a:rPr lang="zh-CN" altLang="en-US" dirty="0"/>
              <a:t>不存在严重不良诚信记录或者被有权监管机关宣布为期货市场禁止进入者的情形；</a:t>
            </a:r>
            <a:endParaRPr lang="en-US" altLang="zh-CN" dirty="0"/>
          </a:p>
          <a:p>
            <a:r>
              <a:rPr lang="zh-CN" altLang="en-US" dirty="0"/>
              <a:t>不存在法律、行政法规、规章和交易所业务规则禁止或者限制从事期货交易的情形。</a:t>
            </a:r>
          </a:p>
        </p:txBody>
      </p:sp>
      <p:sp>
        <p:nvSpPr>
          <p:cNvPr id="20" name="文本框 19"/>
          <p:cNvSpPr txBox="1"/>
          <p:nvPr/>
        </p:nvSpPr>
        <p:spPr>
          <a:xfrm>
            <a:off x="3459013" y="5285484"/>
            <a:ext cx="5511252" cy="646331"/>
          </a:xfrm>
          <a:prstGeom prst="rect">
            <a:avLst/>
          </a:prstGeom>
          <a:noFill/>
        </p:spPr>
        <p:txBody>
          <a:bodyPr wrap="square" rtlCol="0">
            <a:spAutoFit/>
          </a:bodyPr>
          <a:lstStyle/>
          <a:p>
            <a:r>
              <a:rPr lang="zh-CN" altLang="zh-CN" dirty="0"/>
              <a:t>具有参与期货交易的内部控制、风险管理等相关制度</a:t>
            </a:r>
            <a:r>
              <a:rPr lang="zh-CN" altLang="en-US" dirty="0"/>
              <a:t>；</a:t>
            </a:r>
            <a:endParaRPr lang="en-US" altLang="zh-CN" dirty="0"/>
          </a:p>
          <a:p>
            <a:r>
              <a:rPr lang="zh-CN" altLang="zh-CN" dirty="0"/>
              <a:t>具有健全的信息通报制度</a:t>
            </a:r>
            <a:r>
              <a:rPr lang="zh-CN" altLang="en-US" dirty="0"/>
              <a:t>。</a:t>
            </a:r>
          </a:p>
        </p:txBody>
      </p:sp>
      <p:sp>
        <p:nvSpPr>
          <p:cNvPr id="3" name="左大括号 2"/>
          <p:cNvSpPr/>
          <p:nvPr/>
        </p:nvSpPr>
        <p:spPr>
          <a:xfrm>
            <a:off x="2350008" y="1225296"/>
            <a:ext cx="108379" cy="441655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 name="左箭头 3"/>
          <p:cNvSpPr/>
          <p:nvPr/>
        </p:nvSpPr>
        <p:spPr>
          <a:xfrm>
            <a:off x="1892808" y="4954662"/>
            <a:ext cx="301752" cy="3308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左大括号 4"/>
          <p:cNvSpPr/>
          <p:nvPr/>
        </p:nvSpPr>
        <p:spPr>
          <a:xfrm>
            <a:off x="2047706" y="1225296"/>
            <a:ext cx="108379" cy="350215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4" name="左箭头 23"/>
          <p:cNvSpPr/>
          <p:nvPr/>
        </p:nvSpPr>
        <p:spPr>
          <a:xfrm>
            <a:off x="1617689" y="2837872"/>
            <a:ext cx="354966" cy="335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95552" y="4917130"/>
            <a:ext cx="1139003" cy="369332"/>
          </a:xfrm>
          <a:prstGeom prst="rect">
            <a:avLst/>
          </a:prstGeom>
          <a:solidFill>
            <a:srgbClr val="0070C0"/>
          </a:solidFill>
        </p:spPr>
        <p:txBody>
          <a:bodyPr wrap="square" rtlCol="0">
            <a:spAutoFit/>
          </a:bodyPr>
          <a:lstStyle/>
          <a:p>
            <a:pPr algn="ctr"/>
            <a:r>
              <a:rPr lang="zh-CN" altLang="en-US" b="1" dirty="0">
                <a:solidFill>
                  <a:schemeClr val="accent4"/>
                </a:solidFill>
              </a:rPr>
              <a:t>单位客户</a:t>
            </a:r>
          </a:p>
        </p:txBody>
      </p:sp>
      <p:sp>
        <p:nvSpPr>
          <p:cNvPr id="21" name="圆角矩形 20"/>
          <p:cNvSpPr/>
          <p:nvPr/>
        </p:nvSpPr>
        <p:spPr>
          <a:xfrm>
            <a:off x="9537192" y="2450524"/>
            <a:ext cx="1930690" cy="289344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大括号 22"/>
          <p:cNvSpPr/>
          <p:nvPr/>
        </p:nvSpPr>
        <p:spPr>
          <a:xfrm>
            <a:off x="8842113" y="1225296"/>
            <a:ext cx="512614" cy="223021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7" name="文本框 26"/>
          <p:cNvSpPr txBox="1"/>
          <p:nvPr/>
        </p:nvSpPr>
        <p:spPr>
          <a:xfrm>
            <a:off x="9580310" y="2631134"/>
            <a:ext cx="1809194" cy="2308324"/>
          </a:xfrm>
          <a:prstGeom prst="rect">
            <a:avLst/>
          </a:prstGeom>
          <a:solidFill>
            <a:srgbClr val="0070C0"/>
          </a:solidFill>
        </p:spPr>
        <p:txBody>
          <a:bodyPr wrap="square" rtlCol="0">
            <a:spAutoFit/>
          </a:bodyPr>
          <a:lstStyle/>
          <a:p>
            <a:r>
              <a:rPr lang="zh-CN" altLang="en-US" b="1" dirty="0">
                <a:solidFill>
                  <a:schemeClr val="accent4"/>
                </a:solidFill>
              </a:rPr>
              <a:t>专业投资者</a:t>
            </a:r>
            <a:endParaRPr lang="en-US" altLang="zh-CN" b="1" dirty="0">
              <a:solidFill>
                <a:schemeClr val="accent4"/>
              </a:solidFill>
            </a:endParaRPr>
          </a:p>
          <a:p>
            <a:endParaRPr lang="en-US" altLang="zh-CN" b="1" dirty="0">
              <a:solidFill>
                <a:schemeClr val="accent4"/>
              </a:solidFill>
            </a:endParaRPr>
          </a:p>
          <a:p>
            <a:r>
              <a:rPr lang="zh-CN" altLang="en-US" b="1" dirty="0">
                <a:solidFill>
                  <a:schemeClr val="accent4"/>
                </a:solidFill>
              </a:rPr>
              <a:t>二次开户的客户</a:t>
            </a:r>
            <a:endParaRPr lang="en-US" altLang="zh-CN" b="1" dirty="0">
              <a:solidFill>
                <a:schemeClr val="accent4"/>
              </a:solidFill>
            </a:endParaRPr>
          </a:p>
          <a:p>
            <a:endParaRPr lang="en-US" altLang="zh-CN" b="1" dirty="0">
              <a:solidFill>
                <a:schemeClr val="accent4"/>
              </a:solidFill>
            </a:endParaRPr>
          </a:p>
          <a:p>
            <a:r>
              <a:rPr lang="zh-CN" altLang="en-US" b="1" dirty="0">
                <a:solidFill>
                  <a:schemeClr val="accent4"/>
                </a:solidFill>
              </a:rPr>
              <a:t>已具有其他境内交易场所特定品种交易权限的客户</a:t>
            </a:r>
            <a:endParaRPr lang="en-US" altLang="zh-CN" b="1" dirty="0">
              <a:solidFill>
                <a:schemeClr val="accent4"/>
              </a:solidFill>
            </a:endParaRPr>
          </a:p>
        </p:txBody>
      </p:sp>
      <p:sp>
        <p:nvSpPr>
          <p:cNvPr id="29" name="文本框 28"/>
          <p:cNvSpPr txBox="1"/>
          <p:nvPr/>
        </p:nvSpPr>
        <p:spPr>
          <a:xfrm>
            <a:off x="9637775" y="1025177"/>
            <a:ext cx="1536193" cy="923330"/>
          </a:xfrm>
          <a:prstGeom prst="rect">
            <a:avLst/>
          </a:prstGeom>
          <a:noFill/>
        </p:spPr>
        <p:txBody>
          <a:bodyPr wrap="square" rtlCol="0">
            <a:spAutoFit/>
          </a:bodyPr>
          <a:lstStyle/>
          <a:p>
            <a:pPr algn="ctr"/>
            <a:r>
              <a:rPr lang="zh-CN" altLang="en-US" b="1" dirty="0"/>
              <a:t>可不适用“三有”</a:t>
            </a:r>
            <a:endParaRPr lang="en-US" altLang="zh-CN" b="1" dirty="0"/>
          </a:p>
          <a:p>
            <a:pPr algn="ctr"/>
            <a:r>
              <a:rPr lang="zh-CN" altLang="en-US" b="1" dirty="0"/>
              <a:t>的客户</a:t>
            </a:r>
          </a:p>
        </p:txBody>
      </p:sp>
      <p:sp>
        <p:nvSpPr>
          <p:cNvPr id="31" name="下箭头 30"/>
          <p:cNvSpPr/>
          <p:nvPr/>
        </p:nvSpPr>
        <p:spPr>
          <a:xfrm>
            <a:off x="10305288" y="1982404"/>
            <a:ext cx="192024" cy="367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21469" y="3384774"/>
            <a:ext cx="1177741" cy="369332"/>
          </a:xfrm>
          <a:prstGeom prst="rect">
            <a:avLst/>
          </a:prstGeom>
          <a:noFill/>
        </p:spPr>
        <p:txBody>
          <a:bodyPr wrap="square" rtlCol="0">
            <a:spAutoFit/>
          </a:bodyPr>
          <a:lstStyle/>
          <a:p>
            <a:r>
              <a:rPr lang="zh-CN" altLang="en-US" b="1" dirty="0"/>
              <a:t>三有一无</a:t>
            </a:r>
          </a:p>
        </p:txBody>
      </p:sp>
      <p:sp>
        <p:nvSpPr>
          <p:cNvPr id="37" name="文本框 36"/>
          <p:cNvSpPr txBox="1"/>
          <p:nvPr/>
        </p:nvSpPr>
        <p:spPr>
          <a:xfrm>
            <a:off x="548639" y="5505496"/>
            <a:ext cx="1103877" cy="369332"/>
          </a:xfrm>
          <a:prstGeom prst="rect">
            <a:avLst/>
          </a:prstGeom>
          <a:noFill/>
        </p:spPr>
        <p:txBody>
          <a:bodyPr wrap="square" rtlCol="0">
            <a:spAutoFit/>
          </a:bodyPr>
          <a:lstStyle/>
          <a:p>
            <a:r>
              <a:rPr lang="zh-CN" altLang="en-US" b="1" dirty="0"/>
              <a:t>四有一无</a:t>
            </a:r>
          </a:p>
        </p:txBody>
      </p:sp>
      <p:sp>
        <p:nvSpPr>
          <p:cNvPr id="38" name="文本框 37"/>
          <p:cNvSpPr txBox="1"/>
          <p:nvPr/>
        </p:nvSpPr>
        <p:spPr>
          <a:xfrm>
            <a:off x="384365" y="1068631"/>
            <a:ext cx="1643837" cy="646331"/>
          </a:xfrm>
          <a:prstGeom prst="rect">
            <a:avLst/>
          </a:prstGeom>
          <a:noFill/>
        </p:spPr>
        <p:txBody>
          <a:bodyPr wrap="square" rtlCol="0">
            <a:spAutoFit/>
          </a:bodyPr>
          <a:lstStyle/>
          <a:p>
            <a:r>
              <a:rPr lang="zh-CN" altLang="en-US" b="1" dirty="0"/>
              <a:t>适用客户：</a:t>
            </a:r>
            <a:endParaRPr lang="en-US" altLang="zh-CN" b="1" dirty="0"/>
          </a:p>
          <a:p>
            <a:r>
              <a:rPr lang="zh-CN" altLang="en-US" b="1" dirty="0"/>
              <a:t>境内外交易者</a:t>
            </a:r>
          </a:p>
        </p:txBody>
      </p:sp>
      <p:sp>
        <p:nvSpPr>
          <p:cNvPr id="34" name="圆角矩形 33"/>
          <p:cNvSpPr/>
          <p:nvPr/>
        </p:nvSpPr>
        <p:spPr>
          <a:xfrm>
            <a:off x="366606" y="2621310"/>
            <a:ext cx="1196028" cy="7101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rPr>
              <a:t>个人客户</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4285147"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3.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资金</a:t>
            </a:r>
          </a:p>
        </p:txBody>
      </p:sp>
      <p:sp>
        <p:nvSpPr>
          <p:cNvPr id="18" name="矩形 17"/>
          <p:cNvSpPr/>
          <p:nvPr/>
        </p:nvSpPr>
        <p:spPr>
          <a:xfrm>
            <a:off x="1706599" y="845686"/>
            <a:ext cx="9271206" cy="879087"/>
          </a:xfrm>
          <a:prstGeom prst="rect">
            <a:avLst/>
          </a:prstGeom>
        </p:spPr>
        <p:txBody>
          <a:bodyPr wrap="square">
            <a:spAutoFit/>
          </a:bodyPr>
          <a:lstStyle/>
          <a:p>
            <a:pPr>
              <a:lnSpc>
                <a:spcPct val="150000"/>
              </a:lnSpc>
            </a:pPr>
            <a:r>
              <a:rPr lang="zh-CN" altLang="en-US" dirty="0"/>
              <a:t>为保证</a:t>
            </a:r>
            <a:r>
              <a:rPr lang="zh-CN" altLang="en-US" b="1" dirty="0">
                <a:solidFill>
                  <a:srgbClr val="0070C0"/>
                </a:solidFill>
              </a:rPr>
              <a:t>交易者具有一定风险承受能力</a:t>
            </a:r>
            <a:r>
              <a:rPr lang="zh-CN" altLang="en-US" dirty="0"/>
              <a:t>，将单位客户和个人客户的可用资金门槛设定为</a:t>
            </a:r>
            <a:r>
              <a:rPr lang="en-US" altLang="zh-CN" dirty="0"/>
              <a:t>10</a:t>
            </a:r>
            <a:r>
              <a:rPr lang="zh-CN" altLang="en-US" dirty="0"/>
              <a:t>万元人民币或等值外币。</a:t>
            </a:r>
            <a:endParaRPr lang="en-US" altLang="zh-CN" dirty="0"/>
          </a:p>
        </p:txBody>
      </p:sp>
      <p:sp>
        <p:nvSpPr>
          <p:cNvPr id="2" name="十字星 1"/>
          <p:cNvSpPr/>
          <p:nvPr/>
        </p:nvSpPr>
        <p:spPr>
          <a:xfrm>
            <a:off x="1346835" y="900734"/>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174274" y="5281850"/>
            <a:ext cx="8856617" cy="879087"/>
          </a:xfrm>
          <a:prstGeom prst="rect">
            <a:avLst/>
          </a:prstGeom>
        </p:spPr>
        <p:txBody>
          <a:bodyPr wrap="square">
            <a:spAutoFit/>
          </a:bodyPr>
          <a:lstStyle/>
          <a:p>
            <a:pPr>
              <a:lnSpc>
                <a:spcPct val="150000"/>
              </a:lnSpc>
            </a:pPr>
            <a:r>
              <a:rPr lang="zh-CN" altLang="en-US" b="1" dirty="0"/>
              <a:t>外币与人民币之间的换算公式</a:t>
            </a:r>
          </a:p>
          <a:p>
            <a:pPr>
              <a:lnSpc>
                <a:spcPct val="150000"/>
              </a:lnSpc>
            </a:pPr>
            <a:r>
              <a:rPr lang="zh-CN" altLang="zh-CN" b="1" dirty="0">
                <a:solidFill>
                  <a:srgbClr val="0070C0"/>
                </a:solidFill>
              </a:rPr>
              <a:t>外币金额×中国外汇交易中心发布的当日外汇兑人民币汇率中间价×外汇充抵折扣率</a:t>
            </a:r>
          </a:p>
        </p:txBody>
      </p:sp>
      <p:pic>
        <p:nvPicPr>
          <p:cNvPr id="10" name="图片 9"/>
          <p:cNvPicPr>
            <a:picLocks noChangeAspect="1"/>
          </p:cNvPicPr>
          <p:nvPr/>
        </p:nvPicPr>
        <p:blipFill>
          <a:blip r:embed="rId3"/>
          <a:stretch>
            <a:fillRect/>
          </a:stretch>
        </p:blipFill>
        <p:spPr>
          <a:xfrm>
            <a:off x="2319121" y="1854637"/>
            <a:ext cx="8303809" cy="2736652"/>
          </a:xfrm>
          <a:prstGeom prst="rect">
            <a:avLst/>
          </a:prstGeom>
        </p:spPr>
      </p:pic>
      <p:sp>
        <p:nvSpPr>
          <p:cNvPr id="3" name="线形标注 1 2"/>
          <p:cNvSpPr/>
          <p:nvPr/>
        </p:nvSpPr>
        <p:spPr>
          <a:xfrm rot="10800000">
            <a:off x="1573963" y="4275007"/>
            <a:ext cx="1384662" cy="1084217"/>
          </a:xfrm>
          <a:prstGeom prst="borderCallout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线形标注 1 11"/>
          <p:cNvSpPr/>
          <p:nvPr/>
        </p:nvSpPr>
        <p:spPr>
          <a:xfrm rot="10800000">
            <a:off x="5749740" y="4191860"/>
            <a:ext cx="1384662" cy="1084217"/>
          </a:xfrm>
          <a:prstGeom prst="borderCallout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56010" y="4514365"/>
            <a:ext cx="1326223" cy="646331"/>
          </a:xfrm>
          <a:prstGeom prst="rect">
            <a:avLst/>
          </a:prstGeom>
          <a:noFill/>
        </p:spPr>
        <p:txBody>
          <a:bodyPr wrap="square" rtlCol="0">
            <a:spAutoFit/>
          </a:bodyPr>
          <a:lstStyle/>
          <a:p>
            <a:r>
              <a:rPr lang="zh-CN" altLang="en-US" b="1" dirty="0">
                <a:solidFill>
                  <a:schemeClr val="accent4"/>
                </a:solidFill>
              </a:rPr>
              <a:t>前</a:t>
            </a:r>
            <a:r>
              <a:rPr lang="en-US" altLang="zh-CN" b="1" dirty="0">
                <a:solidFill>
                  <a:schemeClr val="accent4"/>
                </a:solidFill>
              </a:rPr>
              <a:t>5</a:t>
            </a:r>
            <a:r>
              <a:rPr lang="zh-CN" altLang="en-US" b="1" dirty="0">
                <a:solidFill>
                  <a:schemeClr val="accent4"/>
                </a:solidFill>
              </a:rPr>
              <a:t>个连续交易日</a:t>
            </a:r>
          </a:p>
        </p:txBody>
      </p:sp>
      <p:sp>
        <p:nvSpPr>
          <p:cNvPr id="14" name="文本框 13"/>
          <p:cNvSpPr txBox="1"/>
          <p:nvPr/>
        </p:nvSpPr>
        <p:spPr>
          <a:xfrm>
            <a:off x="5808179" y="4437440"/>
            <a:ext cx="1326223" cy="646331"/>
          </a:xfrm>
          <a:prstGeom prst="rect">
            <a:avLst/>
          </a:prstGeom>
          <a:noFill/>
        </p:spPr>
        <p:txBody>
          <a:bodyPr wrap="square" rtlCol="0">
            <a:spAutoFit/>
          </a:bodyPr>
          <a:lstStyle/>
          <a:p>
            <a:r>
              <a:rPr lang="zh-CN" altLang="en-US" b="1" dirty="0">
                <a:solidFill>
                  <a:schemeClr val="accent4"/>
                </a:solidFill>
              </a:rPr>
              <a:t>每天都不得低于</a:t>
            </a:r>
            <a:r>
              <a:rPr lang="en-US" altLang="zh-CN" b="1" dirty="0">
                <a:solidFill>
                  <a:schemeClr val="accent4"/>
                </a:solidFill>
              </a:rPr>
              <a:t>10</a:t>
            </a:r>
            <a:r>
              <a:rPr lang="zh-CN" altLang="en-US" b="1" dirty="0">
                <a:solidFill>
                  <a:schemeClr val="accent4"/>
                </a:solidFill>
              </a:rPr>
              <a:t>万</a:t>
            </a:r>
          </a:p>
        </p:txBody>
      </p:sp>
    </p:spTree>
    <p:extLst>
      <p:ext uri="{BB962C8B-B14F-4D97-AF65-F5344CB8AC3E}">
        <p14:creationId xmlns:p14="http://schemas.microsoft.com/office/powerpoint/2010/main" val="1095437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4285147"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3.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知识</a:t>
            </a:r>
          </a:p>
        </p:txBody>
      </p:sp>
      <p:sp>
        <p:nvSpPr>
          <p:cNvPr id="18" name="矩形 17"/>
          <p:cNvSpPr/>
          <p:nvPr/>
        </p:nvSpPr>
        <p:spPr>
          <a:xfrm>
            <a:off x="1946366" y="812047"/>
            <a:ext cx="7807234" cy="1338828"/>
          </a:xfrm>
          <a:prstGeom prst="rect">
            <a:avLst/>
          </a:prstGeom>
        </p:spPr>
        <p:txBody>
          <a:bodyPr wrap="square">
            <a:spAutoFit/>
          </a:bodyPr>
          <a:lstStyle/>
          <a:p>
            <a:pPr>
              <a:lnSpc>
                <a:spcPct val="150000"/>
              </a:lnSpc>
            </a:pPr>
            <a:r>
              <a:rPr lang="zh-CN" altLang="en-US" dirty="0"/>
              <a:t>为保证交易者在参与特定品种期货交易前基本</a:t>
            </a:r>
            <a:r>
              <a:rPr lang="zh-CN" altLang="en-US" b="1" dirty="0">
                <a:solidFill>
                  <a:srgbClr val="0070C0"/>
                </a:solidFill>
              </a:rPr>
              <a:t>了解期货基础知识和期货运行原理</a:t>
            </a:r>
            <a:r>
              <a:rPr lang="zh-CN" altLang="en-US" dirty="0"/>
              <a:t>，要求交易者应通过规定的期货基础知识测试。</a:t>
            </a:r>
            <a:endParaRPr lang="en-US" altLang="zh-CN" dirty="0"/>
          </a:p>
          <a:p>
            <a:pPr>
              <a:lnSpc>
                <a:spcPct val="150000"/>
              </a:lnSpc>
            </a:pPr>
            <a:r>
              <a:rPr lang="zh-CN" altLang="en-US" b="1" dirty="0">
                <a:solidFill>
                  <a:srgbClr val="0070C0"/>
                </a:solidFill>
              </a:rPr>
              <a:t>全程独立自主完成</a:t>
            </a:r>
            <a:r>
              <a:rPr lang="zh-CN" altLang="en-US" b="1" dirty="0"/>
              <a:t>，</a:t>
            </a:r>
            <a:r>
              <a:rPr lang="zh-CN" altLang="en-US" b="1" dirty="0">
                <a:solidFill>
                  <a:srgbClr val="0070C0"/>
                </a:solidFill>
              </a:rPr>
              <a:t>验证身份</a:t>
            </a:r>
            <a:r>
              <a:rPr lang="zh-CN" altLang="en-US" b="1" dirty="0"/>
              <a:t>，</a:t>
            </a:r>
            <a:r>
              <a:rPr lang="zh-CN" altLang="en-US" b="1" dirty="0">
                <a:solidFill>
                  <a:srgbClr val="0070C0"/>
                </a:solidFill>
              </a:rPr>
              <a:t>成绩单上签字</a:t>
            </a:r>
            <a:r>
              <a:rPr lang="zh-CN" altLang="en-US" b="1" dirty="0"/>
              <a:t>，</a:t>
            </a:r>
            <a:r>
              <a:rPr lang="zh-CN" altLang="en-US" b="1" dirty="0">
                <a:solidFill>
                  <a:srgbClr val="0070C0"/>
                </a:solidFill>
              </a:rPr>
              <a:t>无录像或承诺要求</a:t>
            </a:r>
            <a:r>
              <a:rPr lang="zh-CN" altLang="en-US" b="1" dirty="0"/>
              <a:t>。</a:t>
            </a:r>
          </a:p>
        </p:txBody>
      </p:sp>
      <p:sp>
        <p:nvSpPr>
          <p:cNvPr id="2" name="十字星 1"/>
          <p:cNvSpPr/>
          <p:nvPr/>
        </p:nvSpPr>
        <p:spPr>
          <a:xfrm>
            <a:off x="1490333" y="903149"/>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线形标注 2(带边框和强调线) 4"/>
          <p:cNvSpPr/>
          <p:nvPr/>
        </p:nvSpPr>
        <p:spPr>
          <a:xfrm>
            <a:off x="7119252" y="2345424"/>
            <a:ext cx="3853543" cy="916090"/>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256415" y="2526358"/>
            <a:ext cx="3579223" cy="646331"/>
          </a:xfrm>
          <a:prstGeom prst="rect">
            <a:avLst/>
          </a:prstGeom>
          <a:noFill/>
        </p:spPr>
        <p:txBody>
          <a:bodyPr wrap="square" rtlCol="0">
            <a:spAutoFit/>
          </a:bodyPr>
          <a:lstStyle/>
          <a:p>
            <a:r>
              <a:rPr lang="zh-CN" altLang="en-US" dirty="0"/>
              <a:t>交易、风控、结算、交割、法律</a:t>
            </a:r>
            <a:endParaRPr lang="en-US" altLang="zh-CN" dirty="0"/>
          </a:p>
          <a:p>
            <a:r>
              <a:rPr lang="zh-CN" altLang="en-US" dirty="0"/>
              <a:t>中英文两个版本</a:t>
            </a:r>
          </a:p>
        </p:txBody>
      </p:sp>
      <p:sp>
        <p:nvSpPr>
          <p:cNvPr id="13" name="线形标注 2(带边框和强调线) 12"/>
          <p:cNvSpPr/>
          <p:nvPr/>
        </p:nvSpPr>
        <p:spPr>
          <a:xfrm>
            <a:off x="7119254" y="3448008"/>
            <a:ext cx="3853543" cy="916090"/>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256415" y="3448008"/>
            <a:ext cx="3579223" cy="923330"/>
          </a:xfrm>
          <a:prstGeom prst="rect">
            <a:avLst/>
          </a:prstGeom>
          <a:noFill/>
        </p:spPr>
        <p:txBody>
          <a:bodyPr wrap="square" rtlCol="0">
            <a:spAutoFit/>
          </a:bodyPr>
          <a:lstStyle/>
          <a:p>
            <a:pPr>
              <a:lnSpc>
                <a:spcPct val="150000"/>
              </a:lnSpc>
            </a:pPr>
            <a:r>
              <a:rPr lang="en-US" altLang="zh-CN" b="1" dirty="0">
                <a:solidFill>
                  <a:schemeClr val="accent4"/>
                </a:solidFill>
              </a:rPr>
              <a:t>15</a:t>
            </a:r>
            <a:r>
              <a:rPr lang="zh-CN" altLang="en-US" dirty="0"/>
              <a:t>单选（</a:t>
            </a:r>
            <a:r>
              <a:rPr lang="en-US" altLang="zh-CN" b="1" dirty="0">
                <a:solidFill>
                  <a:schemeClr val="accent4"/>
                </a:solidFill>
              </a:rPr>
              <a:t>4</a:t>
            </a:r>
            <a:r>
              <a:rPr lang="zh-CN" altLang="en-US" dirty="0"/>
              <a:t>），</a:t>
            </a:r>
            <a:r>
              <a:rPr lang="en-US" altLang="zh-CN" b="1" dirty="0">
                <a:solidFill>
                  <a:schemeClr val="accent4"/>
                </a:solidFill>
              </a:rPr>
              <a:t>10</a:t>
            </a:r>
            <a:r>
              <a:rPr lang="zh-CN" altLang="en-US" dirty="0"/>
              <a:t>判断（</a:t>
            </a:r>
            <a:r>
              <a:rPr lang="en-US" altLang="zh-CN" b="1" dirty="0">
                <a:solidFill>
                  <a:schemeClr val="accent4"/>
                </a:solidFill>
              </a:rPr>
              <a:t>4</a:t>
            </a:r>
            <a:r>
              <a:rPr lang="zh-CN" altLang="en-US" dirty="0"/>
              <a:t>）</a:t>
            </a:r>
            <a:endParaRPr lang="en-US" altLang="zh-CN" dirty="0"/>
          </a:p>
          <a:p>
            <a:pPr>
              <a:lnSpc>
                <a:spcPct val="150000"/>
              </a:lnSpc>
            </a:pPr>
            <a:r>
              <a:rPr lang="zh-CN" altLang="en-US" dirty="0"/>
              <a:t>满分</a:t>
            </a:r>
            <a:r>
              <a:rPr lang="en-US" altLang="zh-CN" b="1" dirty="0">
                <a:solidFill>
                  <a:schemeClr val="accent4"/>
                </a:solidFill>
              </a:rPr>
              <a:t>100</a:t>
            </a:r>
            <a:r>
              <a:rPr lang="zh-CN" altLang="en-US" dirty="0"/>
              <a:t>分，</a:t>
            </a:r>
            <a:r>
              <a:rPr lang="en-US" altLang="zh-CN" b="1" dirty="0">
                <a:solidFill>
                  <a:schemeClr val="accent4"/>
                </a:solidFill>
              </a:rPr>
              <a:t>80</a:t>
            </a:r>
            <a:r>
              <a:rPr lang="zh-CN" altLang="en-US" dirty="0"/>
              <a:t>分及以上合格</a:t>
            </a:r>
          </a:p>
        </p:txBody>
      </p:sp>
      <p:sp>
        <p:nvSpPr>
          <p:cNvPr id="16" name="线形标注 2(带边框和强调线) 15"/>
          <p:cNvSpPr/>
          <p:nvPr/>
        </p:nvSpPr>
        <p:spPr>
          <a:xfrm>
            <a:off x="7119253" y="4642193"/>
            <a:ext cx="3853543" cy="916090"/>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1087854" y="2659825"/>
            <a:ext cx="4791706" cy="3019904"/>
          </a:xfrm>
          <a:prstGeom prst="rect">
            <a:avLst/>
          </a:prstGeom>
        </p:spPr>
      </p:pic>
      <p:sp>
        <p:nvSpPr>
          <p:cNvPr id="17" name="文本框 16"/>
          <p:cNvSpPr txBox="1"/>
          <p:nvPr/>
        </p:nvSpPr>
        <p:spPr>
          <a:xfrm>
            <a:off x="7256415" y="4617388"/>
            <a:ext cx="3716380" cy="879087"/>
          </a:xfrm>
          <a:prstGeom prst="rect">
            <a:avLst/>
          </a:prstGeom>
          <a:noFill/>
        </p:spPr>
        <p:txBody>
          <a:bodyPr wrap="square" rtlCol="0">
            <a:spAutoFit/>
          </a:bodyPr>
          <a:lstStyle/>
          <a:p>
            <a:pPr>
              <a:lnSpc>
                <a:spcPct val="150000"/>
              </a:lnSpc>
            </a:pPr>
            <a:r>
              <a:rPr lang="zh-CN" altLang="en-US" dirty="0"/>
              <a:t>未通过客户，加强对客户的培训和指导，并可以在培训后再参加测试。</a:t>
            </a:r>
          </a:p>
        </p:txBody>
      </p:sp>
      <p:sp>
        <p:nvSpPr>
          <p:cNvPr id="19" name="十字星 18"/>
          <p:cNvSpPr/>
          <p:nvPr/>
        </p:nvSpPr>
        <p:spPr>
          <a:xfrm>
            <a:off x="1522417" y="1698107"/>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8754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003293"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3.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交易经历</a:t>
            </a:r>
          </a:p>
        </p:txBody>
      </p:sp>
      <p:sp>
        <p:nvSpPr>
          <p:cNvPr id="18" name="矩形 17"/>
          <p:cNvSpPr/>
          <p:nvPr/>
        </p:nvSpPr>
        <p:spPr>
          <a:xfrm>
            <a:off x="1773170" y="1018800"/>
            <a:ext cx="8634549" cy="923330"/>
          </a:xfrm>
          <a:prstGeom prst="rect">
            <a:avLst/>
          </a:prstGeom>
        </p:spPr>
        <p:txBody>
          <a:bodyPr wrap="square">
            <a:spAutoFit/>
          </a:bodyPr>
          <a:lstStyle/>
          <a:p>
            <a:pPr>
              <a:lnSpc>
                <a:spcPct val="150000"/>
              </a:lnSpc>
            </a:pPr>
            <a:r>
              <a:rPr lang="zh-CN" altLang="en-US" dirty="0"/>
              <a:t>为保证交易者具有一定</a:t>
            </a:r>
            <a:r>
              <a:rPr lang="zh-CN" altLang="en-US" b="1" dirty="0">
                <a:solidFill>
                  <a:srgbClr val="0070C0"/>
                </a:solidFill>
              </a:rPr>
              <a:t>期货交易水平</a:t>
            </a:r>
            <a:r>
              <a:rPr lang="zh-CN" altLang="en-US" dirty="0"/>
              <a:t>和</a:t>
            </a:r>
            <a:r>
              <a:rPr lang="zh-CN" altLang="en-US" b="1" dirty="0">
                <a:solidFill>
                  <a:srgbClr val="0070C0"/>
                </a:solidFill>
              </a:rPr>
              <a:t>风险控制能力</a:t>
            </a:r>
            <a:r>
              <a:rPr lang="zh-CN" altLang="en-US" dirty="0"/>
              <a:t>，要求交易者具有符合要求的近</a:t>
            </a:r>
            <a:r>
              <a:rPr lang="zh-CN" altLang="en-US" b="1" dirty="0">
                <a:solidFill>
                  <a:srgbClr val="0070C0"/>
                </a:solidFill>
              </a:rPr>
              <a:t>三年内境内</a:t>
            </a:r>
            <a:r>
              <a:rPr lang="zh-CN" altLang="en-US" dirty="0"/>
              <a:t>或</a:t>
            </a:r>
            <a:r>
              <a:rPr lang="zh-CN" altLang="en-US" b="1" dirty="0">
                <a:solidFill>
                  <a:srgbClr val="0070C0"/>
                </a:solidFill>
              </a:rPr>
              <a:t>境外期货</a:t>
            </a:r>
            <a:r>
              <a:rPr lang="zh-CN" altLang="en-US" dirty="0"/>
              <a:t>或</a:t>
            </a:r>
            <a:r>
              <a:rPr lang="zh-CN" altLang="en-US" b="1" dirty="0">
                <a:solidFill>
                  <a:srgbClr val="0070C0"/>
                </a:solidFill>
              </a:rPr>
              <a:t>期权实盘</a:t>
            </a:r>
            <a:r>
              <a:rPr lang="zh-CN" altLang="en-US" dirty="0"/>
              <a:t>交易经历。</a:t>
            </a:r>
            <a:r>
              <a:rPr lang="zh-CN" altLang="en-US" b="1" dirty="0">
                <a:solidFill>
                  <a:srgbClr val="0070C0"/>
                </a:solidFill>
              </a:rPr>
              <a:t>无笔数要求，无仿真经历要求。</a:t>
            </a:r>
          </a:p>
        </p:txBody>
      </p:sp>
      <p:sp>
        <p:nvSpPr>
          <p:cNvPr id="2" name="十字星 1"/>
          <p:cNvSpPr/>
          <p:nvPr/>
        </p:nvSpPr>
        <p:spPr>
          <a:xfrm>
            <a:off x="1394081" y="1064302"/>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示 2"/>
          <p:cNvGraphicFramePr/>
          <p:nvPr>
            <p:extLst>
              <p:ext uri="{D42A27DB-BD31-4B8C-83A1-F6EECF244321}">
                <p14:modId xmlns:p14="http://schemas.microsoft.com/office/powerpoint/2010/main" val="3466527130"/>
              </p:ext>
            </p:extLst>
          </p:nvPr>
        </p:nvGraphicFramePr>
        <p:xfrm>
          <a:off x="2019021" y="1737785"/>
          <a:ext cx="9400032" cy="493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2608671" y="3397911"/>
            <a:ext cx="1707298" cy="338554"/>
          </a:xfrm>
          <a:prstGeom prst="rect">
            <a:avLst/>
          </a:prstGeom>
          <a:noFill/>
        </p:spPr>
        <p:txBody>
          <a:bodyPr wrap="square" rtlCol="0">
            <a:spAutoFit/>
          </a:bodyPr>
          <a:lstStyle/>
          <a:p>
            <a:r>
              <a:rPr lang="zh-CN" altLang="en-US" sz="1600" dirty="0"/>
              <a:t>期货交易结算单</a:t>
            </a:r>
            <a:endParaRPr lang="en-US" altLang="zh-CN" sz="1600" dirty="0"/>
          </a:p>
        </p:txBody>
      </p:sp>
      <p:sp>
        <p:nvSpPr>
          <p:cNvPr id="6" name="文本框 5"/>
          <p:cNvSpPr txBox="1"/>
          <p:nvPr/>
        </p:nvSpPr>
        <p:spPr>
          <a:xfrm>
            <a:off x="6747026" y="3432983"/>
            <a:ext cx="1951965" cy="1323439"/>
          </a:xfrm>
          <a:prstGeom prst="rect">
            <a:avLst/>
          </a:prstGeom>
          <a:noFill/>
        </p:spPr>
        <p:txBody>
          <a:bodyPr wrap="square" rtlCol="0">
            <a:spAutoFit/>
          </a:bodyPr>
          <a:lstStyle/>
          <a:p>
            <a:r>
              <a:rPr lang="zh-CN" altLang="en-US" sz="1600" dirty="0"/>
              <a:t>期货交易记录明细</a:t>
            </a:r>
            <a:endParaRPr lang="en-US" altLang="zh-CN" sz="1600" dirty="0"/>
          </a:p>
          <a:p>
            <a:endParaRPr lang="en-US" altLang="zh-CN" sz="1600" dirty="0"/>
          </a:p>
          <a:p>
            <a:r>
              <a:rPr lang="en-US" altLang="zh-CN" sz="1600" dirty="0">
                <a:latin typeface="+mj-ea"/>
                <a:ea typeface="+mj-ea"/>
              </a:rPr>
              <a:t>or </a:t>
            </a:r>
            <a:r>
              <a:rPr lang="zh-CN" altLang="en-US" sz="1600" dirty="0"/>
              <a:t>结算单据</a:t>
            </a:r>
            <a:endParaRPr lang="en-US" altLang="zh-CN" sz="1600" dirty="0"/>
          </a:p>
          <a:p>
            <a:endParaRPr lang="en-US" altLang="zh-CN" sz="1600" dirty="0"/>
          </a:p>
          <a:p>
            <a:r>
              <a:rPr lang="en-US" altLang="zh-CN" sz="1600" dirty="0">
                <a:latin typeface="+mj-ea"/>
                <a:ea typeface="+mj-ea"/>
              </a:rPr>
              <a:t>or</a:t>
            </a:r>
            <a:r>
              <a:rPr lang="en-US" altLang="zh-CN" sz="1600" dirty="0"/>
              <a:t> </a:t>
            </a:r>
            <a:r>
              <a:rPr lang="zh-CN" altLang="en-US" sz="1600" dirty="0"/>
              <a:t>其他凭证</a:t>
            </a:r>
          </a:p>
        </p:txBody>
      </p:sp>
      <p:sp>
        <p:nvSpPr>
          <p:cNvPr id="19" name="笑脸 18"/>
          <p:cNvSpPr/>
          <p:nvPr/>
        </p:nvSpPr>
        <p:spPr>
          <a:xfrm>
            <a:off x="6442226" y="4434991"/>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0" name="笑脸 19"/>
          <p:cNvSpPr/>
          <p:nvPr/>
        </p:nvSpPr>
        <p:spPr>
          <a:xfrm>
            <a:off x="6442226" y="3960497"/>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1" name="笑脸 20"/>
          <p:cNvSpPr/>
          <p:nvPr/>
        </p:nvSpPr>
        <p:spPr>
          <a:xfrm>
            <a:off x="6442226" y="3462342"/>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2" name="笑脸 21"/>
          <p:cNvSpPr/>
          <p:nvPr/>
        </p:nvSpPr>
        <p:spPr>
          <a:xfrm>
            <a:off x="2297270" y="3432983"/>
            <a:ext cx="237744" cy="26841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7177931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V="1">
            <a:off x="-4762" y="587376"/>
            <a:ext cx="12190414" cy="158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0" y="122238"/>
            <a:ext cx="549204" cy="41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3" name="矩形 42"/>
          <p:cNvSpPr/>
          <p:nvPr/>
        </p:nvSpPr>
        <p:spPr>
          <a:xfrm>
            <a:off x="639680" y="122238"/>
            <a:ext cx="150792" cy="411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44" name="矩形 43"/>
          <p:cNvSpPr/>
          <p:nvPr/>
        </p:nvSpPr>
        <p:spPr>
          <a:xfrm>
            <a:off x="0" y="6510338"/>
            <a:ext cx="12190413" cy="347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noProof="1">
              <a:solidFill>
                <a:prstClr val="white"/>
              </a:solidFill>
              <a:sym typeface="+mn-ea"/>
            </a:endParaRPr>
          </a:p>
        </p:txBody>
      </p:sp>
      <p:sp>
        <p:nvSpPr>
          <p:cNvPr id="9223" name="TextBox 1"/>
          <p:cNvSpPr txBox="1">
            <a:spLocks noChangeArrowheads="1"/>
          </p:cNvSpPr>
          <p:nvPr/>
        </p:nvSpPr>
        <p:spPr bwMode="auto">
          <a:xfrm>
            <a:off x="839660" y="65088"/>
            <a:ext cx="5003293" cy="523220"/>
          </a:xfrm>
          <a:prstGeom prst="rect">
            <a:avLst/>
          </a:prstGeom>
          <a:noFill/>
          <a:ln w="9525">
            <a:noFill/>
            <a:miter lim="800000"/>
            <a:headEnd/>
            <a:tailEnd/>
          </a:ln>
        </p:spPr>
        <p:txBody>
          <a:bodyPr wrap="none">
            <a:spAutoFit/>
          </a:bodyPr>
          <a:lstStyle/>
          <a:p>
            <a:pPr>
              <a:buFont typeface="Arial" pitchFamily="34" charset="0"/>
              <a:buNone/>
            </a:pPr>
            <a:r>
              <a:rPr lang="en-US" altLang="zh-CN" sz="2800" dirty="0">
                <a:solidFill>
                  <a:schemeClr val="tx1">
                    <a:lumMod val="65000"/>
                    <a:lumOff val="35000"/>
                  </a:schemeClr>
                </a:solidFill>
                <a:latin typeface="微软雅黑" pitchFamily="34" charset="-122"/>
                <a:ea typeface="微软雅黑" pitchFamily="34" charset="-122"/>
              </a:rPr>
              <a:t>3. </a:t>
            </a:r>
            <a:r>
              <a:rPr lang="zh-CN" altLang="en-US" sz="2800" dirty="0">
                <a:solidFill>
                  <a:schemeClr val="tx1">
                    <a:lumMod val="65000"/>
                    <a:lumOff val="35000"/>
                  </a:schemeClr>
                </a:solidFill>
                <a:latin typeface="微软雅黑" pitchFamily="34" charset="-122"/>
                <a:ea typeface="微软雅黑" pitchFamily="34" charset="-122"/>
              </a:rPr>
              <a:t>特定品种适当性</a:t>
            </a:r>
            <a:r>
              <a:rPr lang="en-US" altLang="zh-CN" sz="2800" dirty="0">
                <a:solidFill>
                  <a:schemeClr val="tx1">
                    <a:lumMod val="65000"/>
                    <a:lumOff val="35000"/>
                  </a:schemeClr>
                </a:solidFill>
                <a:latin typeface="微软雅黑" pitchFamily="34" charset="-122"/>
                <a:ea typeface="微软雅黑" pitchFamily="34" charset="-122"/>
              </a:rPr>
              <a:t>---</a:t>
            </a:r>
            <a:r>
              <a:rPr lang="zh-CN" altLang="en-US" sz="2800" dirty="0">
                <a:solidFill>
                  <a:schemeClr val="tx1">
                    <a:lumMod val="65000"/>
                    <a:lumOff val="35000"/>
                  </a:schemeClr>
                </a:solidFill>
                <a:latin typeface="微软雅黑" pitchFamily="34" charset="-122"/>
                <a:ea typeface="微软雅黑" pitchFamily="34" charset="-122"/>
              </a:rPr>
              <a:t>合规诚信</a:t>
            </a:r>
          </a:p>
        </p:txBody>
      </p:sp>
      <p:sp>
        <p:nvSpPr>
          <p:cNvPr id="2" name="十字星 1"/>
          <p:cNvSpPr/>
          <p:nvPr/>
        </p:nvSpPr>
        <p:spPr>
          <a:xfrm>
            <a:off x="1347062" y="776898"/>
            <a:ext cx="359764" cy="4197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53845" y="750136"/>
            <a:ext cx="9617641" cy="2541080"/>
          </a:xfrm>
          <a:prstGeom prst="rect">
            <a:avLst/>
          </a:prstGeom>
        </p:spPr>
        <p:txBody>
          <a:bodyPr wrap="square">
            <a:spAutoFit/>
          </a:bodyPr>
          <a:lstStyle/>
          <a:p>
            <a:pPr>
              <a:lnSpc>
                <a:spcPct val="150000"/>
              </a:lnSpc>
            </a:pPr>
            <a:r>
              <a:rPr lang="zh-CN" altLang="en-US" b="1" dirty="0"/>
              <a:t>合规诚信：</a:t>
            </a:r>
            <a:endParaRPr lang="en-US" altLang="zh-CN" b="1" dirty="0"/>
          </a:p>
          <a:p>
            <a:pPr>
              <a:lnSpc>
                <a:spcPct val="150000"/>
              </a:lnSpc>
            </a:pPr>
            <a:r>
              <a:rPr lang="zh-CN" altLang="zh-CN" dirty="0"/>
              <a:t>（</a:t>
            </a:r>
            <a:r>
              <a:rPr lang="zh-CN" altLang="en-US" dirty="0"/>
              <a:t>一</a:t>
            </a:r>
            <a:r>
              <a:rPr lang="zh-CN" altLang="zh-CN" dirty="0"/>
              <a:t>）</a:t>
            </a:r>
            <a:r>
              <a:rPr lang="zh-CN" altLang="en-US" dirty="0"/>
              <a:t>开户机构应当向客户明示有关禁止或者限制从事期货交易的规定和要求。</a:t>
            </a:r>
            <a:endParaRPr lang="en-US" altLang="zh-CN" dirty="0"/>
          </a:p>
          <a:p>
            <a:pPr>
              <a:lnSpc>
                <a:spcPct val="150000"/>
              </a:lnSpc>
            </a:pPr>
            <a:r>
              <a:rPr lang="zh-CN" altLang="zh-CN" dirty="0"/>
              <a:t>（</a:t>
            </a:r>
            <a:r>
              <a:rPr lang="zh-CN" altLang="en-US" dirty="0"/>
              <a:t>二</a:t>
            </a:r>
            <a:r>
              <a:rPr lang="zh-CN" altLang="zh-CN" dirty="0"/>
              <a:t>）开户机构可以要求客户出具相关</a:t>
            </a:r>
            <a:r>
              <a:rPr lang="zh-CN" altLang="zh-CN" b="1" dirty="0">
                <a:solidFill>
                  <a:srgbClr val="0070C0"/>
                </a:solidFill>
              </a:rPr>
              <a:t>书面承诺</a:t>
            </a:r>
            <a:r>
              <a:rPr lang="zh-CN" altLang="zh-CN" dirty="0"/>
              <a:t>。</a:t>
            </a:r>
            <a:endParaRPr lang="en-US" altLang="zh-CN" dirty="0"/>
          </a:p>
          <a:p>
            <a:pPr>
              <a:lnSpc>
                <a:spcPct val="150000"/>
              </a:lnSpc>
            </a:pPr>
            <a:r>
              <a:rPr lang="zh-CN" altLang="zh-CN" dirty="0"/>
              <a:t>（</a:t>
            </a:r>
            <a:r>
              <a:rPr lang="zh-CN" altLang="en-US" dirty="0"/>
              <a:t>三</a:t>
            </a:r>
            <a:r>
              <a:rPr lang="zh-CN" altLang="zh-CN" dirty="0"/>
              <a:t>）开户机构可以通过中国证监会证券期货市场失信记录查询平台（</a:t>
            </a:r>
            <a:r>
              <a:rPr lang="en-US" altLang="zh-CN" u="sng" dirty="0">
                <a:hlinkClick r:id="rId3"/>
              </a:rPr>
              <a:t>http://shixin.csrc.gov.cn/honestypub/</a:t>
            </a:r>
            <a:r>
              <a:rPr lang="zh-CN" altLang="zh-CN" dirty="0"/>
              <a:t>）、中国期货业协会行业信息管理平台（</a:t>
            </a:r>
            <a:r>
              <a:rPr lang="en-US" altLang="zh-CN" u="sng" dirty="0">
                <a:hlinkClick r:id="rId4"/>
              </a:rPr>
              <a:t>http://db.cfachina.org/CFA/</a:t>
            </a:r>
            <a:r>
              <a:rPr lang="zh-CN" altLang="zh-CN" dirty="0"/>
              <a:t>）等</a:t>
            </a:r>
            <a:r>
              <a:rPr lang="zh-CN" altLang="zh-CN" b="1" dirty="0">
                <a:solidFill>
                  <a:srgbClr val="0070C0"/>
                </a:solidFill>
              </a:rPr>
              <a:t>多种渠道</a:t>
            </a:r>
            <a:r>
              <a:rPr lang="zh-CN" altLang="zh-CN" dirty="0"/>
              <a:t>了解客户诚信信息。</a:t>
            </a:r>
          </a:p>
        </p:txBody>
      </p:sp>
      <p:pic>
        <p:nvPicPr>
          <p:cNvPr id="3" name="图片 2"/>
          <p:cNvPicPr>
            <a:picLocks noChangeAspect="1"/>
          </p:cNvPicPr>
          <p:nvPr/>
        </p:nvPicPr>
        <p:blipFill>
          <a:blip r:embed="rId5"/>
          <a:stretch>
            <a:fillRect/>
          </a:stretch>
        </p:blipFill>
        <p:spPr>
          <a:xfrm>
            <a:off x="1573963" y="3605382"/>
            <a:ext cx="3625516" cy="2330726"/>
          </a:xfrm>
          <a:prstGeom prst="rect">
            <a:avLst/>
          </a:prstGeom>
        </p:spPr>
      </p:pic>
      <p:pic>
        <p:nvPicPr>
          <p:cNvPr id="4" name="图片 3"/>
          <p:cNvPicPr>
            <a:picLocks noChangeAspect="1"/>
          </p:cNvPicPr>
          <p:nvPr/>
        </p:nvPicPr>
        <p:blipFill>
          <a:blip r:embed="rId6"/>
          <a:stretch>
            <a:fillRect/>
          </a:stretch>
        </p:blipFill>
        <p:spPr>
          <a:xfrm>
            <a:off x="6276836" y="3605382"/>
            <a:ext cx="3658515" cy="2268479"/>
          </a:xfrm>
          <a:prstGeom prst="rect">
            <a:avLst/>
          </a:prstGeom>
        </p:spPr>
      </p:pic>
    </p:spTree>
    <p:extLst>
      <p:ext uri="{BB962C8B-B14F-4D97-AF65-F5344CB8AC3E}">
        <p14:creationId xmlns:p14="http://schemas.microsoft.com/office/powerpoint/2010/main" val="2460507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Calibri Light"/>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B789976-3F36-47C1-8EFE-9F3933BE46C1}">
  <we:reference id="wa104178141" version="3.10.0.152" store="zh-CN"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18943</TotalTime>
  <Words>3385</Words>
  <Application>Microsoft Office PowerPoint</Application>
  <PresentationFormat>自定义</PresentationFormat>
  <Paragraphs>197</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zhchtc</dc:creator>
  <cp:lastModifiedBy>彤 吕</cp:lastModifiedBy>
  <cp:revision>1054</cp:revision>
  <dcterms:created xsi:type="dcterms:W3CDTF">2015-03-24T02:37:39Z</dcterms:created>
  <dcterms:modified xsi:type="dcterms:W3CDTF">2018-11-14T04:44:04Z</dcterms:modified>
</cp:coreProperties>
</file>