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diagrams/layout3.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15"/>
  </p:notesMasterIdLst>
  <p:handoutMasterIdLst>
    <p:handoutMasterId r:id="rId16"/>
  </p:handoutMasterIdLst>
  <p:sldIdLst>
    <p:sldId id="346" r:id="rId2"/>
    <p:sldId id="350" r:id="rId3"/>
    <p:sldId id="409" r:id="rId4"/>
    <p:sldId id="406" r:id="rId5"/>
    <p:sldId id="407" r:id="rId6"/>
    <p:sldId id="413" r:id="rId7"/>
    <p:sldId id="376" r:id="rId8"/>
    <p:sldId id="411" r:id="rId9"/>
    <p:sldId id="408" r:id="rId10"/>
    <p:sldId id="389" r:id="rId11"/>
    <p:sldId id="387" r:id="rId12"/>
    <p:sldId id="414" r:id="rId13"/>
    <p:sldId id="363" r:id="rId14"/>
  </p:sldIdLst>
  <p:sldSz cx="9144000" cy="6858000" type="screen4x3"/>
  <p:notesSz cx="6808788" cy="9929813"/>
  <p:defaultTextStyle>
    <a:defPPr>
      <a:defRPr lang="zh-CN"/>
    </a:defPPr>
    <a:lvl1pPr algn="l" rtl="0" fontAlgn="base">
      <a:spcBef>
        <a:spcPct val="0"/>
      </a:spcBef>
      <a:spcAft>
        <a:spcPct val="0"/>
      </a:spcAft>
      <a:defRPr sz="2000" b="1" kern="1200">
        <a:solidFill>
          <a:srgbClr val="FFFFFF"/>
        </a:solidFill>
        <a:latin typeface="Arial" charset="0"/>
        <a:ea typeface="宋体" charset="-122"/>
        <a:cs typeface="+mn-cs"/>
      </a:defRPr>
    </a:lvl1pPr>
    <a:lvl2pPr marL="457200" algn="l" rtl="0" fontAlgn="base">
      <a:spcBef>
        <a:spcPct val="0"/>
      </a:spcBef>
      <a:spcAft>
        <a:spcPct val="0"/>
      </a:spcAft>
      <a:defRPr sz="2000" b="1" kern="1200">
        <a:solidFill>
          <a:srgbClr val="FFFFFF"/>
        </a:solidFill>
        <a:latin typeface="Arial" charset="0"/>
        <a:ea typeface="宋体" charset="-122"/>
        <a:cs typeface="+mn-cs"/>
      </a:defRPr>
    </a:lvl2pPr>
    <a:lvl3pPr marL="914400" algn="l" rtl="0" fontAlgn="base">
      <a:spcBef>
        <a:spcPct val="0"/>
      </a:spcBef>
      <a:spcAft>
        <a:spcPct val="0"/>
      </a:spcAft>
      <a:defRPr sz="2000" b="1" kern="1200">
        <a:solidFill>
          <a:srgbClr val="FFFFFF"/>
        </a:solidFill>
        <a:latin typeface="Arial" charset="0"/>
        <a:ea typeface="宋体" charset="-122"/>
        <a:cs typeface="+mn-cs"/>
      </a:defRPr>
    </a:lvl3pPr>
    <a:lvl4pPr marL="1371600" algn="l" rtl="0" fontAlgn="base">
      <a:spcBef>
        <a:spcPct val="0"/>
      </a:spcBef>
      <a:spcAft>
        <a:spcPct val="0"/>
      </a:spcAft>
      <a:defRPr sz="2000" b="1" kern="1200">
        <a:solidFill>
          <a:srgbClr val="FFFFFF"/>
        </a:solidFill>
        <a:latin typeface="Arial" charset="0"/>
        <a:ea typeface="宋体" charset="-122"/>
        <a:cs typeface="+mn-cs"/>
      </a:defRPr>
    </a:lvl4pPr>
    <a:lvl5pPr marL="1828800" algn="l" rtl="0" fontAlgn="base">
      <a:spcBef>
        <a:spcPct val="0"/>
      </a:spcBef>
      <a:spcAft>
        <a:spcPct val="0"/>
      </a:spcAft>
      <a:defRPr sz="2000" b="1" kern="1200">
        <a:solidFill>
          <a:srgbClr val="FFFFFF"/>
        </a:solidFill>
        <a:latin typeface="Arial" charset="0"/>
        <a:ea typeface="宋体" charset="-122"/>
        <a:cs typeface="+mn-cs"/>
      </a:defRPr>
    </a:lvl5pPr>
    <a:lvl6pPr marL="2286000" algn="l" defTabSz="914400" rtl="0" eaLnBrk="1" latinLnBrk="0" hangingPunct="1">
      <a:defRPr sz="2000" b="1" kern="1200">
        <a:solidFill>
          <a:srgbClr val="FFFFFF"/>
        </a:solidFill>
        <a:latin typeface="Arial" charset="0"/>
        <a:ea typeface="宋体" charset="-122"/>
        <a:cs typeface="+mn-cs"/>
      </a:defRPr>
    </a:lvl6pPr>
    <a:lvl7pPr marL="2743200" algn="l" defTabSz="914400" rtl="0" eaLnBrk="1" latinLnBrk="0" hangingPunct="1">
      <a:defRPr sz="2000" b="1" kern="1200">
        <a:solidFill>
          <a:srgbClr val="FFFFFF"/>
        </a:solidFill>
        <a:latin typeface="Arial" charset="0"/>
        <a:ea typeface="宋体" charset="-122"/>
        <a:cs typeface="+mn-cs"/>
      </a:defRPr>
    </a:lvl7pPr>
    <a:lvl8pPr marL="3200400" algn="l" defTabSz="914400" rtl="0" eaLnBrk="1" latinLnBrk="0" hangingPunct="1">
      <a:defRPr sz="2000" b="1" kern="1200">
        <a:solidFill>
          <a:srgbClr val="FFFFFF"/>
        </a:solidFill>
        <a:latin typeface="Arial" charset="0"/>
        <a:ea typeface="宋体" charset="-122"/>
        <a:cs typeface="+mn-cs"/>
      </a:defRPr>
    </a:lvl8pPr>
    <a:lvl9pPr marL="3657600" algn="l" defTabSz="914400" rtl="0" eaLnBrk="1" latinLnBrk="0" hangingPunct="1">
      <a:defRPr sz="2000" b="1" kern="1200">
        <a:solidFill>
          <a:srgbClr val="FFFFFF"/>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CC99"/>
    <a:srgbClr val="FF3300"/>
    <a:srgbClr val="FF9933"/>
    <a:srgbClr val="FF6600"/>
    <a:srgbClr val="FFCC66"/>
    <a:srgbClr val="FFFF00"/>
    <a:srgbClr val="3399FF"/>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3" autoAdjust="0"/>
    <p:restoredTop sz="89708" autoAdjust="0"/>
  </p:normalViewPr>
  <p:slideViewPr>
    <p:cSldViewPr>
      <p:cViewPr>
        <p:scale>
          <a:sx n="66" d="100"/>
          <a:sy n="66" d="100"/>
        </p:scale>
        <p:origin x="-840" y="-7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50" d="100"/>
          <a:sy n="50" d="100"/>
        </p:scale>
        <p:origin x="-3030" y="-90"/>
      </p:cViewPr>
      <p:guideLst>
        <p:guide orient="horz" pos="3127"/>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CE524-1B93-4950-860C-1FAD63B352F9}" type="doc">
      <dgm:prSet loTypeId="urn:microsoft.com/office/officeart/2005/8/layout/radial1" loCatId="relationship" qsTypeId="urn:microsoft.com/office/officeart/2005/8/quickstyle/3d1" qsCatId="3D" csTypeId="urn:microsoft.com/office/officeart/2005/8/colors/colorful5" csCatId="colorful" phldr="1"/>
      <dgm:spPr/>
      <dgm:t>
        <a:bodyPr/>
        <a:lstStyle/>
        <a:p>
          <a:endParaRPr lang="zh-CN" altLang="en-US"/>
        </a:p>
      </dgm:t>
    </dgm:pt>
    <dgm:pt modelId="{D2CD7DF6-65E5-4F77-93C9-90DF1923E59B}">
      <dgm:prSet phldrT="[文本]" custT="1"/>
      <dgm:spPr>
        <a:blipFill rotWithShape="0">
          <a:blip xmlns:r="http://schemas.openxmlformats.org/officeDocument/2006/relationships" r:embed="rId1"/>
          <a:stretch>
            <a:fillRect/>
          </a:stretch>
        </a:blipFill>
      </dgm:spPr>
      <dgm:t>
        <a:bodyPr/>
        <a:lstStyle/>
        <a:p>
          <a:pPr>
            <a:lnSpc>
              <a:spcPct val="100000"/>
            </a:lnSpc>
            <a:spcAft>
              <a:spcPts val="0"/>
            </a:spcAft>
          </a:pPr>
          <a:r>
            <a:rPr lang="zh-CN" altLang="en-US" sz="2800" b="1" dirty="0" smtClean="0">
              <a:solidFill>
                <a:srgbClr val="FFFF00"/>
              </a:solidFill>
              <a:latin typeface="华文彩云" pitchFamily="2" charset="-122"/>
              <a:ea typeface="华文彩云" pitchFamily="2" charset="-122"/>
            </a:rPr>
            <a:t>宏观</a:t>
          </a:r>
          <a:endParaRPr lang="en-US" altLang="zh-CN" sz="2800" b="1" dirty="0" smtClean="0">
            <a:solidFill>
              <a:srgbClr val="FFFF00"/>
            </a:solidFill>
            <a:latin typeface="华文彩云" pitchFamily="2" charset="-122"/>
            <a:ea typeface="华文彩云" pitchFamily="2" charset="-122"/>
          </a:endParaRPr>
        </a:p>
        <a:p>
          <a:pPr>
            <a:lnSpc>
              <a:spcPct val="100000"/>
            </a:lnSpc>
            <a:spcAft>
              <a:spcPts val="0"/>
            </a:spcAft>
          </a:pPr>
          <a:r>
            <a:rPr lang="zh-CN" altLang="en-US" sz="2800" b="1" dirty="0" smtClean="0">
              <a:solidFill>
                <a:srgbClr val="FFFF00"/>
              </a:solidFill>
              <a:latin typeface="华文彩云" pitchFamily="2" charset="-122"/>
              <a:ea typeface="华文彩云" pitchFamily="2" charset="-122"/>
            </a:rPr>
            <a:t>环境</a:t>
          </a:r>
          <a:endParaRPr lang="zh-CN" altLang="en-US" sz="2800" b="1" dirty="0">
            <a:solidFill>
              <a:srgbClr val="FFFF00"/>
            </a:solidFill>
            <a:latin typeface="华文彩云" pitchFamily="2" charset="-122"/>
            <a:ea typeface="华文彩云" pitchFamily="2" charset="-122"/>
          </a:endParaRPr>
        </a:p>
      </dgm:t>
    </dgm:pt>
    <dgm:pt modelId="{3AF74442-4863-4AF5-B282-62EEB44D889D}" type="parTrans" cxnId="{7B83FDF4-4DB2-442E-ACFF-3B149FE1EF19}">
      <dgm:prSet/>
      <dgm:spPr>
        <a:ln w="50800">
          <a:solidFill>
            <a:schemeClr val="tx2"/>
          </a:solidFill>
          <a:headEnd type="stealth"/>
        </a:ln>
      </dgm:spPr>
      <dgm:t>
        <a:bodyPr/>
        <a:lstStyle/>
        <a:p>
          <a:endParaRPr lang="zh-CN" altLang="en-US"/>
        </a:p>
      </dgm:t>
    </dgm:pt>
    <dgm:pt modelId="{BCD787C7-08E3-403C-9513-6FC260BDF013}" type="sibTrans" cxnId="{7B83FDF4-4DB2-442E-ACFF-3B149FE1EF19}">
      <dgm:prSet/>
      <dgm:spPr/>
      <dgm:t>
        <a:bodyPr/>
        <a:lstStyle/>
        <a:p>
          <a:endParaRPr lang="zh-CN" altLang="en-US"/>
        </a:p>
      </dgm:t>
    </dgm:pt>
    <dgm:pt modelId="{DD54A206-9070-4CD1-998D-E94D42639FD3}">
      <dgm:prSet phldrT="[文本]" custT="1"/>
      <dgm:spPr>
        <a:blipFill rotWithShape="0">
          <a:blip xmlns:r="http://schemas.openxmlformats.org/officeDocument/2006/relationships" r:embed="rId2"/>
          <a:stretch>
            <a:fillRect/>
          </a:stretch>
        </a:blipFill>
      </dgm:spPr>
      <dgm:t>
        <a:bodyPr/>
        <a:lstStyle/>
        <a:p>
          <a:pPr>
            <a:lnSpc>
              <a:spcPct val="100000"/>
            </a:lnSpc>
            <a:spcAft>
              <a:spcPts val="0"/>
            </a:spcAft>
          </a:pPr>
          <a:r>
            <a:rPr lang="zh-CN" altLang="en-US" sz="2800" b="1" dirty="0" smtClean="0">
              <a:solidFill>
                <a:srgbClr val="FFFF00"/>
              </a:solidFill>
              <a:latin typeface="华文彩云" pitchFamily="2" charset="-122"/>
              <a:ea typeface="华文彩云" pitchFamily="2" charset="-122"/>
            </a:rPr>
            <a:t>下游</a:t>
          </a:r>
          <a:endParaRPr lang="en-US" altLang="zh-CN" sz="2800" b="1" dirty="0" smtClean="0">
            <a:solidFill>
              <a:srgbClr val="FFFF00"/>
            </a:solidFill>
            <a:latin typeface="华文彩云" pitchFamily="2" charset="-122"/>
            <a:ea typeface="华文彩云" pitchFamily="2" charset="-122"/>
          </a:endParaRPr>
        </a:p>
        <a:p>
          <a:pPr>
            <a:lnSpc>
              <a:spcPct val="100000"/>
            </a:lnSpc>
            <a:spcAft>
              <a:spcPts val="0"/>
            </a:spcAft>
          </a:pPr>
          <a:r>
            <a:rPr lang="zh-CN" altLang="en-US" sz="2800" b="1" dirty="0" smtClean="0">
              <a:solidFill>
                <a:srgbClr val="FFFF00"/>
              </a:solidFill>
              <a:latin typeface="华文彩云" pitchFamily="2" charset="-122"/>
              <a:ea typeface="华文彩云" pitchFamily="2" charset="-122"/>
            </a:rPr>
            <a:t>产业</a:t>
          </a:r>
          <a:endParaRPr lang="zh-CN" altLang="en-US" sz="2800" b="1" dirty="0">
            <a:solidFill>
              <a:srgbClr val="FFFF00"/>
            </a:solidFill>
            <a:latin typeface="华文彩云" pitchFamily="2" charset="-122"/>
            <a:ea typeface="华文彩云" pitchFamily="2" charset="-122"/>
          </a:endParaRPr>
        </a:p>
      </dgm:t>
    </dgm:pt>
    <dgm:pt modelId="{1276367B-E849-4DC9-96A4-9EF12E5A1E19}" type="parTrans" cxnId="{96856572-4CF9-4523-83E0-B5B8AEC31DEB}">
      <dgm:prSet/>
      <dgm:spPr>
        <a:ln w="50800">
          <a:solidFill>
            <a:schemeClr val="tx2"/>
          </a:solidFill>
          <a:headEnd type="stealth"/>
        </a:ln>
      </dgm:spPr>
      <dgm:t>
        <a:bodyPr/>
        <a:lstStyle/>
        <a:p>
          <a:endParaRPr lang="zh-CN" altLang="en-US"/>
        </a:p>
      </dgm:t>
    </dgm:pt>
    <dgm:pt modelId="{B4C3F62A-0A5C-4FE9-8E0C-F144E721786E}" type="sibTrans" cxnId="{96856572-4CF9-4523-83E0-B5B8AEC31DEB}">
      <dgm:prSet/>
      <dgm:spPr/>
      <dgm:t>
        <a:bodyPr/>
        <a:lstStyle/>
        <a:p>
          <a:endParaRPr lang="zh-CN" altLang="en-US"/>
        </a:p>
      </dgm:t>
    </dgm:pt>
    <dgm:pt modelId="{8922EDCB-7277-4835-87F2-F5D0A62ADFE2}">
      <dgm:prSet phldrT="[文本]" custT="1"/>
      <dgm:spPr>
        <a:blipFill rotWithShape="0">
          <a:blip xmlns:r="http://schemas.openxmlformats.org/officeDocument/2006/relationships" r:embed="rId3"/>
          <a:stretch>
            <a:fillRect/>
          </a:stretch>
        </a:blipFill>
      </dgm:spPr>
      <dgm:t>
        <a:bodyPr/>
        <a:lstStyle/>
        <a:p>
          <a:pPr>
            <a:lnSpc>
              <a:spcPct val="100000"/>
            </a:lnSpc>
            <a:spcAft>
              <a:spcPts val="0"/>
            </a:spcAft>
          </a:pPr>
          <a:r>
            <a:rPr lang="zh-CN" altLang="en-US" sz="2800" b="1" dirty="0" smtClean="0">
              <a:solidFill>
                <a:schemeClr val="tx1"/>
              </a:solidFill>
              <a:latin typeface="华文彩云" pitchFamily="2" charset="-122"/>
              <a:ea typeface="华文彩云" pitchFamily="2" charset="-122"/>
            </a:rPr>
            <a:t>供需</a:t>
          </a:r>
          <a:endParaRPr lang="en-US" altLang="zh-CN" sz="2800" b="1" dirty="0" smtClean="0">
            <a:solidFill>
              <a:schemeClr val="tx1"/>
            </a:solidFill>
            <a:latin typeface="华文彩云" pitchFamily="2" charset="-122"/>
            <a:ea typeface="华文彩云" pitchFamily="2" charset="-122"/>
          </a:endParaRPr>
        </a:p>
        <a:p>
          <a:pPr>
            <a:lnSpc>
              <a:spcPct val="100000"/>
            </a:lnSpc>
            <a:spcAft>
              <a:spcPts val="0"/>
            </a:spcAft>
          </a:pPr>
          <a:r>
            <a:rPr lang="zh-CN" altLang="en-US" sz="2800" b="1" dirty="0" smtClean="0">
              <a:solidFill>
                <a:schemeClr val="tx1"/>
              </a:solidFill>
              <a:latin typeface="华文彩云" pitchFamily="2" charset="-122"/>
              <a:ea typeface="华文彩云" pitchFamily="2" charset="-122"/>
            </a:rPr>
            <a:t>状况</a:t>
          </a:r>
          <a:endParaRPr lang="zh-CN" altLang="en-US" sz="2800" b="1" dirty="0">
            <a:solidFill>
              <a:schemeClr val="tx1"/>
            </a:solidFill>
            <a:latin typeface="华文彩云" pitchFamily="2" charset="-122"/>
            <a:ea typeface="华文彩云" pitchFamily="2" charset="-122"/>
          </a:endParaRPr>
        </a:p>
      </dgm:t>
    </dgm:pt>
    <dgm:pt modelId="{C9191EBF-44CE-41D7-B537-0471C47D6236}" type="parTrans" cxnId="{4DB49313-4DDC-4225-AC4C-86E2DFB43E70}">
      <dgm:prSet/>
      <dgm:spPr>
        <a:ln w="50800">
          <a:solidFill>
            <a:schemeClr val="tx2"/>
          </a:solidFill>
          <a:headEnd type="stealth"/>
        </a:ln>
      </dgm:spPr>
      <dgm:t>
        <a:bodyPr/>
        <a:lstStyle/>
        <a:p>
          <a:endParaRPr lang="zh-CN" altLang="en-US"/>
        </a:p>
      </dgm:t>
    </dgm:pt>
    <dgm:pt modelId="{73697F44-8DB6-4B5F-B887-D8BAAA870D3A}" type="sibTrans" cxnId="{4DB49313-4DDC-4225-AC4C-86E2DFB43E70}">
      <dgm:prSet/>
      <dgm:spPr/>
      <dgm:t>
        <a:bodyPr/>
        <a:lstStyle/>
        <a:p>
          <a:endParaRPr lang="zh-CN" altLang="en-US"/>
        </a:p>
      </dgm:t>
    </dgm:pt>
    <dgm:pt modelId="{9A0CBBA3-F9FD-4720-BCFB-F1A637FDF205}">
      <dgm:prSet phldrT="[文本]" custT="1"/>
      <dgm:spPr>
        <a:blipFill rotWithShape="0">
          <a:blip xmlns:r="http://schemas.openxmlformats.org/officeDocument/2006/relationships" r:embed="rId4"/>
          <a:stretch>
            <a:fillRect/>
          </a:stretch>
        </a:blipFill>
      </dgm:spPr>
      <dgm:t>
        <a:bodyPr/>
        <a:lstStyle/>
        <a:p>
          <a:r>
            <a:rPr lang="en-US" altLang="zh-CN" sz="2800" b="1" dirty="0" smtClean="0">
              <a:solidFill>
                <a:srgbClr val="FFFF00"/>
              </a:solidFill>
              <a:latin typeface="Castellar" pitchFamily="18" charset="0"/>
              <a:ea typeface="华文彩云" pitchFamily="2" charset="-122"/>
            </a:rPr>
            <a:t>LLDPE</a:t>
          </a:r>
          <a:endParaRPr lang="zh-CN" altLang="en-US" sz="2800" b="1" dirty="0">
            <a:solidFill>
              <a:srgbClr val="FFFF00"/>
            </a:solidFill>
            <a:latin typeface="Castellar" pitchFamily="18" charset="0"/>
            <a:ea typeface="华文彩云" pitchFamily="2" charset="-122"/>
          </a:endParaRPr>
        </a:p>
      </dgm:t>
    </dgm:pt>
    <dgm:pt modelId="{E7C2DDD5-2AE4-49BC-BC17-1836F17E8146}" type="sibTrans" cxnId="{F1E55416-2FF7-4FBB-BD6E-C0A331E65A09}">
      <dgm:prSet/>
      <dgm:spPr/>
      <dgm:t>
        <a:bodyPr/>
        <a:lstStyle/>
        <a:p>
          <a:endParaRPr lang="zh-CN" altLang="en-US"/>
        </a:p>
      </dgm:t>
    </dgm:pt>
    <dgm:pt modelId="{87BE363F-C43C-44AE-BAC3-082C879E2F7F}" type="parTrans" cxnId="{F1E55416-2FF7-4FBB-BD6E-C0A331E65A09}">
      <dgm:prSet/>
      <dgm:spPr/>
      <dgm:t>
        <a:bodyPr/>
        <a:lstStyle/>
        <a:p>
          <a:endParaRPr lang="zh-CN" altLang="en-US"/>
        </a:p>
      </dgm:t>
    </dgm:pt>
    <dgm:pt modelId="{2EF7F5E1-0D49-427B-95BC-E38AA27BB690}">
      <dgm:prSet phldrT="[文本]" custT="1"/>
      <dgm:spPr>
        <a:blipFill rotWithShape="0">
          <a:blip xmlns:r="http://schemas.openxmlformats.org/officeDocument/2006/relationships" r:embed="rId5"/>
          <a:stretch>
            <a:fillRect/>
          </a:stretch>
        </a:blipFill>
      </dgm:spPr>
      <dgm:t>
        <a:bodyPr/>
        <a:lstStyle/>
        <a:p>
          <a:pPr>
            <a:lnSpc>
              <a:spcPct val="100000"/>
            </a:lnSpc>
            <a:spcAft>
              <a:spcPts val="0"/>
            </a:spcAft>
          </a:pPr>
          <a:r>
            <a:rPr lang="zh-CN" altLang="en-US" sz="2800" b="1" dirty="0" smtClean="0">
              <a:solidFill>
                <a:srgbClr val="FFFF00"/>
              </a:solidFill>
              <a:latin typeface="华文彩云" pitchFamily="2" charset="-122"/>
              <a:ea typeface="华文彩云" pitchFamily="2" charset="-122"/>
            </a:rPr>
            <a:t>上游</a:t>
          </a:r>
          <a:endParaRPr lang="en-US" altLang="zh-CN" sz="2800" b="1" dirty="0" smtClean="0">
            <a:solidFill>
              <a:srgbClr val="FFFF00"/>
            </a:solidFill>
            <a:latin typeface="华文彩云" pitchFamily="2" charset="-122"/>
            <a:ea typeface="华文彩云" pitchFamily="2" charset="-122"/>
          </a:endParaRPr>
        </a:p>
        <a:p>
          <a:pPr>
            <a:lnSpc>
              <a:spcPct val="100000"/>
            </a:lnSpc>
            <a:spcAft>
              <a:spcPts val="0"/>
            </a:spcAft>
          </a:pPr>
          <a:r>
            <a:rPr lang="zh-CN" altLang="en-US" sz="2800" b="1" dirty="0" smtClean="0">
              <a:solidFill>
                <a:srgbClr val="FFFF00"/>
              </a:solidFill>
              <a:latin typeface="华文彩云" pitchFamily="2" charset="-122"/>
              <a:ea typeface="华文彩云" pitchFamily="2" charset="-122"/>
            </a:rPr>
            <a:t>原料  </a:t>
          </a:r>
          <a:endParaRPr lang="zh-CN" altLang="en-US" sz="2800" b="1" dirty="0">
            <a:solidFill>
              <a:srgbClr val="FFFF00"/>
            </a:solidFill>
            <a:latin typeface="华文彩云" pitchFamily="2" charset="-122"/>
            <a:ea typeface="华文彩云" pitchFamily="2" charset="-122"/>
          </a:endParaRPr>
        </a:p>
      </dgm:t>
    </dgm:pt>
    <dgm:pt modelId="{51436399-DDF9-4749-B9D1-22E94C2E2687}" type="sibTrans" cxnId="{D9C087C7-FD6A-49E5-8791-5500580A9405}">
      <dgm:prSet/>
      <dgm:spPr/>
      <dgm:t>
        <a:bodyPr/>
        <a:lstStyle/>
        <a:p>
          <a:endParaRPr lang="zh-CN" altLang="en-US"/>
        </a:p>
      </dgm:t>
    </dgm:pt>
    <dgm:pt modelId="{113BEBF7-22A6-4C11-A1D3-BBDD3A3128B9}" type="parTrans" cxnId="{D9C087C7-FD6A-49E5-8791-5500580A9405}">
      <dgm:prSet/>
      <dgm:spPr>
        <a:ln w="50800" cmpd="sng">
          <a:solidFill>
            <a:schemeClr val="tx2"/>
          </a:solidFill>
          <a:headEnd type="stealth"/>
          <a:tailEnd type="none"/>
        </a:ln>
        <a:effectLst>
          <a:innerShdw blurRad="63500" dist="50800" dir="13500000">
            <a:prstClr val="black">
              <a:alpha val="50000"/>
            </a:prstClr>
          </a:innerShdw>
        </a:effectLst>
        <a:scene3d>
          <a:camera prst="orthographicFront"/>
          <a:lightRig rig="flat" dir="t"/>
        </a:scene3d>
        <a:sp3d prstMaterial="matte"/>
      </dgm:spPr>
      <dgm:t>
        <a:bodyPr/>
        <a:lstStyle/>
        <a:p>
          <a:endParaRPr lang="zh-CN" altLang="en-US"/>
        </a:p>
      </dgm:t>
    </dgm:pt>
    <dgm:pt modelId="{4E6BAABC-D628-4A1F-B10F-F632D601B945}" type="pres">
      <dgm:prSet presAssocID="{E43CE524-1B93-4950-860C-1FAD63B352F9}" presName="cycle" presStyleCnt="0">
        <dgm:presLayoutVars>
          <dgm:chMax val="1"/>
          <dgm:dir/>
          <dgm:animLvl val="ctr"/>
          <dgm:resizeHandles val="exact"/>
        </dgm:presLayoutVars>
      </dgm:prSet>
      <dgm:spPr/>
      <dgm:t>
        <a:bodyPr/>
        <a:lstStyle/>
        <a:p>
          <a:endParaRPr lang="zh-CN" altLang="en-US"/>
        </a:p>
      </dgm:t>
    </dgm:pt>
    <dgm:pt modelId="{6058FAD6-D302-48B4-A753-2ED82138CDA0}" type="pres">
      <dgm:prSet presAssocID="{9A0CBBA3-F9FD-4720-BCFB-F1A637FDF205}" presName="centerShape" presStyleLbl="node0" presStyleIdx="0" presStyleCnt="1" custScaleX="138145" custScaleY="95280"/>
      <dgm:spPr/>
      <dgm:t>
        <a:bodyPr/>
        <a:lstStyle/>
        <a:p>
          <a:endParaRPr lang="zh-CN" altLang="en-US"/>
        </a:p>
      </dgm:t>
    </dgm:pt>
    <dgm:pt modelId="{57446C33-4DCB-4767-9630-17BBF71F615C}" type="pres">
      <dgm:prSet presAssocID="{3AF74442-4863-4AF5-B282-62EEB44D889D}" presName="Name9" presStyleLbl="parChTrans1D2" presStyleIdx="0" presStyleCnt="4"/>
      <dgm:spPr/>
      <dgm:t>
        <a:bodyPr/>
        <a:lstStyle/>
        <a:p>
          <a:endParaRPr lang="zh-CN" altLang="en-US"/>
        </a:p>
      </dgm:t>
    </dgm:pt>
    <dgm:pt modelId="{6CA498CF-A801-4BE7-9C7A-2C3FA9F8D9C6}" type="pres">
      <dgm:prSet presAssocID="{3AF74442-4863-4AF5-B282-62EEB44D889D}" presName="connTx" presStyleLbl="parChTrans1D2" presStyleIdx="0" presStyleCnt="4"/>
      <dgm:spPr/>
      <dgm:t>
        <a:bodyPr/>
        <a:lstStyle/>
        <a:p>
          <a:endParaRPr lang="zh-CN" altLang="en-US"/>
        </a:p>
      </dgm:t>
    </dgm:pt>
    <dgm:pt modelId="{28A5DA0B-E441-4EFA-8466-A7740E1DF583}" type="pres">
      <dgm:prSet presAssocID="{D2CD7DF6-65E5-4F77-93C9-90DF1923E59B}" presName="node" presStyleLbl="node1" presStyleIdx="0" presStyleCnt="4" custScaleX="115831" custScaleY="115831" custRadScaleRad="94261" custRadScaleInc="-3098">
        <dgm:presLayoutVars>
          <dgm:bulletEnabled val="1"/>
        </dgm:presLayoutVars>
      </dgm:prSet>
      <dgm:spPr/>
      <dgm:t>
        <a:bodyPr/>
        <a:lstStyle/>
        <a:p>
          <a:endParaRPr lang="zh-CN" altLang="en-US"/>
        </a:p>
      </dgm:t>
    </dgm:pt>
    <dgm:pt modelId="{0B4C8648-65D7-4B20-AF19-884C2F7F985E}" type="pres">
      <dgm:prSet presAssocID="{1276367B-E849-4DC9-96A4-9EF12E5A1E19}" presName="Name9" presStyleLbl="parChTrans1D2" presStyleIdx="1" presStyleCnt="4"/>
      <dgm:spPr/>
      <dgm:t>
        <a:bodyPr/>
        <a:lstStyle/>
        <a:p>
          <a:endParaRPr lang="zh-CN" altLang="en-US"/>
        </a:p>
      </dgm:t>
    </dgm:pt>
    <dgm:pt modelId="{E2EEECA6-DD12-455D-BE63-AA882D683E10}" type="pres">
      <dgm:prSet presAssocID="{1276367B-E849-4DC9-96A4-9EF12E5A1E19}" presName="connTx" presStyleLbl="parChTrans1D2" presStyleIdx="1" presStyleCnt="4"/>
      <dgm:spPr/>
      <dgm:t>
        <a:bodyPr/>
        <a:lstStyle/>
        <a:p>
          <a:endParaRPr lang="zh-CN" altLang="en-US"/>
        </a:p>
      </dgm:t>
    </dgm:pt>
    <dgm:pt modelId="{57B29E40-17B7-41D2-8FD8-C20830B3B9A9}" type="pres">
      <dgm:prSet presAssocID="{DD54A206-9070-4CD1-998D-E94D42639FD3}" presName="node" presStyleLbl="node1" presStyleIdx="1" presStyleCnt="4" custScaleX="122393" custScaleY="121036" custRadScaleRad="135220" custRadScaleInc="-949">
        <dgm:presLayoutVars>
          <dgm:bulletEnabled val="1"/>
        </dgm:presLayoutVars>
      </dgm:prSet>
      <dgm:spPr/>
      <dgm:t>
        <a:bodyPr/>
        <a:lstStyle/>
        <a:p>
          <a:endParaRPr lang="zh-CN" altLang="en-US"/>
        </a:p>
      </dgm:t>
    </dgm:pt>
    <dgm:pt modelId="{60BD6799-C5BC-41CB-A376-12A4F299E359}" type="pres">
      <dgm:prSet presAssocID="{C9191EBF-44CE-41D7-B537-0471C47D6236}" presName="Name9" presStyleLbl="parChTrans1D2" presStyleIdx="2" presStyleCnt="4"/>
      <dgm:spPr/>
      <dgm:t>
        <a:bodyPr/>
        <a:lstStyle/>
        <a:p>
          <a:endParaRPr lang="zh-CN" altLang="en-US"/>
        </a:p>
      </dgm:t>
    </dgm:pt>
    <dgm:pt modelId="{20D9C6F8-A562-4B21-800C-15D3BAC73F40}" type="pres">
      <dgm:prSet presAssocID="{C9191EBF-44CE-41D7-B537-0471C47D6236}" presName="connTx" presStyleLbl="parChTrans1D2" presStyleIdx="2" presStyleCnt="4"/>
      <dgm:spPr/>
      <dgm:t>
        <a:bodyPr/>
        <a:lstStyle/>
        <a:p>
          <a:endParaRPr lang="zh-CN" altLang="en-US"/>
        </a:p>
      </dgm:t>
    </dgm:pt>
    <dgm:pt modelId="{5200A5B1-260F-4F40-AFC2-19FBC7BA512E}" type="pres">
      <dgm:prSet presAssocID="{8922EDCB-7277-4835-87F2-F5D0A62ADFE2}" presName="node" presStyleLbl="node1" presStyleIdx="2" presStyleCnt="4" custScaleX="114055" custScaleY="114055" custRadScaleRad="93891" custRadScaleInc="-4681">
        <dgm:presLayoutVars>
          <dgm:bulletEnabled val="1"/>
        </dgm:presLayoutVars>
      </dgm:prSet>
      <dgm:spPr/>
      <dgm:t>
        <a:bodyPr/>
        <a:lstStyle/>
        <a:p>
          <a:endParaRPr lang="zh-CN" altLang="en-US"/>
        </a:p>
      </dgm:t>
    </dgm:pt>
    <dgm:pt modelId="{8878F87B-C34E-478D-90AF-F8DE100193F6}" type="pres">
      <dgm:prSet presAssocID="{113BEBF7-22A6-4C11-A1D3-BBDD3A3128B9}" presName="Name9" presStyleLbl="parChTrans1D2" presStyleIdx="3" presStyleCnt="4"/>
      <dgm:spPr/>
      <dgm:t>
        <a:bodyPr/>
        <a:lstStyle/>
        <a:p>
          <a:endParaRPr lang="zh-CN" altLang="en-US"/>
        </a:p>
      </dgm:t>
    </dgm:pt>
    <dgm:pt modelId="{AE0B173E-C740-4726-B175-09536419B158}" type="pres">
      <dgm:prSet presAssocID="{113BEBF7-22A6-4C11-A1D3-BBDD3A3128B9}" presName="connTx" presStyleLbl="parChTrans1D2" presStyleIdx="3" presStyleCnt="4"/>
      <dgm:spPr/>
      <dgm:t>
        <a:bodyPr/>
        <a:lstStyle/>
        <a:p>
          <a:endParaRPr lang="zh-CN" altLang="en-US"/>
        </a:p>
      </dgm:t>
    </dgm:pt>
    <dgm:pt modelId="{8A52C23A-6597-4515-96BD-40717A2B9457}" type="pres">
      <dgm:prSet presAssocID="{2EF7F5E1-0D49-427B-95BC-E38AA27BB690}" presName="node" presStyleLbl="node1" presStyleIdx="3" presStyleCnt="4" custScaleX="113408" custScaleY="119846" custRadScaleRad="132229" custRadScaleInc="-525">
        <dgm:presLayoutVars>
          <dgm:bulletEnabled val="1"/>
        </dgm:presLayoutVars>
      </dgm:prSet>
      <dgm:spPr/>
      <dgm:t>
        <a:bodyPr/>
        <a:lstStyle/>
        <a:p>
          <a:endParaRPr lang="zh-CN" altLang="en-US"/>
        </a:p>
      </dgm:t>
    </dgm:pt>
  </dgm:ptLst>
  <dgm:cxnLst>
    <dgm:cxn modelId="{9B6CE110-1FC0-493D-B510-FD7884558442}" type="presOf" srcId="{DD54A206-9070-4CD1-998D-E94D42639FD3}" destId="{57B29E40-17B7-41D2-8FD8-C20830B3B9A9}" srcOrd="0" destOrd="0" presId="urn:microsoft.com/office/officeart/2005/8/layout/radial1"/>
    <dgm:cxn modelId="{7B83FDF4-4DB2-442E-ACFF-3B149FE1EF19}" srcId="{9A0CBBA3-F9FD-4720-BCFB-F1A637FDF205}" destId="{D2CD7DF6-65E5-4F77-93C9-90DF1923E59B}" srcOrd="0" destOrd="0" parTransId="{3AF74442-4863-4AF5-B282-62EEB44D889D}" sibTransId="{BCD787C7-08E3-403C-9513-6FC260BDF013}"/>
    <dgm:cxn modelId="{83AF589B-85DE-4D75-9BDF-E9E2E4848387}" type="presOf" srcId="{2EF7F5E1-0D49-427B-95BC-E38AA27BB690}" destId="{8A52C23A-6597-4515-96BD-40717A2B9457}" srcOrd="0" destOrd="0" presId="urn:microsoft.com/office/officeart/2005/8/layout/radial1"/>
    <dgm:cxn modelId="{B6A11BA5-6A29-4FD2-88FF-0D4407CFAF36}" type="presOf" srcId="{D2CD7DF6-65E5-4F77-93C9-90DF1923E59B}" destId="{28A5DA0B-E441-4EFA-8466-A7740E1DF583}" srcOrd="0" destOrd="0" presId="urn:microsoft.com/office/officeart/2005/8/layout/radial1"/>
    <dgm:cxn modelId="{96856572-4CF9-4523-83E0-B5B8AEC31DEB}" srcId="{9A0CBBA3-F9FD-4720-BCFB-F1A637FDF205}" destId="{DD54A206-9070-4CD1-998D-E94D42639FD3}" srcOrd="1" destOrd="0" parTransId="{1276367B-E849-4DC9-96A4-9EF12E5A1E19}" sibTransId="{B4C3F62A-0A5C-4FE9-8E0C-F144E721786E}"/>
    <dgm:cxn modelId="{4DB49313-4DDC-4225-AC4C-86E2DFB43E70}" srcId="{9A0CBBA3-F9FD-4720-BCFB-F1A637FDF205}" destId="{8922EDCB-7277-4835-87F2-F5D0A62ADFE2}" srcOrd="2" destOrd="0" parTransId="{C9191EBF-44CE-41D7-B537-0471C47D6236}" sibTransId="{73697F44-8DB6-4B5F-B887-D8BAAA870D3A}"/>
    <dgm:cxn modelId="{990BC551-7112-41D4-9149-257644F0EEC4}" type="presOf" srcId="{C9191EBF-44CE-41D7-B537-0471C47D6236}" destId="{20D9C6F8-A562-4B21-800C-15D3BAC73F40}" srcOrd="1" destOrd="0" presId="urn:microsoft.com/office/officeart/2005/8/layout/radial1"/>
    <dgm:cxn modelId="{C1D8694B-D6DF-4230-A7CA-AECA6420D305}" type="presOf" srcId="{1276367B-E849-4DC9-96A4-9EF12E5A1E19}" destId="{0B4C8648-65D7-4B20-AF19-884C2F7F985E}" srcOrd="0" destOrd="0" presId="urn:microsoft.com/office/officeart/2005/8/layout/radial1"/>
    <dgm:cxn modelId="{F1E55416-2FF7-4FBB-BD6E-C0A331E65A09}" srcId="{E43CE524-1B93-4950-860C-1FAD63B352F9}" destId="{9A0CBBA3-F9FD-4720-BCFB-F1A637FDF205}" srcOrd="0" destOrd="0" parTransId="{87BE363F-C43C-44AE-BAC3-082C879E2F7F}" sibTransId="{E7C2DDD5-2AE4-49BC-BC17-1836F17E8146}"/>
    <dgm:cxn modelId="{1384A1CD-124B-48A5-808A-BABA4362B76A}" type="presOf" srcId="{E43CE524-1B93-4950-860C-1FAD63B352F9}" destId="{4E6BAABC-D628-4A1F-B10F-F632D601B945}" srcOrd="0" destOrd="0" presId="urn:microsoft.com/office/officeart/2005/8/layout/radial1"/>
    <dgm:cxn modelId="{702F6BD6-A818-4CF7-9A4C-7883D0446330}" type="presOf" srcId="{8922EDCB-7277-4835-87F2-F5D0A62ADFE2}" destId="{5200A5B1-260F-4F40-AFC2-19FBC7BA512E}" srcOrd="0" destOrd="0" presId="urn:microsoft.com/office/officeart/2005/8/layout/radial1"/>
    <dgm:cxn modelId="{6BFB61FB-0EEB-4F75-9276-8BA5B28478BB}" type="presOf" srcId="{113BEBF7-22A6-4C11-A1D3-BBDD3A3128B9}" destId="{AE0B173E-C740-4726-B175-09536419B158}" srcOrd="1" destOrd="0" presId="urn:microsoft.com/office/officeart/2005/8/layout/radial1"/>
    <dgm:cxn modelId="{28D48876-E654-492E-B6F8-19FFCF1739B5}" type="presOf" srcId="{C9191EBF-44CE-41D7-B537-0471C47D6236}" destId="{60BD6799-C5BC-41CB-A376-12A4F299E359}" srcOrd="0" destOrd="0" presId="urn:microsoft.com/office/officeart/2005/8/layout/radial1"/>
    <dgm:cxn modelId="{D9C087C7-FD6A-49E5-8791-5500580A9405}" srcId="{9A0CBBA3-F9FD-4720-BCFB-F1A637FDF205}" destId="{2EF7F5E1-0D49-427B-95BC-E38AA27BB690}" srcOrd="3" destOrd="0" parTransId="{113BEBF7-22A6-4C11-A1D3-BBDD3A3128B9}" sibTransId="{51436399-DDF9-4749-B9D1-22E94C2E2687}"/>
    <dgm:cxn modelId="{D2F50673-D6E0-4B6F-AE09-2D54393F6FEC}" type="presOf" srcId="{3AF74442-4863-4AF5-B282-62EEB44D889D}" destId="{6CA498CF-A801-4BE7-9C7A-2C3FA9F8D9C6}" srcOrd="1" destOrd="0" presId="urn:microsoft.com/office/officeart/2005/8/layout/radial1"/>
    <dgm:cxn modelId="{3666AA13-EF96-4E4B-B38E-9E928D959859}" type="presOf" srcId="{1276367B-E849-4DC9-96A4-9EF12E5A1E19}" destId="{E2EEECA6-DD12-455D-BE63-AA882D683E10}" srcOrd="1" destOrd="0" presId="urn:microsoft.com/office/officeart/2005/8/layout/radial1"/>
    <dgm:cxn modelId="{BD3BDA51-3AA7-4913-A9DD-93DE321F8806}" type="presOf" srcId="{3AF74442-4863-4AF5-B282-62EEB44D889D}" destId="{57446C33-4DCB-4767-9630-17BBF71F615C}" srcOrd="0" destOrd="0" presId="urn:microsoft.com/office/officeart/2005/8/layout/radial1"/>
    <dgm:cxn modelId="{A7E0866D-469E-4942-81D9-016111FB54F7}" type="presOf" srcId="{9A0CBBA3-F9FD-4720-BCFB-F1A637FDF205}" destId="{6058FAD6-D302-48B4-A753-2ED82138CDA0}" srcOrd="0" destOrd="0" presId="urn:microsoft.com/office/officeart/2005/8/layout/radial1"/>
    <dgm:cxn modelId="{5C5D9219-0121-4297-9FB1-CDC32C5F7D4E}" type="presOf" srcId="{113BEBF7-22A6-4C11-A1D3-BBDD3A3128B9}" destId="{8878F87B-C34E-478D-90AF-F8DE100193F6}" srcOrd="0" destOrd="0" presId="urn:microsoft.com/office/officeart/2005/8/layout/radial1"/>
    <dgm:cxn modelId="{CF670284-C8AC-40C1-B60E-A819CE1A412C}" type="presParOf" srcId="{4E6BAABC-D628-4A1F-B10F-F632D601B945}" destId="{6058FAD6-D302-48B4-A753-2ED82138CDA0}" srcOrd="0" destOrd="0" presId="urn:microsoft.com/office/officeart/2005/8/layout/radial1"/>
    <dgm:cxn modelId="{620DD711-3C58-4749-8F66-81AB58998FFC}" type="presParOf" srcId="{4E6BAABC-D628-4A1F-B10F-F632D601B945}" destId="{57446C33-4DCB-4767-9630-17BBF71F615C}" srcOrd="1" destOrd="0" presId="urn:microsoft.com/office/officeart/2005/8/layout/radial1"/>
    <dgm:cxn modelId="{5AD83767-ED6C-4B04-86E3-8F2643957051}" type="presParOf" srcId="{57446C33-4DCB-4767-9630-17BBF71F615C}" destId="{6CA498CF-A801-4BE7-9C7A-2C3FA9F8D9C6}" srcOrd="0" destOrd="0" presId="urn:microsoft.com/office/officeart/2005/8/layout/radial1"/>
    <dgm:cxn modelId="{E6C8DCF1-3B87-4901-9722-F36666948ED5}" type="presParOf" srcId="{4E6BAABC-D628-4A1F-B10F-F632D601B945}" destId="{28A5DA0B-E441-4EFA-8466-A7740E1DF583}" srcOrd="2" destOrd="0" presId="urn:microsoft.com/office/officeart/2005/8/layout/radial1"/>
    <dgm:cxn modelId="{6F63404B-3F35-48AB-A116-F2291242189E}" type="presParOf" srcId="{4E6BAABC-D628-4A1F-B10F-F632D601B945}" destId="{0B4C8648-65D7-4B20-AF19-884C2F7F985E}" srcOrd="3" destOrd="0" presId="urn:microsoft.com/office/officeart/2005/8/layout/radial1"/>
    <dgm:cxn modelId="{764598BC-E65E-48E8-9859-F92E50E8C20F}" type="presParOf" srcId="{0B4C8648-65D7-4B20-AF19-884C2F7F985E}" destId="{E2EEECA6-DD12-455D-BE63-AA882D683E10}" srcOrd="0" destOrd="0" presId="urn:microsoft.com/office/officeart/2005/8/layout/radial1"/>
    <dgm:cxn modelId="{AF3B8976-109C-4487-B1C1-42DF5BE3D79C}" type="presParOf" srcId="{4E6BAABC-D628-4A1F-B10F-F632D601B945}" destId="{57B29E40-17B7-41D2-8FD8-C20830B3B9A9}" srcOrd="4" destOrd="0" presId="urn:microsoft.com/office/officeart/2005/8/layout/radial1"/>
    <dgm:cxn modelId="{972B78AD-6DCC-4318-B39A-0624D425C618}" type="presParOf" srcId="{4E6BAABC-D628-4A1F-B10F-F632D601B945}" destId="{60BD6799-C5BC-41CB-A376-12A4F299E359}" srcOrd="5" destOrd="0" presId="urn:microsoft.com/office/officeart/2005/8/layout/radial1"/>
    <dgm:cxn modelId="{6D4C15DA-A8F9-4E30-ADB9-4C0757B6665E}" type="presParOf" srcId="{60BD6799-C5BC-41CB-A376-12A4F299E359}" destId="{20D9C6F8-A562-4B21-800C-15D3BAC73F40}" srcOrd="0" destOrd="0" presId="urn:microsoft.com/office/officeart/2005/8/layout/radial1"/>
    <dgm:cxn modelId="{EECD1650-0734-4FF7-9321-7ACA1103982B}" type="presParOf" srcId="{4E6BAABC-D628-4A1F-B10F-F632D601B945}" destId="{5200A5B1-260F-4F40-AFC2-19FBC7BA512E}" srcOrd="6" destOrd="0" presId="urn:microsoft.com/office/officeart/2005/8/layout/radial1"/>
    <dgm:cxn modelId="{6A9DF836-E891-48D6-9FC7-E0771A536998}" type="presParOf" srcId="{4E6BAABC-D628-4A1F-B10F-F632D601B945}" destId="{8878F87B-C34E-478D-90AF-F8DE100193F6}" srcOrd="7" destOrd="0" presId="urn:microsoft.com/office/officeart/2005/8/layout/radial1"/>
    <dgm:cxn modelId="{6CD9E429-5F88-4471-8465-CF77EBD66649}" type="presParOf" srcId="{8878F87B-C34E-478D-90AF-F8DE100193F6}" destId="{AE0B173E-C740-4726-B175-09536419B158}" srcOrd="0" destOrd="0" presId="urn:microsoft.com/office/officeart/2005/8/layout/radial1"/>
    <dgm:cxn modelId="{1E89F083-7066-49E4-ABC6-799E0498A10F}" type="presParOf" srcId="{4E6BAABC-D628-4A1F-B10F-F632D601B945}" destId="{8A52C23A-6597-4515-96BD-40717A2B9457}" srcOrd="8" destOrd="0" presId="urn:microsoft.com/office/officeart/2005/8/layout/radial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CE524-1B93-4950-860C-1FAD63B352F9}"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zh-CN" altLang="en-US"/>
        </a:p>
      </dgm:t>
    </dgm:pt>
    <dgm:pt modelId="{2EF7F5E1-0D49-427B-95BC-E38AA27BB690}">
      <dgm:prSet phldrT="[文本]" custT="1"/>
      <dgm:spPr/>
      <dgm:t>
        <a:bodyPr anchor="ctr" anchorCtr="1"/>
        <a:lstStyle/>
        <a:p>
          <a:pPr algn="ctr">
            <a:lnSpc>
              <a:spcPct val="100000"/>
            </a:lnSpc>
            <a:spcAft>
              <a:spcPts val="0"/>
            </a:spcAft>
          </a:pPr>
          <a:r>
            <a:rPr lang="zh-CN" altLang="en-US" sz="1800" b="1" dirty="0" smtClean="0">
              <a:latin typeface="微软雅黑" pitchFamily="34" charset="-122"/>
              <a:ea typeface="微软雅黑" pitchFamily="34" charset="-122"/>
            </a:rPr>
            <a:t>产量</a:t>
          </a:r>
          <a:endParaRPr lang="en-US" altLang="zh-CN" sz="1800" b="1" dirty="0" smtClean="0">
            <a:latin typeface="微软雅黑" pitchFamily="34" charset="-122"/>
            <a:ea typeface="微软雅黑" pitchFamily="34" charset="-122"/>
          </a:endParaRPr>
        </a:p>
        <a:p>
          <a:pPr algn="ctr">
            <a:lnSpc>
              <a:spcPct val="100000"/>
            </a:lnSpc>
            <a:spcAft>
              <a:spcPts val="0"/>
            </a:spcAft>
          </a:pPr>
          <a:endParaRPr lang="en-US" altLang="zh-CN" sz="1800" b="1" dirty="0" smtClean="0">
            <a:latin typeface="微软雅黑" pitchFamily="34" charset="-122"/>
            <a:ea typeface="微软雅黑" pitchFamily="34" charset="-122"/>
          </a:endParaRPr>
        </a:p>
        <a:p>
          <a:pPr algn="ctr">
            <a:lnSpc>
              <a:spcPct val="100000"/>
            </a:lnSpc>
            <a:spcAft>
              <a:spcPts val="0"/>
            </a:spcAft>
          </a:pPr>
          <a:endParaRPr lang="en-US" altLang="zh-CN" sz="1800" b="1" dirty="0" smtClean="0">
            <a:latin typeface="微软雅黑" pitchFamily="34" charset="-122"/>
            <a:ea typeface="微软雅黑" pitchFamily="34" charset="-122"/>
          </a:endParaRPr>
        </a:p>
        <a:p>
          <a:pPr algn="ctr">
            <a:lnSpc>
              <a:spcPct val="100000"/>
            </a:lnSpc>
            <a:spcAft>
              <a:spcPts val="0"/>
            </a:spcAft>
          </a:pPr>
          <a:endParaRPr lang="zh-CN" altLang="en-US" sz="1800" b="1" dirty="0">
            <a:latin typeface="微软雅黑" pitchFamily="34" charset="-122"/>
            <a:ea typeface="微软雅黑" pitchFamily="34" charset="-122"/>
          </a:endParaRPr>
        </a:p>
      </dgm:t>
    </dgm:pt>
    <dgm:pt modelId="{113BEBF7-22A6-4C11-A1D3-BBDD3A3128B9}" type="parTrans" cxnId="{D9C087C7-FD6A-49E5-8791-5500580A9405}">
      <dgm:prSet/>
      <dgm:spPr/>
      <dgm:t>
        <a:bodyPr/>
        <a:lstStyle/>
        <a:p>
          <a:endParaRPr lang="zh-CN" altLang="en-US" sz="1800"/>
        </a:p>
      </dgm:t>
    </dgm:pt>
    <dgm:pt modelId="{51436399-DDF9-4749-B9D1-22E94C2E2687}" type="sibTrans" cxnId="{D9C087C7-FD6A-49E5-8791-5500580A9405}">
      <dgm:prSet/>
      <dgm:spPr/>
      <dgm:t>
        <a:bodyPr/>
        <a:lstStyle/>
        <a:p>
          <a:endParaRPr lang="zh-CN" altLang="en-US" sz="1800"/>
        </a:p>
      </dgm:t>
    </dgm:pt>
    <dgm:pt modelId="{9A0CBBA3-F9FD-4720-BCFB-F1A637FDF205}">
      <dgm:prSet phldrT="[文本]" custT="1"/>
      <dgm:spPr/>
      <dgm:t>
        <a:bodyPr/>
        <a:lstStyle/>
        <a:p>
          <a:r>
            <a:rPr lang="zh-CN" sz="1800" b="1" dirty="0" smtClean="0">
              <a:latin typeface="微软雅黑" pitchFamily="34" charset="-122"/>
              <a:ea typeface="微软雅黑" pitchFamily="34" charset="-122"/>
            </a:rPr>
            <a:t>供应</a:t>
          </a:r>
          <a:r>
            <a:rPr lang="zh-CN" sz="1800" b="1" dirty="0" smtClean="0">
              <a:latin typeface="微软雅黑" pitchFamily="34" charset="-122"/>
              <a:ea typeface="微软雅黑" pitchFamily="34" charset="-122"/>
            </a:rPr>
            <a:t>压力</a:t>
          </a:r>
          <a:r>
            <a:rPr lang="zh-CN" altLang="en-US" sz="1800" b="1" dirty="0" smtClean="0">
              <a:latin typeface="微软雅黑" pitchFamily="34" charset="-122"/>
              <a:ea typeface="微软雅黑" pitchFamily="34" charset="-122"/>
            </a:rPr>
            <a:t>偏大</a:t>
          </a:r>
          <a:endParaRPr lang="zh-CN" altLang="en-US" sz="1800" b="1" dirty="0">
            <a:latin typeface="微软雅黑" pitchFamily="34" charset="-122"/>
            <a:ea typeface="微软雅黑" pitchFamily="34" charset="-122"/>
          </a:endParaRPr>
        </a:p>
      </dgm:t>
    </dgm:pt>
    <dgm:pt modelId="{E7C2DDD5-2AE4-49BC-BC17-1836F17E8146}" type="sibTrans" cxnId="{F1E55416-2FF7-4FBB-BD6E-C0A331E65A09}">
      <dgm:prSet/>
      <dgm:spPr/>
      <dgm:t>
        <a:bodyPr/>
        <a:lstStyle/>
        <a:p>
          <a:endParaRPr lang="zh-CN" altLang="en-US" sz="1800"/>
        </a:p>
      </dgm:t>
    </dgm:pt>
    <dgm:pt modelId="{87BE363F-C43C-44AE-BAC3-082C879E2F7F}" type="parTrans" cxnId="{F1E55416-2FF7-4FBB-BD6E-C0A331E65A09}">
      <dgm:prSet/>
      <dgm:spPr/>
      <dgm:t>
        <a:bodyPr/>
        <a:lstStyle/>
        <a:p>
          <a:endParaRPr lang="zh-CN" altLang="en-US" sz="1800"/>
        </a:p>
      </dgm:t>
    </dgm:pt>
    <dgm:pt modelId="{8922EDCB-7277-4835-87F2-F5D0A62ADFE2}">
      <dgm:prSet phldrT="[文本]" custT="1"/>
      <dgm:spPr/>
      <dgm:t>
        <a:bodyPr/>
        <a:lstStyle/>
        <a:p>
          <a:pPr algn="ctr">
            <a:lnSpc>
              <a:spcPct val="100000"/>
            </a:lnSpc>
            <a:spcAft>
              <a:spcPts val="0"/>
            </a:spcAft>
          </a:pPr>
          <a:r>
            <a:rPr lang="zh-CN" altLang="en-US" sz="1800" b="1" dirty="0" smtClean="0">
              <a:latin typeface="微软雅黑" pitchFamily="34" charset="-122"/>
              <a:ea typeface="微软雅黑" pitchFamily="34" charset="-122"/>
            </a:rPr>
            <a:t>进口</a:t>
          </a:r>
          <a:endParaRPr lang="en-US" altLang="zh-CN" sz="1800" b="1" dirty="0" smtClean="0">
            <a:latin typeface="微软雅黑" pitchFamily="34" charset="-122"/>
            <a:ea typeface="微软雅黑" pitchFamily="34" charset="-122"/>
          </a:endParaRPr>
        </a:p>
        <a:p>
          <a:pPr algn="ctr">
            <a:lnSpc>
              <a:spcPct val="100000"/>
            </a:lnSpc>
            <a:spcAft>
              <a:spcPts val="0"/>
            </a:spcAft>
          </a:pPr>
          <a:endParaRPr lang="en-US" altLang="zh-CN" sz="1800" b="1" dirty="0" smtClean="0">
            <a:latin typeface="微软雅黑" pitchFamily="34" charset="-122"/>
            <a:ea typeface="微软雅黑" pitchFamily="34" charset="-122"/>
          </a:endParaRPr>
        </a:p>
        <a:p>
          <a:pPr algn="ctr">
            <a:lnSpc>
              <a:spcPct val="100000"/>
            </a:lnSpc>
            <a:spcAft>
              <a:spcPts val="0"/>
            </a:spcAft>
          </a:pPr>
          <a:endParaRPr lang="zh-CN" altLang="en-US" sz="1800" b="1" dirty="0">
            <a:latin typeface="微软雅黑" pitchFamily="34" charset="-122"/>
            <a:ea typeface="微软雅黑" pitchFamily="34" charset="-122"/>
          </a:endParaRPr>
        </a:p>
      </dgm:t>
    </dgm:pt>
    <dgm:pt modelId="{73697F44-8DB6-4B5F-B887-D8BAAA870D3A}" type="sibTrans" cxnId="{4DB49313-4DDC-4225-AC4C-86E2DFB43E70}">
      <dgm:prSet/>
      <dgm:spPr/>
      <dgm:t>
        <a:bodyPr/>
        <a:lstStyle/>
        <a:p>
          <a:endParaRPr lang="zh-CN" altLang="en-US" sz="1800"/>
        </a:p>
      </dgm:t>
    </dgm:pt>
    <dgm:pt modelId="{C9191EBF-44CE-41D7-B537-0471C47D6236}" type="parTrans" cxnId="{4DB49313-4DDC-4225-AC4C-86E2DFB43E70}">
      <dgm:prSet/>
      <dgm:spPr/>
      <dgm:t>
        <a:bodyPr/>
        <a:lstStyle/>
        <a:p>
          <a:endParaRPr lang="zh-CN" altLang="en-US" sz="1800"/>
        </a:p>
      </dgm:t>
    </dgm:pt>
    <dgm:pt modelId="{CC2D4E40-5D7C-494A-8AA9-0CA9041A71F6}">
      <dgm:prSet custT="1"/>
      <dgm:spPr/>
      <dgm:t>
        <a:bodyPr/>
        <a:lstStyle/>
        <a:p>
          <a:pPr>
            <a:lnSpc>
              <a:spcPct val="100000"/>
            </a:lnSpc>
            <a:spcAft>
              <a:spcPts val="0"/>
            </a:spcAft>
          </a:pPr>
          <a:r>
            <a:rPr lang="zh-CN" altLang="en-US" sz="1800" b="1" dirty="0" smtClean="0">
              <a:latin typeface="微软雅黑" pitchFamily="34" charset="-122"/>
              <a:ea typeface="微软雅黑" pitchFamily="34" charset="-122"/>
            </a:rPr>
            <a:t>库存</a:t>
          </a:r>
          <a:endParaRPr lang="en-US" altLang="zh-CN" sz="1800" b="1" dirty="0" smtClean="0">
            <a:latin typeface="微软雅黑" pitchFamily="34" charset="-122"/>
            <a:ea typeface="微软雅黑" pitchFamily="34" charset="-122"/>
          </a:endParaRPr>
        </a:p>
        <a:p>
          <a:pPr>
            <a:lnSpc>
              <a:spcPct val="100000"/>
            </a:lnSpc>
            <a:spcAft>
              <a:spcPts val="0"/>
            </a:spcAft>
          </a:pPr>
          <a:endParaRPr lang="en-US" altLang="zh-CN" sz="1800" b="1" dirty="0" smtClean="0">
            <a:latin typeface="微软雅黑" pitchFamily="34" charset="-122"/>
            <a:ea typeface="微软雅黑" pitchFamily="34" charset="-122"/>
          </a:endParaRPr>
        </a:p>
        <a:p>
          <a:pPr>
            <a:lnSpc>
              <a:spcPct val="100000"/>
            </a:lnSpc>
            <a:spcAft>
              <a:spcPts val="0"/>
            </a:spcAft>
          </a:pPr>
          <a:endParaRPr lang="zh-CN" altLang="en-US" sz="1800" b="1" dirty="0">
            <a:latin typeface="微软雅黑" pitchFamily="34" charset="-122"/>
            <a:ea typeface="微软雅黑" pitchFamily="34" charset="-122"/>
          </a:endParaRPr>
        </a:p>
      </dgm:t>
    </dgm:pt>
    <dgm:pt modelId="{7AD3D020-092B-4E7A-A81A-2B8818D6BAE7}" type="parTrans" cxnId="{CF331280-908C-400E-9076-072817AFA6E6}">
      <dgm:prSet/>
      <dgm:spPr/>
      <dgm:t>
        <a:bodyPr/>
        <a:lstStyle/>
        <a:p>
          <a:endParaRPr lang="zh-CN" altLang="en-US" sz="1800"/>
        </a:p>
      </dgm:t>
    </dgm:pt>
    <dgm:pt modelId="{4C117E63-EE86-4141-9319-01DE17BBA228}" type="sibTrans" cxnId="{CF331280-908C-400E-9076-072817AFA6E6}">
      <dgm:prSet/>
      <dgm:spPr/>
      <dgm:t>
        <a:bodyPr/>
        <a:lstStyle/>
        <a:p>
          <a:endParaRPr lang="zh-CN" altLang="en-US" sz="1800"/>
        </a:p>
      </dgm:t>
    </dgm:pt>
    <dgm:pt modelId="{C2BF6CD6-A6D4-467E-98CF-F5581E629850}" type="pres">
      <dgm:prSet presAssocID="{E43CE524-1B93-4950-860C-1FAD63B352F9}" presName="cycle" presStyleCnt="0">
        <dgm:presLayoutVars>
          <dgm:chMax val="1"/>
          <dgm:dir/>
          <dgm:animLvl val="ctr"/>
          <dgm:resizeHandles val="exact"/>
        </dgm:presLayoutVars>
      </dgm:prSet>
      <dgm:spPr/>
      <dgm:t>
        <a:bodyPr/>
        <a:lstStyle/>
        <a:p>
          <a:endParaRPr lang="zh-CN" altLang="en-US"/>
        </a:p>
      </dgm:t>
    </dgm:pt>
    <dgm:pt modelId="{7F0EF024-0525-4F1B-BFDD-A03ED4AE8B4F}" type="pres">
      <dgm:prSet presAssocID="{9A0CBBA3-F9FD-4720-BCFB-F1A637FDF205}" presName="centerShape" presStyleLbl="node0" presStyleIdx="0" presStyleCnt="1" custLinFactNeighborX="183" custLinFactNeighborY="7655"/>
      <dgm:spPr/>
      <dgm:t>
        <a:bodyPr/>
        <a:lstStyle/>
        <a:p>
          <a:endParaRPr lang="zh-CN" altLang="en-US"/>
        </a:p>
      </dgm:t>
    </dgm:pt>
    <dgm:pt modelId="{452680EB-3E97-4C70-9E0E-3A7402C71B50}" type="pres">
      <dgm:prSet presAssocID="{C9191EBF-44CE-41D7-B537-0471C47D6236}" presName="parTrans" presStyleLbl="bgSibTrans2D1" presStyleIdx="0" presStyleCnt="3" custLinFactNeighborX="17604" custLinFactNeighborY="-32528"/>
      <dgm:spPr/>
      <dgm:t>
        <a:bodyPr/>
        <a:lstStyle/>
        <a:p>
          <a:endParaRPr lang="zh-CN" altLang="en-US"/>
        </a:p>
      </dgm:t>
    </dgm:pt>
    <dgm:pt modelId="{C6325BCD-AD98-4A9D-AB26-299958C445F2}" type="pres">
      <dgm:prSet presAssocID="{8922EDCB-7277-4835-87F2-F5D0A62ADFE2}" presName="node" presStyleLbl="node1" presStyleIdx="0" presStyleCnt="3" custScaleX="95805" custScaleY="102356" custRadScaleRad="102284" custRadScaleInc="-24442">
        <dgm:presLayoutVars>
          <dgm:bulletEnabled val="1"/>
        </dgm:presLayoutVars>
      </dgm:prSet>
      <dgm:spPr/>
      <dgm:t>
        <a:bodyPr/>
        <a:lstStyle/>
        <a:p>
          <a:endParaRPr lang="zh-CN" altLang="en-US"/>
        </a:p>
      </dgm:t>
    </dgm:pt>
    <dgm:pt modelId="{54BC89E6-D533-4854-8E37-A967600B9504}" type="pres">
      <dgm:prSet presAssocID="{113BEBF7-22A6-4C11-A1D3-BBDD3A3128B9}" presName="parTrans" presStyleLbl="bgSibTrans2D1" presStyleIdx="1" presStyleCnt="3" custLinFactNeighborX="-3073" custLinFactNeighborY="16007"/>
      <dgm:spPr/>
      <dgm:t>
        <a:bodyPr/>
        <a:lstStyle/>
        <a:p>
          <a:endParaRPr lang="zh-CN" altLang="en-US"/>
        </a:p>
      </dgm:t>
    </dgm:pt>
    <dgm:pt modelId="{2BCCBCBE-8E35-46FC-A7CD-7AAD9156407F}" type="pres">
      <dgm:prSet presAssocID="{2EF7F5E1-0D49-427B-95BC-E38AA27BB690}" presName="node" presStyleLbl="node1" presStyleIdx="1" presStyleCnt="3" custScaleX="125065" custScaleY="125877">
        <dgm:presLayoutVars>
          <dgm:bulletEnabled val="1"/>
        </dgm:presLayoutVars>
      </dgm:prSet>
      <dgm:spPr/>
      <dgm:t>
        <a:bodyPr/>
        <a:lstStyle/>
        <a:p>
          <a:endParaRPr lang="zh-CN" altLang="en-US"/>
        </a:p>
      </dgm:t>
    </dgm:pt>
    <dgm:pt modelId="{E9AE1B1C-B7F6-440A-8D0A-704500A7628C}" type="pres">
      <dgm:prSet presAssocID="{7AD3D020-092B-4E7A-A81A-2B8818D6BAE7}" presName="parTrans" presStyleLbl="bgSibTrans2D1" presStyleIdx="2" presStyleCnt="3" custLinFactNeighborX="-21652" custLinFactNeighborY="-44250"/>
      <dgm:spPr/>
      <dgm:t>
        <a:bodyPr/>
        <a:lstStyle/>
        <a:p>
          <a:endParaRPr lang="zh-CN" altLang="en-US"/>
        </a:p>
      </dgm:t>
    </dgm:pt>
    <dgm:pt modelId="{F1C4D281-5B8E-4417-A589-5AD22A59B34B}" type="pres">
      <dgm:prSet presAssocID="{CC2D4E40-5D7C-494A-8AA9-0CA9041A71F6}" presName="node" presStyleLbl="node1" presStyleIdx="2" presStyleCnt="3" custScaleX="111456" custScaleY="104455" custRadScaleRad="107338" custRadScaleInc="25970">
        <dgm:presLayoutVars>
          <dgm:bulletEnabled val="1"/>
        </dgm:presLayoutVars>
      </dgm:prSet>
      <dgm:spPr/>
      <dgm:t>
        <a:bodyPr/>
        <a:lstStyle/>
        <a:p>
          <a:endParaRPr lang="zh-CN" altLang="en-US"/>
        </a:p>
      </dgm:t>
    </dgm:pt>
  </dgm:ptLst>
  <dgm:cxnLst>
    <dgm:cxn modelId="{F8DC6B88-8B67-445C-AAAD-4A05F8BCCC33}" type="presOf" srcId="{C9191EBF-44CE-41D7-B537-0471C47D6236}" destId="{452680EB-3E97-4C70-9E0E-3A7402C71B50}" srcOrd="0" destOrd="0" presId="urn:microsoft.com/office/officeart/2005/8/layout/radial4"/>
    <dgm:cxn modelId="{D9C087C7-FD6A-49E5-8791-5500580A9405}" srcId="{9A0CBBA3-F9FD-4720-BCFB-F1A637FDF205}" destId="{2EF7F5E1-0D49-427B-95BC-E38AA27BB690}" srcOrd="1" destOrd="0" parTransId="{113BEBF7-22A6-4C11-A1D3-BBDD3A3128B9}" sibTransId="{51436399-DDF9-4749-B9D1-22E94C2E2687}"/>
    <dgm:cxn modelId="{2E95E06F-493F-4F24-9AF8-07CE0AFE3237}" type="presOf" srcId="{CC2D4E40-5D7C-494A-8AA9-0CA9041A71F6}" destId="{F1C4D281-5B8E-4417-A589-5AD22A59B34B}" srcOrd="0" destOrd="0" presId="urn:microsoft.com/office/officeart/2005/8/layout/radial4"/>
    <dgm:cxn modelId="{7EF06C7D-6971-46D3-AEFF-6B9E84BE92D4}" type="presOf" srcId="{9A0CBBA3-F9FD-4720-BCFB-F1A637FDF205}" destId="{7F0EF024-0525-4F1B-BFDD-A03ED4AE8B4F}" srcOrd="0" destOrd="0" presId="urn:microsoft.com/office/officeart/2005/8/layout/radial4"/>
    <dgm:cxn modelId="{F1E55416-2FF7-4FBB-BD6E-C0A331E65A09}" srcId="{E43CE524-1B93-4950-860C-1FAD63B352F9}" destId="{9A0CBBA3-F9FD-4720-BCFB-F1A637FDF205}" srcOrd="0" destOrd="0" parTransId="{87BE363F-C43C-44AE-BAC3-082C879E2F7F}" sibTransId="{E7C2DDD5-2AE4-49BC-BC17-1836F17E8146}"/>
    <dgm:cxn modelId="{31809D21-8864-4094-B3A9-A26E348868D3}" type="presOf" srcId="{8922EDCB-7277-4835-87F2-F5D0A62ADFE2}" destId="{C6325BCD-AD98-4A9D-AB26-299958C445F2}" srcOrd="0" destOrd="0" presId="urn:microsoft.com/office/officeart/2005/8/layout/radial4"/>
    <dgm:cxn modelId="{E647653B-B0BF-41DE-A3B3-7AE92201FD5B}" type="presOf" srcId="{7AD3D020-092B-4E7A-A81A-2B8818D6BAE7}" destId="{E9AE1B1C-B7F6-440A-8D0A-704500A7628C}" srcOrd="0" destOrd="0" presId="urn:microsoft.com/office/officeart/2005/8/layout/radial4"/>
    <dgm:cxn modelId="{F77095C3-C024-4183-95C7-DF77ED869C02}" type="presOf" srcId="{2EF7F5E1-0D49-427B-95BC-E38AA27BB690}" destId="{2BCCBCBE-8E35-46FC-A7CD-7AAD9156407F}" srcOrd="0" destOrd="0" presId="urn:microsoft.com/office/officeart/2005/8/layout/radial4"/>
    <dgm:cxn modelId="{05140D09-53BC-452B-BAA3-9E0995BC7D41}" type="presOf" srcId="{E43CE524-1B93-4950-860C-1FAD63B352F9}" destId="{C2BF6CD6-A6D4-467E-98CF-F5581E629850}" srcOrd="0" destOrd="0" presId="urn:microsoft.com/office/officeart/2005/8/layout/radial4"/>
    <dgm:cxn modelId="{4DB49313-4DDC-4225-AC4C-86E2DFB43E70}" srcId="{9A0CBBA3-F9FD-4720-BCFB-F1A637FDF205}" destId="{8922EDCB-7277-4835-87F2-F5D0A62ADFE2}" srcOrd="0" destOrd="0" parTransId="{C9191EBF-44CE-41D7-B537-0471C47D6236}" sibTransId="{73697F44-8DB6-4B5F-B887-D8BAAA870D3A}"/>
    <dgm:cxn modelId="{CF331280-908C-400E-9076-072817AFA6E6}" srcId="{9A0CBBA3-F9FD-4720-BCFB-F1A637FDF205}" destId="{CC2D4E40-5D7C-494A-8AA9-0CA9041A71F6}" srcOrd="2" destOrd="0" parTransId="{7AD3D020-092B-4E7A-A81A-2B8818D6BAE7}" sibTransId="{4C117E63-EE86-4141-9319-01DE17BBA228}"/>
    <dgm:cxn modelId="{52C252D1-5994-4455-AE54-A26493B3257B}" type="presOf" srcId="{113BEBF7-22A6-4C11-A1D3-BBDD3A3128B9}" destId="{54BC89E6-D533-4854-8E37-A967600B9504}" srcOrd="0" destOrd="0" presId="urn:microsoft.com/office/officeart/2005/8/layout/radial4"/>
    <dgm:cxn modelId="{B04048B2-4BE0-4846-9D40-A8868918A9E1}" type="presParOf" srcId="{C2BF6CD6-A6D4-467E-98CF-F5581E629850}" destId="{7F0EF024-0525-4F1B-BFDD-A03ED4AE8B4F}" srcOrd="0" destOrd="0" presId="urn:microsoft.com/office/officeart/2005/8/layout/radial4"/>
    <dgm:cxn modelId="{99EAAEC7-BD71-449F-967F-4B4A840EC8D1}" type="presParOf" srcId="{C2BF6CD6-A6D4-467E-98CF-F5581E629850}" destId="{452680EB-3E97-4C70-9E0E-3A7402C71B50}" srcOrd="1" destOrd="0" presId="urn:microsoft.com/office/officeart/2005/8/layout/radial4"/>
    <dgm:cxn modelId="{0E97AD70-5535-426A-ADCB-7AB021055F97}" type="presParOf" srcId="{C2BF6CD6-A6D4-467E-98CF-F5581E629850}" destId="{C6325BCD-AD98-4A9D-AB26-299958C445F2}" srcOrd="2" destOrd="0" presId="urn:microsoft.com/office/officeart/2005/8/layout/radial4"/>
    <dgm:cxn modelId="{B3474461-77E4-4E33-B971-005FAE24D1A9}" type="presParOf" srcId="{C2BF6CD6-A6D4-467E-98CF-F5581E629850}" destId="{54BC89E6-D533-4854-8E37-A967600B9504}" srcOrd="3" destOrd="0" presId="urn:microsoft.com/office/officeart/2005/8/layout/radial4"/>
    <dgm:cxn modelId="{E368656C-AA8F-47FF-9D23-D933F128C1F7}" type="presParOf" srcId="{C2BF6CD6-A6D4-467E-98CF-F5581E629850}" destId="{2BCCBCBE-8E35-46FC-A7CD-7AAD9156407F}" srcOrd="4" destOrd="0" presId="urn:microsoft.com/office/officeart/2005/8/layout/radial4"/>
    <dgm:cxn modelId="{45D3A4C9-056B-43FC-A556-251437BBCB50}" type="presParOf" srcId="{C2BF6CD6-A6D4-467E-98CF-F5581E629850}" destId="{E9AE1B1C-B7F6-440A-8D0A-704500A7628C}" srcOrd="5" destOrd="0" presId="urn:microsoft.com/office/officeart/2005/8/layout/radial4"/>
    <dgm:cxn modelId="{246462DE-0E0E-4190-96A5-EEE319A40C82}" type="presParOf" srcId="{C2BF6CD6-A6D4-467E-98CF-F5581E629850}" destId="{F1C4D281-5B8E-4417-A589-5AD22A59B34B}" srcOrd="6" destOrd="0" presId="urn:microsoft.com/office/officeart/2005/8/layout/radial4"/>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3CE524-1B93-4950-860C-1FAD63B352F9}" type="doc">
      <dgm:prSet loTypeId="urn:microsoft.com/office/officeart/2005/8/layout/radial4" loCatId="relationship" qsTypeId="urn:microsoft.com/office/officeart/2005/8/quickstyle/3d1" qsCatId="3D" csTypeId="urn:microsoft.com/office/officeart/2005/8/colors/accent2_2" csCatId="accent2" phldr="1"/>
      <dgm:spPr/>
      <dgm:t>
        <a:bodyPr/>
        <a:lstStyle/>
        <a:p>
          <a:endParaRPr lang="zh-CN" altLang="en-US"/>
        </a:p>
      </dgm:t>
    </dgm:pt>
    <dgm:pt modelId="{9A0CBBA3-F9FD-4720-BCFB-F1A637FDF205}">
      <dgm:prSet phldrT="[文本]" custT="1"/>
      <dgm:spPr/>
      <dgm:t>
        <a:bodyPr/>
        <a:lstStyle/>
        <a:p>
          <a:r>
            <a:rPr lang="zh-CN" altLang="en-US" sz="1800" b="1" dirty="0" smtClean="0">
              <a:latin typeface="微软雅黑" pitchFamily="34" charset="-122"/>
              <a:ea typeface="微软雅黑" pitchFamily="34" charset="-122"/>
            </a:rPr>
            <a:t>需求</a:t>
          </a:r>
          <a:r>
            <a:rPr lang="zh-CN" altLang="en-US" sz="1800" b="1" dirty="0" smtClean="0">
              <a:latin typeface="微软雅黑" pitchFamily="34" charset="-122"/>
              <a:ea typeface="微软雅黑" pitchFamily="34" charset="-122"/>
            </a:rPr>
            <a:t>疲软局面难改</a:t>
          </a:r>
          <a:endParaRPr lang="zh-CN" altLang="en-US" sz="1800" b="1" dirty="0">
            <a:latin typeface="微软雅黑" pitchFamily="34" charset="-122"/>
            <a:ea typeface="微软雅黑" pitchFamily="34" charset="-122"/>
          </a:endParaRPr>
        </a:p>
      </dgm:t>
    </dgm:pt>
    <dgm:pt modelId="{E7C2DDD5-2AE4-49BC-BC17-1836F17E8146}" type="sibTrans" cxnId="{F1E55416-2FF7-4FBB-BD6E-C0A331E65A09}">
      <dgm:prSet/>
      <dgm:spPr/>
      <dgm:t>
        <a:bodyPr/>
        <a:lstStyle/>
        <a:p>
          <a:endParaRPr lang="zh-CN" altLang="en-US" sz="1800"/>
        </a:p>
      </dgm:t>
    </dgm:pt>
    <dgm:pt modelId="{87BE363F-C43C-44AE-BAC3-082C879E2F7F}" type="parTrans" cxnId="{F1E55416-2FF7-4FBB-BD6E-C0A331E65A09}">
      <dgm:prSet/>
      <dgm:spPr/>
      <dgm:t>
        <a:bodyPr/>
        <a:lstStyle/>
        <a:p>
          <a:endParaRPr lang="zh-CN" altLang="en-US" sz="1800"/>
        </a:p>
      </dgm:t>
    </dgm:pt>
    <dgm:pt modelId="{8922EDCB-7277-4835-87F2-F5D0A62ADFE2}">
      <dgm:prSet phldrT="[文本]" custT="1"/>
      <dgm:spPr/>
      <dgm:t>
        <a:bodyPr/>
        <a:lstStyle/>
        <a:p>
          <a:pPr algn="ctr">
            <a:lnSpc>
              <a:spcPct val="100000"/>
            </a:lnSpc>
            <a:spcAft>
              <a:spcPts val="0"/>
            </a:spcAft>
          </a:pPr>
          <a:r>
            <a:rPr lang="zh-CN" altLang="en-US" sz="1800" b="1" dirty="0" smtClean="0">
              <a:latin typeface="微软雅黑" pitchFamily="34" charset="-122"/>
              <a:ea typeface="微软雅黑" pitchFamily="34" charset="-122"/>
            </a:rPr>
            <a:t>消费</a:t>
          </a:r>
          <a:endParaRPr lang="en-US" altLang="zh-CN" sz="1800" b="1" dirty="0" smtClean="0">
            <a:latin typeface="微软雅黑" pitchFamily="34" charset="-122"/>
            <a:ea typeface="微软雅黑" pitchFamily="34" charset="-122"/>
          </a:endParaRPr>
        </a:p>
        <a:p>
          <a:pPr algn="ctr">
            <a:lnSpc>
              <a:spcPct val="100000"/>
            </a:lnSpc>
            <a:spcAft>
              <a:spcPts val="0"/>
            </a:spcAft>
          </a:pPr>
          <a:endParaRPr lang="en-US" altLang="zh-CN" sz="1800" b="1" dirty="0" smtClean="0">
            <a:latin typeface="微软雅黑" pitchFamily="34" charset="-122"/>
            <a:ea typeface="微软雅黑" pitchFamily="34" charset="-122"/>
          </a:endParaRPr>
        </a:p>
        <a:p>
          <a:pPr algn="ctr">
            <a:lnSpc>
              <a:spcPct val="100000"/>
            </a:lnSpc>
            <a:spcAft>
              <a:spcPts val="0"/>
            </a:spcAft>
          </a:pPr>
          <a:endParaRPr lang="zh-CN" altLang="en-US" sz="1800" b="1" dirty="0">
            <a:latin typeface="微软雅黑" pitchFamily="34" charset="-122"/>
            <a:ea typeface="微软雅黑" pitchFamily="34" charset="-122"/>
          </a:endParaRPr>
        </a:p>
      </dgm:t>
    </dgm:pt>
    <dgm:pt modelId="{73697F44-8DB6-4B5F-B887-D8BAAA870D3A}" type="sibTrans" cxnId="{4DB49313-4DDC-4225-AC4C-86E2DFB43E70}">
      <dgm:prSet/>
      <dgm:spPr/>
      <dgm:t>
        <a:bodyPr/>
        <a:lstStyle/>
        <a:p>
          <a:endParaRPr lang="zh-CN" altLang="en-US" sz="1800"/>
        </a:p>
      </dgm:t>
    </dgm:pt>
    <dgm:pt modelId="{C9191EBF-44CE-41D7-B537-0471C47D6236}" type="parTrans" cxnId="{4DB49313-4DDC-4225-AC4C-86E2DFB43E70}">
      <dgm:prSet/>
      <dgm:spPr/>
      <dgm:t>
        <a:bodyPr/>
        <a:lstStyle/>
        <a:p>
          <a:endParaRPr lang="zh-CN" altLang="en-US" sz="1800"/>
        </a:p>
      </dgm:t>
    </dgm:pt>
    <dgm:pt modelId="{CC2D4E40-5D7C-494A-8AA9-0CA9041A71F6}">
      <dgm:prSet custT="1"/>
      <dgm:spPr/>
      <dgm:t>
        <a:bodyPr/>
        <a:lstStyle/>
        <a:p>
          <a:pPr>
            <a:lnSpc>
              <a:spcPct val="100000"/>
            </a:lnSpc>
            <a:spcAft>
              <a:spcPts val="0"/>
            </a:spcAft>
          </a:pPr>
          <a:r>
            <a:rPr lang="zh-CN" altLang="en-US" sz="1800" b="1" dirty="0" smtClean="0">
              <a:latin typeface="微软雅黑" pitchFamily="34" charset="-122"/>
              <a:ea typeface="微软雅黑" pitchFamily="34" charset="-122"/>
            </a:rPr>
            <a:t>出口</a:t>
          </a:r>
          <a:endParaRPr lang="en-US" altLang="zh-CN" sz="1800" b="1" dirty="0" smtClean="0">
            <a:latin typeface="微软雅黑" pitchFamily="34" charset="-122"/>
            <a:ea typeface="微软雅黑" pitchFamily="34" charset="-122"/>
          </a:endParaRPr>
        </a:p>
        <a:p>
          <a:pPr>
            <a:lnSpc>
              <a:spcPct val="100000"/>
            </a:lnSpc>
            <a:spcAft>
              <a:spcPts val="0"/>
            </a:spcAft>
          </a:pPr>
          <a:endParaRPr lang="en-US" altLang="zh-CN" sz="1800" b="1" dirty="0" smtClean="0">
            <a:latin typeface="微软雅黑" pitchFamily="34" charset="-122"/>
            <a:ea typeface="微软雅黑" pitchFamily="34" charset="-122"/>
          </a:endParaRPr>
        </a:p>
        <a:p>
          <a:pPr>
            <a:lnSpc>
              <a:spcPct val="100000"/>
            </a:lnSpc>
            <a:spcAft>
              <a:spcPts val="0"/>
            </a:spcAft>
          </a:pPr>
          <a:endParaRPr lang="zh-CN" altLang="en-US" sz="1800" b="1" dirty="0">
            <a:latin typeface="微软雅黑" pitchFamily="34" charset="-122"/>
            <a:ea typeface="微软雅黑" pitchFamily="34" charset="-122"/>
          </a:endParaRPr>
        </a:p>
      </dgm:t>
    </dgm:pt>
    <dgm:pt modelId="{7AD3D020-092B-4E7A-A81A-2B8818D6BAE7}" type="parTrans" cxnId="{CF331280-908C-400E-9076-072817AFA6E6}">
      <dgm:prSet/>
      <dgm:spPr/>
      <dgm:t>
        <a:bodyPr/>
        <a:lstStyle/>
        <a:p>
          <a:endParaRPr lang="zh-CN" altLang="en-US" sz="1800"/>
        </a:p>
      </dgm:t>
    </dgm:pt>
    <dgm:pt modelId="{4C117E63-EE86-4141-9319-01DE17BBA228}" type="sibTrans" cxnId="{CF331280-908C-400E-9076-072817AFA6E6}">
      <dgm:prSet/>
      <dgm:spPr/>
      <dgm:t>
        <a:bodyPr/>
        <a:lstStyle/>
        <a:p>
          <a:endParaRPr lang="zh-CN" altLang="en-US" sz="1800"/>
        </a:p>
      </dgm:t>
    </dgm:pt>
    <dgm:pt modelId="{C2BF6CD6-A6D4-467E-98CF-F5581E629850}" type="pres">
      <dgm:prSet presAssocID="{E43CE524-1B93-4950-860C-1FAD63B352F9}" presName="cycle" presStyleCnt="0">
        <dgm:presLayoutVars>
          <dgm:chMax val="1"/>
          <dgm:dir/>
          <dgm:animLvl val="ctr"/>
          <dgm:resizeHandles val="exact"/>
        </dgm:presLayoutVars>
      </dgm:prSet>
      <dgm:spPr/>
      <dgm:t>
        <a:bodyPr/>
        <a:lstStyle/>
        <a:p>
          <a:endParaRPr lang="zh-CN" altLang="en-US"/>
        </a:p>
      </dgm:t>
    </dgm:pt>
    <dgm:pt modelId="{7F0EF024-0525-4F1B-BFDD-A03ED4AE8B4F}" type="pres">
      <dgm:prSet presAssocID="{9A0CBBA3-F9FD-4720-BCFB-F1A637FDF205}" presName="centerShape" presStyleLbl="node0" presStyleIdx="0" presStyleCnt="1" custScaleX="114799" custScaleY="114799" custLinFactNeighborX="5620" custLinFactNeighborY="12094"/>
      <dgm:spPr/>
      <dgm:t>
        <a:bodyPr/>
        <a:lstStyle/>
        <a:p>
          <a:endParaRPr lang="zh-CN" altLang="en-US"/>
        </a:p>
      </dgm:t>
    </dgm:pt>
    <dgm:pt modelId="{452680EB-3E97-4C70-9E0E-3A7402C71B50}" type="pres">
      <dgm:prSet presAssocID="{C9191EBF-44CE-41D7-B537-0471C47D6236}" presName="parTrans" presStyleLbl="bgSibTrans2D1" presStyleIdx="0" presStyleCnt="2" custLinFactNeighborX="2881" custLinFactNeighborY="7916"/>
      <dgm:spPr/>
      <dgm:t>
        <a:bodyPr/>
        <a:lstStyle/>
        <a:p>
          <a:endParaRPr lang="zh-CN" altLang="en-US"/>
        </a:p>
      </dgm:t>
    </dgm:pt>
    <dgm:pt modelId="{C6325BCD-AD98-4A9D-AB26-299958C445F2}" type="pres">
      <dgm:prSet presAssocID="{8922EDCB-7277-4835-87F2-F5D0A62ADFE2}" presName="node" presStyleLbl="node1" presStyleIdx="0" presStyleCnt="2" custScaleX="144643" custScaleY="129762" custRadScaleRad="98863" custRadScaleInc="36578">
        <dgm:presLayoutVars>
          <dgm:bulletEnabled val="1"/>
        </dgm:presLayoutVars>
      </dgm:prSet>
      <dgm:spPr/>
      <dgm:t>
        <a:bodyPr/>
        <a:lstStyle/>
        <a:p>
          <a:endParaRPr lang="zh-CN" altLang="en-US"/>
        </a:p>
      </dgm:t>
    </dgm:pt>
    <dgm:pt modelId="{E9AE1B1C-B7F6-440A-8D0A-704500A7628C}" type="pres">
      <dgm:prSet presAssocID="{7AD3D020-092B-4E7A-A81A-2B8818D6BAE7}" presName="parTrans" presStyleLbl="bgSibTrans2D1" presStyleIdx="1" presStyleCnt="2" custLinFactNeighborX="-1304" custLinFactNeighborY="18656"/>
      <dgm:spPr/>
      <dgm:t>
        <a:bodyPr/>
        <a:lstStyle/>
        <a:p>
          <a:endParaRPr lang="zh-CN" altLang="en-US"/>
        </a:p>
      </dgm:t>
    </dgm:pt>
    <dgm:pt modelId="{F1C4D281-5B8E-4417-A589-5AD22A59B34B}" type="pres">
      <dgm:prSet presAssocID="{CC2D4E40-5D7C-494A-8AA9-0CA9041A71F6}" presName="node" presStyleLbl="node1" presStyleIdx="1" presStyleCnt="2" custScaleX="111456" custScaleY="117181" custRadScaleRad="111969" custRadScaleInc="-21534">
        <dgm:presLayoutVars>
          <dgm:bulletEnabled val="1"/>
        </dgm:presLayoutVars>
      </dgm:prSet>
      <dgm:spPr/>
      <dgm:t>
        <a:bodyPr/>
        <a:lstStyle/>
        <a:p>
          <a:endParaRPr lang="zh-CN" altLang="en-US"/>
        </a:p>
      </dgm:t>
    </dgm:pt>
  </dgm:ptLst>
  <dgm:cxnLst>
    <dgm:cxn modelId="{C6FA6CDE-1AC6-47EE-B04B-5233D09553D7}" type="presOf" srcId="{C9191EBF-44CE-41D7-B537-0471C47D6236}" destId="{452680EB-3E97-4C70-9E0E-3A7402C71B50}" srcOrd="0" destOrd="0" presId="urn:microsoft.com/office/officeart/2005/8/layout/radial4"/>
    <dgm:cxn modelId="{06F2CAFE-C33A-4EB4-AAAE-4886771BEE55}" type="presOf" srcId="{CC2D4E40-5D7C-494A-8AA9-0CA9041A71F6}" destId="{F1C4D281-5B8E-4417-A589-5AD22A59B34B}" srcOrd="0" destOrd="0" presId="urn:microsoft.com/office/officeart/2005/8/layout/radial4"/>
    <dgm:cxn modelId="{3B53080C-8EAA-4783-B600-CBCDFD900CBD}" type="presOf" srcId="{7AD3D020-092B-4E7A-A81A-2B8818D6BAE7}" destId="{E9AE1B1C-B7F6-440A-8D0A-704500A7628C}" srcOrd="0" destOrd="0" presId="urn:microsoft.com/office/officeart/2005/8/layout/radial4"/>
    <dgm:cxn modelId="{F1E55416-2FF7-4FBB-BD6E-C0A331E65A09}" srcId="{E43CE524-1B93-4950-860C-1FAD63B352F9}" destId="{9A0CBBA3-F9FD-4720-BCFB-F1A637FDF205}" srcOrd="0" destOrd="0" parTransId="{87BE363F-C43C-44AE-BAC3-082C879E2F7F}" sibTransId="{E7C2DDD5-2AE4-49BC-BC17-1836F17E8146}"/>
    <dgm:cxn modelId="{FF6EF30B-00D1-4001-8305-78CAE832CA85}" type="presOf" srcId="{E43CE524-1B93-4950-860C-1FAD63B352F9}" destId="{C2BF6CD6-A6D4-467E-98CF-F5581E629850}" srcOrd="0" destOrd="0" presId="urn:microsoft.com/office/officeart/2005/8/layout/radial4"/>
    <dgm:cxn modelId="{4DB49313-4DDC-4225-AC4C-86E2DFB43E70}" srcId="{9A0CBBA3-F9FD-4720-BCFB-F1A637FDF205}" destId="{8922EDCB-7277-4835-87F2-F5D0A62ADFE2}" srcOrd="0" destOrd="0" parTransId="{C9191EBF-44CE-41D7-B537-0471C47D6236}" sibTransId="{73697F44-8DB6-4B5F-B887-D8BAAA870D3A}"/>
    <dgm:cxn modelId="{CF331280-908C-400E-9076-072817AFA6E6}" srcId="{9A0CBBA3-F9FD-4720-BCFB-F1A637FDF205}" destId="{CC2D4E40-5D7C-494A-8AA9-0CA9041A71F6}" srcOrd="1" destOrd="0" parTransId="{7AD3D020-092B-4E7A-A81A-2B8818D6BAE7}" sibTransId="{4C117E63-EE86-4141-9319-01DE17BBA228}"/>
    <dgm:cxn modelId="{1766CADE-D148-45F2-94B2-D2119EDCBBA4}" type="presOf" srcId="{8922EDCB-7277-4835-87F2-F5D0A62ADFE2}" destId="{C6325BCD-AD98-4A9D-AB26-299958C445F2}" srcOrd="0" destOrd="0" presId="urn:microsoft.com/office/officeart/2005/8/layout/radial4"/>
    <dgm:cxn modelId="{52706BE4-FBFB-4630-B31C-D3E58974F6F3}" type="presOf" srcId="{9A0CBBA3-F9FD-4720-BCFB-F1A637FDF205}" destId="{7F0EF024-0525-4F1B-BFDD-A03ED4AE8B4F}" srcOrd="0" destOrd="0" presId="urn:microsoft.com/office/officeart/2005/8/layout/radial4"/>
    <dgm:cxn modelId="{E1E3F4AB-7FC9-4E00-B063-B4D33EFB534F}" type="presParOf" srcId="{C2BF6CD6-A6D4-467E-98CF-F5581E629850}" destId="{7F0EF024-0525-4F1B-BFDD-A03ED4AE8B4F}" srcOrd="0" destOrd="0" presId="urn:microsoft.com/office/officeart/2005/8/layout/radial4"/>
    <dgm:cxn modelId="{D4A82987-A66C-4DCB-9BEF-1687A789B5DA}" type="presParOf" srcId="{C2BF6CD6-A6D4-467E-98CF-F5581E629850}" destId="{452680EB-3E97-4C70-9E0E-3A7402C71B50}" srcOrd="1" destOrd="0" presId="urn:microsoft.com/office/officeart/2005/8/layout/radial4"/>
    <dgm:cxn modelId="{44C02E0A-CA54-4AD1-8C3B-67A3145E165D}" type="presParOf" srcId="{C2BF6CD6-A6D4-467E-98CF-F5581E629850}" destId="{C6325BCD-AD98-4A9D-AB26-299958C445F2}" srcOrd="2" destOrd="0" presId="urn:microsoft.com/office/officeart/2005/8/layout/radial4"/>
    <dgm:cxn modelId="{4339C081-DD38-42F4-A432-A074E74BD3A0}" type="presParOf" srcId="{C2BF6CD6-A6D4-467E-98CF-F5581E629850}" destId="{E9AE1B1C-B7F6-440A-8D0A-704500A7628C}" srcOrd="3" destOrd="0" presId="urn:microsoft.com/office/officeart/2005/8/layout/radial4"/>
    <dgm:cxn modelId="{02DD8E23-E133-4C0A-9763-D0F909F5DCF8}" type="presParOf" srcId="{C2BF6CD6-A6D4-467E-98CF-F5581E629850}" destId="{F1C4D281-5B8E-4417-A589-5AD22A59B34B}" srcOrd="4" destOrd="0" presId="urn:microsoft.com/office/officeart/2005/8/layout/radial4"/>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ea typeface="宋体" pitchFamily="2" charset="-122"/>
              </a:defRPr>
            </a:lvl1pPr>
          </a:lstStyle>
          <a:p>
            <a:pPr>
              <a:defRPr/>
            </a:pPr>
            <a:endParaRPr lang="en-US" altLang="zh-CN"/>
          </a:p>
        </p:txBody>
      </p:sp>
      <p:sp>
        <p:nvSpPr>
          <p:cNvPr id="38915" name="Rectangle 3"/>
          <p:cNvSpPr>
            <a:spLocks noGrp="1" noChangeArrowheads="1"/>
          </p:cNvSpPr>
          <p:nvPr>
            <p:ph type="dt" sz="quarter" idx="1"/>
          </p:nvPr>
        </p:nvSpPr>
        <p:spPr bwMode="auto">
          <a:xfrm>
            <a:off x="3856038" y="0"/>
            <a:ext cx="29511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ea typeface="宋体" pitchFamily="2" charset="-122"/>
              </a:defRPr>
            </a:lvl1pPr>
          </a:lstStyle>
          <a:p>
            <a:pPr>
              <a:defRPr/>
            </a:pPr>
            <a:endParaRPr lang="en-US" altLang="zh-CN"/>
          </a:p>
        </p:txBody>
      </p:sp>
      <p:sp>
        <p:nvSpPr>
          <p:cNvPr id="38916" name="Rectangle 4"/>
          <p:cNvSpPr>
            <a:spLocks noGrp="1" noChangeArrowheads="1"/>
          </p:cNvSpPr>
          <p:nvPr>
            <p:ph type="ftr" sz="quarter" idx="2"/>
          </p:nvPr>
        </p:nvSpPr>
        <p:spPr bwMode="auto">
          <a:xfrm>
            <a:off x="0" y="94313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ea typeface="宋体" pitchFamily="2" charset="-122"/>
              </a:defRPr>
            </a:lvl1pPr>
          </a:lstStyle>
          <a:p>
            <a:pPr>
              <a:defRPr/>
            </a:pPr>
            <a:endParaRPr lang="en-US" altLang="zh-CN"/>
          </a:p>
        </p:txBody>
      </p:sp>
      <p:sp>
        <p:nvSpPr>
          <p:cNvPr id="38917" name="Rectangle 5"/>
          <p:cNvSpPr>
            <a:spLocks noGrp="1" noChangeArrowheads="1"/>
          </p:cNvSpPr>
          <p:nvPr>
            <p:ph type="sldNum" sz="quarter" idx="3"/>
          </p:nvPr>
        </p:nvSpPr>
        <p:spPr bwMode="auto">
          <a:xfrm>
            <a:off x="3856038" y="9431338"/>
            <a:ext cx="29511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ea typeface="宋体" pitchFamily="2" charset="-122"/>
              </a:defRPr>
            </a:lvl1pPr>
          </a:lstStyle>
          <a:p>
            <a:pPr>
              <a:defRPr/>
            </a:pPr>
            <a:fld id="{1286D852-FBD5-4FAB-9DBD-C4A380E6D949}"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0"/>
            <a:ext cx="29511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ea typeface="宋体" pitchFamily="2" charset="-122"/>
              </a:defRPr>
            </a:lvl1pPr>
          </a:lstStyle>
          <a:p>
            <a:pPr>
              <a:defRPr/>
            </a:pPr>
            <a:endParaRPr lang="en-US" altLang="zh-CN"/>
          </a:p>
        </p:txBody>
      </p:sp>
      <p:sp>
        <p:nvSpPr>
          <p:cNvPr id="247811" name="Rectangle 3"/>
          <p:cNvSpPr>
            <a:spLocks noGrp="1" noChangeArrowheads="1"/>
          </p:cNvSpPr>
          <p:nvPr>
            <p:ph type="dt" idx="1"/>
          </p:nvPr>
        </p:nvSpPr>
        <p:spPr bwMode="auto">
          <a:xfrm>
            <a:off x="3856038" y="0"/>
            <a:ext cx="29511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ea typeface="宋体" pitchFamily="2" charset="-122"/>
              </a:defRPr>
            </a:lvl1pPr>
          </a:lstStyle>
          <a:p>
            <a:pPr>
              <a:defRPr/>
            </a:pPr>
            <a:endParaRPr lang="en-US" altLang="zh-CN"/>
          </a:p>
        </p:txBody>
      </p:sp>
      <p:sp>
        <p:nvSpPr>
          <p:cNvPr id="19460" name="Rectangle 4"/>
          <p:cNvSpPr>
            <a:spLocks noGrp="1" noRot="1" noChangeAspect="1" noChangeArrowheads="1" noTextEdit="1"/>
          </p:cNvSpPr>
          <p:nvPr>
            <p:ph type="sldImg" idx="2"/>
          </p:nvPr>
        </p:nvSpPr>
        <p:spPr bwMode="auto">
          <a:xfrm>
            <a:off x="922338" y="744538"/>
            <a:ext cx="4964112" cy="3724275"/>
          </a:xfrm>
          <a:prstGeom prst="rect">
            <a:avLst/>
          </a:prstGeom>
          <a:noFill/>
          <a:ln w="9525">
            <a:solidFill>
              <a:srgbClr val="000000"/>
            </a:solidFill>
            <a:miter lim="800000"/>
            <a:headEnd/>
            <a:tailEnd/>
          </a:ln>
        </p:spPr>
      </p:sp>
      <p:sp>
        <p:nvSpPr>
          <p:cNvPr id="247813" name="Rectangle 5"/>
          <p:cNvSpPr>
            <a:spLocks noGrp="1" noChangeArrowheads="1"/>
          </p:cNvSpPr>
          <p:nvPr>
            <p:ph type="body" sz="quarter" idx="3"/>
          </p:nvPr>
        </p:nvSpPr>
        <p:spPr bwMode="auto">
          <a:xfrm>
            <a:off x="681038" y="4716463"/>
            <a:ext cx="5446712" cy="4468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47814" name="Rectangle 6"/>
          <p:cNvSpPr>
            <a:spLocks noGrp="1" noChangeArrowheads="1"/>
          </p:cNvSpPr>
          <p:nvPr>
            <p:ph type="ftr" sz="quarter" idx="4"/>
          </p:nvPr>
        </p:nvSpPr>
        <p:spPr bwMode="auto">
          <a:xfrm>
            <a:off x="0" y="9431338"/>
            <a:ext cx="29511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ea typeface="宋体" pitchFamily="2" charset="-122"/>
              </a:defRPr>
            </a:lvl1pPr>
          </a:lstStyle>
          <a:p>
            <a:pPr>
              <a:defRPr/>
            </a:pPr>
            <a:endParaRPr lang="en-US" altLang="zh-CN"/>
          </a:p>
        </p:txBody>
      </p:sp>
      <p:sp>
        <p:nvSpPr>
          <p:cNvPr id="247815" name="Rectangle 7"/>
          <p:cNvSpPr>
            <a:spLocks noGrp="1" noChangeArrowheads="1"/>
          </p:cNvSpPr>
          <p:nvPr>
            <p:ph type="sldNum" sz="quarter" idx="5"/>
          </p:nvPr>
        </p:nvSpPr>
        <p:spPr bwMode="auto">
          <a:xfrm>
            <a:off x="3856038" y="9431338"/>
            <a:ext cx="29511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ea typeface="宋体" pitchFamily="2" charset="-122"/>
              </a:defRPr>
            </a:lvl1pPr>
          </a:lstStyle>
          <a:p>
            <a:pPr>
              <a:defRPr/>
            </a:pPr>
            <a:fld id="{3DAD2B01-D1FF-4DE0-AE1E-C3B020A91B4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TextEdit="1"/>
          </p:cNvSpPr>
          <p:nvPr>
            <p:ph type="sldImg"/>
          </p:nvPr>
        </p:nvSpPr>
        <p:spPr>
          <a:ln/>
        </p:spPr>
      </p:sp>
      <p:sp>
        <p:nvSpPr>
          <p:cNvPr id="20483" name="备注占位符 2"/>
          <p:cNvSpPr>
            <a:spLocks noGrp="1"/>
          </p:cNvSpPr>
          <p:nvPr>
            <p:ph type="body" idx="1"/>
          </p:nvPr>
        </p:nvSpPr>
        <p:spPr>
          <a:noFill/>
          <a:ln/>
        </p:spPr>
        <p:txBody>
          <a:bodyPr/>
          <a:lstStyle/>
          <a:p>
            <a:r>
              <a:rPr lang="zh-CN" altLang="en-US" smtClean="0">
                <a:latin typeface="Arial" charset="0"/>
                <a:ea typeface="宋体" charset="-122"/>
              </a:rPr>
              <a:t>今天，我代表公司参选的题目是：需求淡季将至，连塑或低位宽幅震荡</a:t>
            </a:r>
          </a:p>
        </p:txBody>
      </p:sp>
      <p:sp>
        <p:nvSpPr>
          <p:cNvPr id="20484" name="灯片编号占位符 3"/>
          <p:cNvSpPr>
            <a:spLocks noGrp="1"/>
          </p:cNvSpPr>
          <p:nvPr>
            <p:ph type="sldNum" sz="quarter" idx="5"/>
          </p:nvPr>
        </p:nvSpPr>
        <p:spPr>
          <a:noFill/>
        </p:spPr>
        <p:txBody>
          <a:bodyPr/>
          <a:lstStyle/>
          <a:p>
            <a:fld id="{D6E8FD72-CF4A-4EF3-A892-9490727FAFAA}" type="slidenum">
              <a:rPr lang="en-US" altLang="zh-CN" smtClean="0">
                <a:latin typeface="Arial" charset="0"/>
                <a:ea typeface="宋体" charset="-122"/>
              </a:rPr>
              <a:pPr/>
              <a:t>1</a:t>
            </a:fld>
            <a:endParaRPr lang="en-US" altLang="zh-CN" smtClean="0">
              <a:latin typeface="Arial" charset="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TextEdit="1"/>
          </p:cNvSpPr>
          <p:nvPr>
            <p:ph type="sldImg"/>
          </p:nvPr>
        </p:nvSpPr>
        <p:spPr>
          <a:ln/>
        </p:spPr>
      </p:sp>
      <p:sp>
        <p:nvSpPr>
          <p:cNvPr id="28675" name="备注占位符 2"/>
          <p:cNvSpPr>
            <a:spLocks noGrp="1"/>
          </p:cNvSpPr>
          <p:nvPr>
            <p:ph type="body" idx="1"/>
          </p:nvPr>
        </p:nvSpPr>
        <p:spPr>
          <a:noFill/>
          <a:ln/>
        </p:spPr>
        <p:txBody>
          <a:bodyPr/>
          <a:lstStyle/>
          <a:p>
            <a:pPr eaLnBrk="1" hangingPunct="1"/>
            <a:r>
              <a:rPr lang="zh-CN" altLang="en-US" dirty="0" smtClean="0">
                <a:latin typeface="Arial" charset="0"/>
                <a:ea typeface="宋体" charset="-122"/>
              </a:rPr>
              <a:t>那么，影响后市连塑走势的多空力量如何呢？短期来看，</a:t>
            </a:r>
            <a:r>
              <a:rPr lang="zh-CN" altLang="en-US" b="1" dirty="0" smtClean="0">
                <a:solidFill>
                  <a:srgbClr val="3366CC"/>
                </a:solidFill>
                <a:latin typeface="Arial" charset="0"/>
                <a:ea typeface="隶书" pitchFamily="49" charset="-122"/>
              </a:rPr>
              <a:t>利多因素稍占上风，连塑或有继续反弹的可能；而中长期来看，则利空因素稍占上风，</a:t>
            </a:r>
            <a:r>
              <a:rPr lang="zh-CN" altLang="en-US" dirty="0" smtClean="0">
                <a:latin typeface="Arial" charset="0"/>
                <a:ea typeface="宋体" charset="-122"/>
              </a:rPr>
              <a:t>连塑中长期走势仍将承压</a:t>
            </a:r>
          </a:p>
        </p:txBody>
      </p:sp>
      <p:sp>
        <p:nvSpPr>
          <p:cNvPr id="28676" name="灯片编号占位符 3"/>
          <p:cNvSpPr>
            <a:spLocks noGrp="1"/>
          </p:cNvSpPr>
          <p:nvPr>
            <p:ph type="sldNum" sz="quarter" idx="5"/>
          </p:nvPr>
        </p:nvSpPr>
        <p:spPr>
          <a:noFill/>
        </p:spPr>
        <p:txBody>
          <a:bodyPr/>
          <a:lstStyle/>
          <a:p>
            <a:fld id="{B9DFC04E-0AAF-498A-8347-9259850BE00D}" type="slidenum">
              <a:rPr lang="en-US" altLang="zh-CN" smtClean="0">
                <a:latin typeface="Arial" charset="0"/>
                <a:ea typeface="宋体" charset="-122"/>
              </a:rPr>
              <a:pPr/>
              <a:t>10</a:t>
            </a:fld>
            <a:endParaRPr lang="en-US" altLang="zh-CN" smtClean="0">
              <a:latin typeface="Arial" charset="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p:spPr>
      </p:sp>
      <p:sp>
        <p:nvSpPr>
          <p:cNvPr id="29699" name="备注占位符 2"/>
          <p:cNvSpPr>
            <a:spLocks noGrp="1"/>
          </p:cNvSpPr>
          <p:nvPr>
            <p:ph type="body" idx="1"/>
          </p:nvPr>
        </p:nvSpPr>
        <p:spPr>
          <a:noFill/>
          <a:ln/>
        </p:spPr>
        <p:txBody>
          <a:bodyPr/>
          <a:lstStyle/>
          <a:p>
            <a:pPr eaLnBrk="1" hangingPunct="1"/>
            <a:r>
              <a:rPr lang="zh-CN" altLang="en-US" smtClean="0">
                <a:latin typeface="Arial" charset="0"/>
                <a:ea typeface="宋体" charset="-122"/>
              </a:rPr>
              <a:t>综合以上宏观和基本面的分析，我们认为</a:t>
            </a:r>
          </a:p>
        </p:txBody>
      </p:sp>
      <p:sp>
        <p:nvSpPr>
          <p:cNvPr id="29700" name="灯片编号占位符 3"/>
          <p:cNvSpPr>
            <a:spLocks noGrp="1"/>
          </p:cNvSpPr>
          <p:nvPr>
            <p:ph type="sldNum" sz="quarter" idx="5"/>
          </p:nvPr>
        </p:nvSpPr>
        <p:spPr>
          <a:noFill/>
        </p:spPr>
        <p:txBody>
          <a:bodyPr/>
          <a:lstStyle/>
          <a:p>
            <a:fld id="{DDEEAB4C-57D8-48C1-AEBE-C05FC4D0C49E}" type="slidenum">
              <a:rPr lang="en-US" altLang="zh-CN" smtClean="0">
                <a:latin typeface="Arial" charset="0"/>
                <a:ea typeface="宋体" charset="-122"/>
              </a:rPr>
              <a:pPr/>
              <a:t>11</a:t>
            </a:fld>
            <a:endParaRPr lang="en-US" altLang="zh-CN" smtClean="0">
              <a:latin typeface="Arial" charset="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a:ln/>
        </p:spPr>
      </p:sp>
      <p:sp>
        <p:nvSpPr>
          <p:cNvPr id="30723" name="备注占位符 2"/>
          <p:cNvSpPr>
            <a:spLocks noGrp="1"/>
          </p:cNvSpPr>
          <p:nvPr>
            <p:ph type="body" idx="1"/>
          </p:nvPr>
        </p:nvSpPr>
        <p:spPr>
          <a:noFill/>
          <a:ln/>
        </p:spPr>
        <p:txBody>
          <a:bodyPr/>
          <a:lstStyle/>
          <a:p>
            <a:r>
              <a:rPr lang="zh-CN" altLang="en-US" smtClean="0">
                <a:latin typeface="Arial" charset="0"/>
                <a:ea typeface="宋体" charset="-122"/>
              </a:rPr>
              <a:t>在操作策略上，我们采用区间震荡操作思路</a:t>
            </a:r>
          </a:p>
        </p:txBody>
      </p:sp>
      <p:sp>
        <p:nvSpPr>
          <p:cNvPr id="30724" name="灯片编号占位符 3"/>
          <p:cNvSpPr>
            <a:spLocks noGrp="1"/>
          </p:cNvSpPr>
          <p:nvPr>
            <p:ph type="sldNum" sz="quarter" idx="5"/>
          </p:nvPr>
        </p:nvSpPr>
        <p:spPr>
          <a:noFill/>
        </p:spPr>
        <p:txBody>
          <a:bodyPr/>
          <a:lstStyle/>
          <a:p>
            <a:fld id="{7DCC84F0-DDE7-497A-B3E1-2A1ADE8DE0BA}" type="slidenum">
              <a:rPr lang="en-US" altLang="zh-CN" smtClean="0">
                <a:latin typeface="Arial" charset="0"/>
                <a:ea typeface="宋体" charset="-122"/>
              </a:rPr>
              <a:pPr/>
              <a:t>12</a:t>
            </a:fld>
            <a:endParaRPr lang="en-US" altLang="zh-CN" smtClean="0">
              <a:latin typeface="Arial" charset="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a:ln/>
        </p:spPr>
      </p:sp>
      <p:sp>
        <p:nvSpPr>
          <p:cNvPr id="31747" name="备注占位符 2"/>
          <p:cNvSpPr>
            <a:spLocks noGrp="1"/>
          </p:cNvSpPr>
          <p:nvPr>
            <p:ph type="body" idx="1"/>
          </p:nvPr>
        </p:nvSpPr>
        <p:spPr>
          <a:noFill/>
          <a:ln/>
        </p:spPr>
        <p:txBody>
          <a:bodyPr/>
          <a:lstStyle/>
          <a:p>
            <a:r>
              <a:rPr lang="zh-CN" altLang="en-US" dirty="0" smtClean="0">
                <a:latin typeface="Arial" charset="0"/>
                <a:ea typeface="宋体" charset="-122"/>
              </a:rPr>
              <a:t>感谢大家的倾听，感谢各位评委</a:t>
            </a:r>
          </a:p>
        </p:txBody>
      </p:sp>
      <p:sp>
        <p:nvSpPr>
          <p:cNvPr id="31748" name="灯片编号占位符 3"/>
          <p:cNvSpPr>
            <a:spLocks noGrp="1"/>
          </p:cNvSpPr>
          <p:nvPr>
            <p:ph type="sldNum" sz="quarter" idx="5"/>
          </p:nvPr>
        </p:nvSpPr>
        <p:spPr>
          <a:noFill/>
        </p:spPr>
        <p:txBody>
          <a:bodyPr/>
          <a:lstStyle/>
          <a:p>
            <a:fld id="{3101530E-9EB7-446E-B5B7-94B872AC875B}" type="slidenum">
              <a:rPr lang="en-US" altLang="zh-CN" smtClean="0">
                <a:latin typeface="Arial" charset="0"/>
                <a:ea typeface="宋体" charset="-122"/>
              </a:rPr>
              <a:pPr/>
              <a:t>13</a:t>
            </a:fld>
            <a:endParaRPr lang="en-US" altLang="zh-CN" smtClean="0">
              <a:latin typeface="Arial"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ln/>
        </p:spPr>
      </p:sp>
      <p:sp>
        <p:nvSpPr>
          <p:cNvPr id="21507" name="备注占位符 2"/>
          <p:cNvSpPr>
            <a:spLocks noGrp="1"/>
          </p:cNvSpPr>
          <p:nvPr>
            <p:ph type="body" idx="1"/>
          </p:nvPr>
        </p:nvSpPr>
        <p:spPr>
          <a:noFill/>
          <a:ln/>
        </p:spPr>
        <p:txBody>
          <a:bodyPr/>
          <a:lstStyle/>
          <a:p>
            <a:r>
              <a:rPr lang="zh-CN" altLang="en-US" smtClean="0">
                <a:latin typeface="Arial" charset="0"/>
                <a:ea typeface="宋体" charset="-122"/>
              </a:rPr>
              <a:t>不用说</a:t>
            </a:r>
          </a:p>
        </p:txBody>
      </p:sp>
      <p:sp>
        <p:nvSpPr>
          <p:cNvPr id="21508" name="灯片编号占位符 3"/>
          <p:cNvSpPr>
            <a:spLocks noGrp="1"/>
          </p:cNvSpPr>
          <p:nvPr>
            <p:ph type="sldNum" sz="quarter" idx="5"/>
          </p:nvPr>
        </p:nvSpPr>
        <p:spPr>
          <a:noFill/>
        </p:spPr>
        <p:txBody>
          <a:bodyPr/>
          <a:lstStyle/>
          <a:p>
            <a:fld id="{7523C8C0-717E-48EE-BDAB-A3FE1722FE60}" type="slidenum">
              <a:rPr lang="en-US" altLang="zh-CN" smtClean="0">
                <a:latin typeface="Arial" charset="0"/>
                <a:ea typeface="宋体" charset="-122"/>
              </a:rPr>
              <a:pPr/>
              <a:t>2</a:t>
            </a:fld>
            <a:endParaRPr lang="en-US" altLang="zh-CN" smtClean="0">
              <a:latin typeface="Arial" charset="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a:ln/>
        </p:spPr>
        <p:txBody>
          <a:bodyPr/>
          <a:lstStyle/>
          <a:p>
            <a:pPr eaLnBrk="1" hangingPunct="1"/>
            <a:r>
              <a:rPr lang="zh-CN" altLang="en-US" dirty="0" smtClean="0">
                <a:latin typeface="Arial" charset="0"/>
                <a:ea typeface="宋体" charset="-122"/>
              </a:rPr>
              <a:t>十一长假后，德国在欧债问题上的态度一度出现反复，使得连塑跌破前期整理平台，不过，</a:t>
            </a:r>
            <a:r>
              <a:rPr lang="zh-CN" altLang="en-US" dirty="0" smtClean="0">
                <a:latin typeface="Arial" charset="0"/>
                <a:ea typeface="宋体" charset="-122"/>
              </a:rPr>
              <a:t>随着欧</a:t>
            </a:r>
            <a:r>
              <a:rPr lang="zh-CN" altLang="en-US" dirty="0" smtClean="0">
                <a:latin typeface="Arial" charset="0"/>
                <a:ea typeface="宋体" charset="-122"/>
              </a:rPr>
              <a:t>债问题的</a:t>
            </a:r>
            <a:r>
              <a:rPr lang="zh-CN" altLang="en-US" dirty="0" smtClean="0">
                <a:latin typeface="Arial" charset="0"/>
                <a:ea typeface="宋体" charset="-122"/>
              </a:rPr>
              <a:t>解决取得</a:t>
            </a:r>
            <a:r>
              <a:rPr lang="zh-CN" altLang="en-US" dirty="0" smtClean="0">
                <a:latin typeface="Arial" charset="0"/>
                <a:ea typeface="宋体" charset="-122"/>
              </a:rPr>
              <a:t>阶段性进展，市场乐观情绪恢复，连塑出现超跌反弹，目前已回到前期平台整理区间上沿附近。</a:t>
            </a:r>
          </a:p>
        </p:txBody>
      </p:sp>
      <p:sp>
        <p:nvSpPr>
          <p:cNvPr id="22532" name="灯片编号占位符 3"/>
          <p:cNvSpPr>
            <a:spLocks noGrp="1"/>
          </p:cNvSpPr>
          <p:nvPr>
            <p:ph type="sldNum" sz="quarter" idx="5"/>
          </p:nvPr>
        </p:nvSpPr>
        <p:spPr>
          <a:noFill/>
        </p:spPr>
        <p:txBody>
          <a:bodyPr/>
          <a:lstStyle/>
          <a:p>
            <a:fld id="{E1E9381E-B637-4910-A775-490422E02244}" type="slidenum">
              <a:rPr lang="en-US" altLang="zh-CN" smtClean="0">
                <a:latin typeface="Arial" charset="0"/>
                <a:ea typeface="宋体" charset="-122"/>
              </a:rPr>
              <a:pPr/>
              <a:t>3</a:t>
            </a:fld>
            <a:endParaRPr lang="en-US" altLang="zh-CN" smtClean="0">
              <a:latin typeface="Arial" charset="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ln/>
        </p:spPr>
      </p:sp>
      <p:sp>
        <p:nvSpPr>
          <p:cNvPr id="23555" name="备注占位符 2"/>
          <p:cNvSpPr>
            <a:spLocks noGrp="1"/>
          </p:cNvSpPr>
          <p:nvPr>
            <p:ph type="body" idx="1"/>
          </p:nvPr>
        </p:nvSpPr>
        <p:spPr>
          <a:noFill/>
          <a:ln/>
        </p:spPr>
        <p:txBody>
          <a:bodyPr/>
          <a:lstStyle/>
          <a:p>
            <a:r>
              <a:rPr lang="zh-CN" altLang="en-US" smtClean="0">
                <a:latin typeface="Arial" charset="0"/>
                <a:ea typeface="宋体" charset="-122"/>
              </a:rPr>
              <a:t>那么，连塑近期走势如此，影响因素主要有宏观、上下游以及供需等几个方面</a:t>
            </a:r>
          </a:p>
        </p:txBody>
      </p:sp>
      <p:sp>
        <p:nvSpPr>
          <p:cNvPr id="23556" name="灯片编号占位符 3"/>
          <p:cNvSpPr>
            <a:spLocks noGrp="1"/>
          </p:cNvSpPr>
          <p:nvPr>
            <p:ph type="sldNum" sz="quarter" idx="5"/>
          </p:nvPr>
        </p:nvSpPr>
        <p:spPr>
          <a:noFill/>
        </p:spPr>
        <p:txBody>
          <a:bodyPr/>
          <a:lstStyle/>
          <a:p>
            <a:fld id="{3660D4C9-7D23-489C-B1A7-88727D1A886B}" type="slidenum">
              <a:rPr lang="en-US" altLang="zh-CN" smtClean="0">
                <a:latin typeface="Arial" charset="0"/>
                <a:ea typeface="宋体" charset="-122"/>
              </a:rPr>
              <a:pPr/>
              <a:t>4</a:t>
            </a:fld>
            <a:endParaRPr lang="en-US" altLang="zh-CN" smtClean="0">
              <a:latin typeface="Arial" charset="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p:spPr>
      </p:sp>
      <p:sp>
        <p:nvSpPr>
          <p:cNvPr id="24579" name="备注占位符 2"/>
          <p:cNvSpPr>
            <a:spLocks noGrp="1"/>
          </p:cNvSpPr>
          <p:nvPr>
            <p:ph type="body" idx="1"/>
          </p:nvPr>
        </p:nvSpPr>
        <p:spPr>
          <a:noFill/>
          <a:ln/>
        </p:spPr>
        <p:txBody>
          <a:bodyPr/>
          <a:lstStyle/>
          <a:p>
            <a:pPr eaLnBrk="1" hangingPunct="1"/>
            <a:r>
              <a:rPr lang="zh-CN" altLang="en-US" dirty="0" smtClean="0">
                <a:latin typeface="Arial" charset="0"/>
                <a:ea typeface="宋体" charset="-122"/>
              </a:rPr>
              <a:t>宏观方面</a:t>
            </a:r>
            <a:r>
              <a:rPr lang="zh-CN" altLang="en-US" dirty="0" smtClean="0">
                <a:latin typeface="Arial" charset="0"/>
                <a:ea typeface="宋体" charset="-122"/>
              </a:rPr>
              <a:t>：十一期间一些利好消息提振市场，不过随后德国在欧债危机的态度上出现反复，乌云从新蔽日。不过经历</a:t>
            </a:r>
            <a:r>
              <a:rPr lang="zh-CN" altLang="en-US" dirty="0" smtClean="0">
                <a:latin typeface="Arial" charset="0"/>
                <a:ea typeface="宋体" charset="-122"/>
              </a:rPr>
              <a:t>一番波折后，目前，欧盟在解决欧债危机的道路上已经取得阶段性进展。国内方面央行的一些举动以及领导人的讲话释放出紧缩货币政策松动的信号。诸多利好消息的集中，使得近期宏观氛围开始缓和，市场乐观情绪有所恢复。不过后市仍然存在一些不确定因素：国内货币政策能否真正放宽、美国经济数据好转能否持续仍不确定，而欧债危机也难以在短期内完全解决，全球经济复苏步伐将继续放缓。这些因素或将在未来继续对市场产生影响。因此我们认为，对后市的宏观氛围暂不宜过分乐观。</a:t>
            </a:r>
          </a:p>
        </p:txBody>
      </p:sp>
      <p:sp>
        <p:nvSpPr>
          <p:cNvPr id="24580" name="灯片编号占位符 3"/>
          <p:cNvSpPr>
            <a:spLocks noGrp="1"/>
          </p:cNvSpPr>
          <p:nvPr>
            <p:ph type="sldNum" sz="quarter" idx="5"/>
          </p:nvPr>
        </p:nvSpPr>
        <p:spPr>
          <a:noFill/>
        </p:spPr>
        <p:txBody>
          <a:bodyPr/>
          <a:lstStyle/>
          <a:p>
            <a:fld id="{90B96B8B-7665-4480-8A13-9CFB554B9D61}" type="slidenum">
              <a:rPr lang="en-US" altLang="zh-CN" smtClean="0">
                <a:latin typeface="Arial" charset="0"/>
                <a:ea typeface="宋体" charset="-122"/>
              </a:rPr>
              <a:pPr/>
              <a:t>5</a:t>
            </a:fld>
            <a:endParaRPr lang="en-US" altLang="zh-CN" smtClean="0">
              <a:latin typeface="Arial" charset="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从</a:t>
            </a:r>
            <a:r>
              <a:rPr lang="en-US" altLang="zh-CN" sz="1200" dirty="0" smtClean="0">
                <a:solidFill>
                  <a:srgbClr val="0070C0"/>
                </a:solidFill>
                <a:latin typeface="微软雅黑" pitchFamily="34" charset="-122"/>
                <a:ea typeface="微软雅黑" pitchFamily="34" charset="-122"/>
              </a:rPr>
              <a:t>OECD</a:t>
            </a:r>
            <a:r>
              <a:rPr lang="zh-CN" altLang="en-US" sz="1200" dirty="0" smtClean="0">
                <a:solidFill>
                  <a:srgbClr val="0070C0"/>
                </a:solidFill>
                <a:latin typeface="微软雅黑" pitchFamily="34" charset="-122"/>
                <a:ea typeface="微软雅黑" pitchFamily="34" charset="-122"/>
              </a:rPr>
              <a:t>领先指标以及中国</a:t>
            </a:r>
            <a:r>
              <a:rPr lang="en-US" altLang="zh-CN" sz="1200" dirty="0" smtClean="0">
                <a:solidFill>
                  <a:srgbClr val="0070C0"/>
                </a:solidFill>
                <a:latin typeface="微软雅黑" pitchFamily="34" charset="-122"/>
                <a:ea typeface="微软雅黑" pitchFamily="34" charset="-122"/>
              </a:rPr>
              <a:t>GDP</a:t>
            </a:r>
            <a:r>
              <a:rPr lang="zh-CN" altLang="en-US" sz="1200" dirty="0" smtClean="0">
                <a:solidFill>
                  <a:srgbClr val="0070C0"/>
                </a:solidFill>
                <a:latin typeface="微软雅黑" pitchFamily="34" charset="-122"/>
                <a:ea typeface="微软雅黑" pitchFamily="34" charset="-122"/>
              </a:rPr>
              <a:t>、美国失业率等数据的表现上，可以看出全球经济复苏进程仍在放缓，后市不宜过分乐观</a:t>
            </a:r>
          </a:p>
          <a:p>
            <a:endParaRPr lang="zh-CN" altLang="en-US" dirty="0"/>
          </a:p>
        </p:txBody>
      </p:sp>
      <p:sp>
        <p:nvSpPr>
          <p:cNvPr id="4" name="灯片编号占位符 3"/>
          <p:cNvSpPr>
            <a:spLocks noGrp="1"/>
          </p:cNvSpPr>
          <p:nvPr>
            <p:ph type="sldNum" sz="quarter" idx="10"/>
          </p:nvPr>
        </p:nvSpPr>
        <p:spPr/>
        <p:txBody>
          <a:bodyPr/>
          <a:lstStyle/>
          <a:p>
            <a:pPr>
              <a:defRPr/>
            </a:pPr>
            <a:fld id="{3DAD2B01-D1FF-4DE0-AE1E-C3B020A91B47}" type="slidenum">
              <a:rPr lang="en-US" altLang="zh-CN" smtClean="0"/>
              <a:pPr>
                <a:defRPr/>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p:spPr>
      </p:sp>
      <p:sp>
        <p:nvSpPr>
          <p:cNvPr id="25603" name="备注占位符 2"/>
          <p:cNvSpPr>
            <a:spLocks noGrp="1"/>
          </p:cNvSpPr>
          <p:nvPr>
            <p:ph type="body" idx="1"/>
          </p:nvPr>
        </p:nvSpPr>
        <p:spPr>
          <a:noFill/>
          <a:ln/>
        </p:spPr>
        <p:txBody>
          <a:bodyPr/>
          <a:lstStyle/>
          <a:p>
            <a:pPr eaLnBrk="1" hangingPunct="1"/>
            <a:r>
              <a:rPr lang="zh-CN" altLang="en-US" dirty="0" smtClean="0">
                <a:latin typeface="Arial" charset="0"/>
                <a:ea typeface="宋体" charset="-122"/>
              </a:rPr>
              <a:t>那么，上游原料对连塑走势有什么样的影响呢？虽然在全球经济增速放缓背景下，全球石油需求增长预期被下调；不够由于欧债危机的解决取得一定进展，近期宏观经济紧张局势有所缓和；且冬季将至，原油季节性需求将上升。短期利好因素偏多，提振油价，或能给连塑提供有效成本支撑。</a:t>
            </a:r>
          </a:p>
          <a:p>
            <a:pPr eaLnBrk="1" hangingPunct="1"/>
            <a:endParaRPr lang="zh-CN" altLang="en-US" dirty="0" smtClean="0">
              <a:latin typeface="Arial" charset="0"/>
              <a:ea typeface="宋体" charset="-122"/>
            </a:endParaRPr>
          </a:p>
        </p:txBody>
      </p:sp>
      <p:sp>
        <p:nvSpPr>
          <p:cNvPr id="25604" name="灯片编号占位符 3"/>
          <p:cNvSpPr>
            <a:spLocks noGrp="1"/>
          </p:cNvSpPr>
          <p:nvPr>
            <p:ph type="sldNum" sz="quarter" idx="5"/>
          </p:nvPr>
        </p:nvSpPr>
        <p:spPr>
          <a:noFill/>
        </p:spPr>
        <p:txBody>
          <a:bodyPr/>
          <a:lstStyle/>
          <a:p>
            <a:fld id="{5059959D-6DB3-4666-ADF2-607565102727}" type="slidenum">
              <a:rPr lang="en-US" altLang="zh-CN" smtClean="0">
                <a:latin typeface="Arial" charset="0"/>
                <a:ea typeface="宋体" charset="-122"/>
              </a:rPr>
              <a:pPr/>
              <a:t>7</a:t>
            </a:fld>
            <a:endParaRPr lang="en-US" altLang="zh-CN" smtClean="0">
              <a:latin typeface="Arial" charset="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a:ln/>
        </p:spPr>
        <p:txBody>
          <a:bodyPr/>
          <a:lstStyle/>
          <a:p>
            <a:r>
              <a:rPr lang="zh-CN" altLang="en-US" smtClean="0">
                <a:latin typeface="Arial" charset="0"/>
                <a:ea typeface="宋体" charset="-122"/>
              </a:rPr>
              <a:t>而下游方面：农膜进入需求淡季，从历史数据看，淡季连塑价格走势大多偏弱。</a:t>
            </a:r>
          </a:p>
        </p:txBody>
      </p:sp>
      <p:sp>
        <p:nvSpPr>
          <p:cNvPr id="26628" name="灯片编号占位符 3"/>
          <p:cNvSpPr>
            <a:spLocks noGrp="1"/>
          </p:cNvSpPr>
          <p:nvPr>
            <p:ph type="sldNum" sz="quarter" idx="5"/>
          </p:nvPr>
        </p:nvSpPr>
        <p:spPr>
          <a:noFill/>
        </p:spPr>
        <p:txBody>
          <a:bodyPr/>
          <a:lstStyle/>
          <a:p>
            <a:fld id="{440A9CA3-05B2-4883-8EFF-8838C04D30BA}" type="slidenum">
              <a:rPr lang="en-US" altLang="zh-CN" smtClean="0">
                <a:latin typeface="Arial" charset="0"/>
                <a:ea typeface="宋体" charset="-122"/>
              </a:rPr>
              <a:pPr/>
              <a:t>8</a:t>
            </a:fld>
            <a:endParaRPr lang="en-US" altLang="zh-CN" smtClean="0">
              <a:latin typeface="Arial" charset="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p:spPr>
      </p:sp>
      <p:sp>
        <p:nvSpPr>
          <p:cNvPr id="27651" name="备注占位符 2"/>
          <p:cNvSpPr>
            <a:spLocks noGrp="1"/>
          </p:cNvSpPr>
          <p:nvPr>
            <p:ph type="body" idx="1"/>
          </p:nvPr>
        </p:nvSpPr>
        <p:spPr>
          <a:noFill/>
          <a:ln/>
        </p:spPr>
        <p:txBody>
          <a:bodyPr/>
          <a:lstStyle/>
          <a:p>
            <a:r>
              <a:rPr lang="zh-CN" altLang="en-US" dirty="0" smtClean="0">
                <a:latin typeface="Arial" charset="0"/>
                <a:ea typeface="宋体" charset="-122"/>
              </a:rPr>
              <a:t>目前国内线性的整体供需情况是</a:t>
            </a:r>
            <a:r>
              <a:rPr lang="zh-CN" altLang="en-US" dirty="0" smtClean="0">
                <a:latin typeface="Arial" charset="0"/>
                <a:ea typeface="宋体" charset="-122"/>
              </a:rPr>
              <a:t>：虽然产量受检修影响下降，但进口</a:t>
            </a:r>
            <a:r>
              <a:rPr lang="zh-CN" altLang="en-US" dirty="0" smtClean="0">
                <a:latin typeface="Arial" charset="0"/>
                <a:ea typeface="宋体" charset="-122"/>
              </a:rPr>
              <a:t>、库存的持续增长导致供应压力不断增大；而由于农膜进入消费淡季、下游中小企业陷入资金困境难以拉动薄膜需求，且人民币连续升值抑制了塑料制品的出口。需求供应此消彼长下，国内线性供大于求的矛盾不断加重。</a:t>
            </a:r>
          </a:p>
        </p:txBody>
      </p:sp>
      <p:sp>
        <p:nvSpPr>
          <p:cNvPr id="27652" name="灯片编号占位符 3"/>
          <p:cNvSpPr>
            <a:spLocks noGrp="1"/>
          </p:cNvSpPr>
          <p:nvPr>
            <p:ph type="sldNum" sz="quarter" idx="5"/>
          </p:nvPr>
        </p:nvSpPr>
        <p:spPr>
          <a:noFill/>
        </p:spPr>
        <p:txBody>
          <a:bodyPr/>
          <a:lstStyle/>
          <a:p>
            <a:fld id="{F80DF43A-AEEE-4CE6-8588-98BD084D25FC}" type="slidenum">
              <a:rPr lang="en-US" altLang="zh-CN" smtClean="0">
                <a:latin typeface="Arial" charset="0"/>
                <a:ea typeface="宋体" charset="-122"/>
              </a:rPr>
              <a:pPr/>
              <a:t>9</a:t>
            </a:fld>
            <a:endParaRPr lang="en-US" altLang="zh-CN" smtClean="0">
              <a:latin typeface="Arial"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21" descr="国都期货logo"/>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6372225" y="333375"/>
            <a:ext cx="2771775" cy="1143000"/>
          </a:xfrm>
          <a:prstGeom prst="rect">
            <a:avLst/>
          </a:prstGeom>
          <a:noFill/>
          <a:ln w="9525">
            <a:noFill/>
            <a:miter lim="800000"/>
            <a:headEnd/>
            <a:tailEnd/>
          </a:ln>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5" name="日期占位符 3"/>
          <p:cNvSpPr>
            <a:spLocks noGrp="1"/>
          </p:cNvSpPr>
          <p:nvPr>
            <p:ph type="dt" sz="half" idx="10"/>
          </p:nvPr>
        </p:nvSpPr>
        <p:spPr/>
        <p:txBody>
          <a:bodyPr/>
          <a:lstStyle>
            <a:lvl1pPr>
              <a:defRPr/>
            </a:lvl1pPr>
          </a:lstStyle>
          <a:p>
            <a:pPr>
              <a:defRPr/>
            </a:pPr>
            <a:fld id="{8495C8AB-96A8-406B-BC7E-281184688CA1}" type="datetimeFigureOut">
              <a:rPr lang="zh-CN" altLang="en-US"/>
              <a:pPr>
                <a:defRPr/>
              </a:pPr>
              <a:t>2011-10-28</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7489AE64-DDAE-4D80-8552-D561AD317EDA}"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Picture 20" descr="未标题-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50825" y="260350"/>
            <a:ext cx="750888" cy="1103313"/>
          </a:xfrm>
          <a:prstGeom prst="rect">
            <a:avLst/>
          </a:prstGeom>
          <a:noFill/>
          <a:ln w="9525">
            <a:noFill/>
            <a:miter lim="800000"/>
            <a:headEnd/>
            <a:tailEnd/>
          </a:ln>
        </p:spPr>
      </p:pic>
      <p:sp>
        <p:nvSpPr>
          <p:cNvPr id="3" name="日期占位符 3"/>
          <p:cNvSpPr>
            <a:spLocks noGrp="1"/>
          </p:cNvSpPr>
          <p:nvPr>
            <p:ph type="dt" sz="half" idx="10"/>
          </p:nvPr>
        </p:nvSpPr>
        <p:spPr/>
        <p:txBody>
          <a:bodyPr/>
          <a:lstStyle>
            <a:lvl1pPr>
              <a:defRPr/>
            </a:lvl1pPr>
          </a:lstStyle>
          <a:p>
            <a:pPr>
              <a:defRPr/>
            </a:pPr>
            <a:fld id="{2D067070-C778-4CAE-8257-F3D537A1B4C0}" type="datetimeFigureOut">
              <a:rPr lang="zh-CN" altLang="en-US"/>
              <a:pPr>
                <a:defRPr/>
              </a:pPr>
              <a:t>2011-10-28</a:t>
            </a:fld>
            <a:endParaRPr lang="en-US" altLang="zh-CN"/>
          </a:p>
        </p:txBody>
      </p:sp>
      <p:sp>
        <p:nvSpPr>
          <p:cNvPr id="4" name="页脚占位符 4"/>
          <p:cNvSpPr>
            <a:spLocks noGrp="1"/>
          </p:cNvSpPr>
          <p:nvPr>
            <p:ph type="ftr" sz="quarter" idx="11"/>
          </p:nvPr>
        </p:nvSpPr>
        <p:spPr/>
        <p:txBody>
          <a:bodyPr/>
          <a:lstStyle>
            <a:lvl1pPr>
              <a:defRPr/>
            </a:lvl1pPr>
          </a:lstStyle>
          <a:p>
            <a:pPr>
              <a:defRPr/>
            </a:pPr>
            <a:endParaRPr lang="en-US" altLang="zh-CN"/>
          </a:p>
        </p:txBody>
      </p:sp>
      <p:sp>
        <p:nvSpPr>
          <p:cNvPr id="5" name="灯片编号占位符 5"/>
          <p:cNvSpPr>
            <a:spLocks noGrp="1"/>
          </p:cNvSpPr>
          <p:nvPr>
            <p:ph type="sldNum" sz="quarter" idx="12"/>
          </p:nvPr>
        </p:nvSpPr>
        <p:spPr/>
        <p:txBody>
          <a:bodyPr/>
          <a:lstStyle>
            <a:lvl1pPr>
              <a:defRPr/>
            </a:lvl1pPr>
          </a:lstStyle>
          <a:p>
            <a:pPr>
              <a:defRPr/>
            </a:pPr>
            <a:fld id="{DC76131A-1F87-4A71-8747-F72BFB0006AC}"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20" descr="未标题-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50825" y="260350"/>
            <a:ext cx="750888" cy="1103313"/>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fld id="{4E8F77CD-6B8A-44F5-975C-0E2885F6C1EC}" type="datetimeFigureOut">
              <a:rPr lang="zh-CN" altLang="en-US"/>
              <a:pPr>
                <a:defRPr/>
              </a:pPr>
              <a:t>2011-10-28</a:t>
            </a:fld>
            <a:endParaRPr lang="en-US" altLang="zh-CN"/>
          </a:p>
        </p:txBody>
      </p:sp>
      <p:sp>
        <p:nvSpPr>
          <p:cNvPr id="4" name="页脚占位符 2"/>
          <p:cNvSpPr>
            <a:spLocks noGrp="1"/>
          </p:cNvSpPr>
          <p:nvPr>
            <p:ph type="ftr" sz="quarter" idx="11"/>
          </p:nvPr>
        </p:nvSpPr>
        <p:spPr/>
        <p:txBody>
          <a:bodyPr/>
          <a:lstStyle>
            <a:lvl1pPr>
              <a:defRPr/>
            </a:lvl1pPr>
          </a:lstStyle>
          <a:p>
            <a:pPr>
              <a:defRPr/>
            </a:pPr>
            <a:endParaRPr lang="en-US" altLang="zh-CN"/>
          </a:p>
        </p:txBody>
      </p:sp>
      <p:sp>
        <p:nvSpPr>
          <p:cNvPr id="5" name="灯片编号占位符 3"/>
          <p:cNvSpPr>
            <a:spLocks noGrp="1"/>
          </p:cNvSpPr>
          <p:nvPr>
            <p:ph type="sldNum" sz="quarter" idx="12"/>
          </p:nvPr>
        </p:nvSpPr>
        <p:spPr/>
        <p:txBody>
          <a:bodyPr/>
          <a:lstStyle>
            <a:lvl1pPr>
              <a:defRPr/>
            </a:lvl1pPr>
          </a:lstStyle>
          <a:p>
            <a:pPr>
              <a:defRPr/>
            </a:pPr>
            <a:fld id="{DA448605-F7E9-48FC-8AAD-B22DD84CBDAB}"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宋体" pitchFamily="2" charset="-122"/>
              </a:defRPr>
            </a:lvl1pPr>
          </a:lstStyle>
          <a:p>
            <a:pPr>
              <a:defRPr/>
            </a:pPr>
            <a:fld id="{7CB0A53C-C217-4299-9415-159113954C3E}" type="datetimeFigureOut">
              <a:rPr lang="zh-CN" altLang="en-US"/>
              <a:pPr>
                <a:defRPr/>
              </a:pPr>
              <a:t>2011-10-28</a:t>
            </a:fld>
            <a:endParaRPr lang="en-US" altLang="zh-CN"/>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宋体" pitchFamily="2" charset="-122"/>
              </a:defRPr>
            </a:lvl1pPr>
          </a:lstStyle>
          <a:p>
            <a:pPr>
              <a:defRPr/>
            </a:pPr>
            <a:endParaRPr lang="en-US" altLang="zh-CN"/>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宋体" pitchFamily="2" charset="-122"/>
              </a:defRPr>
            </a:lvl1pPr>
          </a:lstStyle>
          <a:p>
            <a:pPr>
              <a:defRPr/>
            </a:pPr>
            <a:fld id="{186C7854-EAC5-49D3-B851-800986F75460}"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hyperlink" Target="http://www.dabaoku.com/gif/172/imagepage/image22.htm"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diagramData" Target="../diagrams/data2.xml"/><Relationship Id="rId7" Type="http://schemas.openxmlformats.org/officeDocument/2006/relationships/diagramData" Target="../diagrams/data3.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0.png"/><Relationship Id="rId5" Type="http://schemas.openxmlformats.org/officeDocument/2006/relationships/diagramQuickStyle" Target="../diagrams/quickStyle2.xml"/><Relationship Id="rId15" Type="http://schemas.openxmlformats.org/officeDocument/2006/relationships/image" Target="../media/image24.png"/><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395288" y="2133600"/>
            <a:ext cx="8243887" cy="1943100"/>
          </a:xfrm>
        </p:spPr>
        <p:txBody>
          <a:bodyPr rtlCol="0">
            <a:normAutofit fontScale="90000"/>
          </a:bodyPr>
          <a:lstStyle/>
          <a:p>
            <a:pPr algn="l" eaLnBrk="1" fontAlgn="auto" hangingPunct="1">
              <a:lnSpc>
                <a:spcPts val="9000"/>
              </a:lnSpc>
              <a:spcBef>
                <a:spcPts val="600"/>
              </a:spcBef>
              <a:spcAft>
                <a:spcPts val="0"/>
              </a:spcAft>
              <a:defRPr/>
            </a:pPr>
            <a:r>
              <a:rPr lang="zh-CN" altLang="en-US" sz="6000" b="1" dirty="0" smtClean="0">
                <a:solidFill>
                  <a:schemeClr val="tx2"/>
                </a:solidFill>
                <a:latin typeface="微软雅黑" pitchFamily="34" charset="-122"/>
                <a:ea typeface="微软雅黑" pitchFamily="34" charset="-122"/>
              </a:rPr>
              <a:t>需求淡季将至</a:t>
            </a:r>
            <a:r>
              <a:rPr lang="en-US" altLang="zh-CN" sz="6000" b="1" dirty="0" smtClean="0">
                <a:solidFill>
                  <a:schemeClr val="tx2"/>
                </a:solidFill>
                <a:latin typeface="微软雅黑" pitchFamily="34" charset="-122"/>
                <a:ea typeface="微软雅黑" pitchFamily="34" charset="-122"/>
              </a:rPr>
              <a:t/>
            </a:r>
            <a:br>
              <a:rPr lang="en-US" altLang="zh-CN" sz="6000" b="1" dirty="0" smtClean="0">
                <a:solidFill>
                  <a:schemeClr val="tx2"/>
                </a:solidFill>
                <a:latin typeface="微软雅黑" pitchFamily="34" charset="-122"/>
                <a:ea typeface="微软雅黑" pitchFamily="34" charset="-122"/>
              </a:rPr>
            </a:br>
            <a:r>
              <a:rPr lang="en-US" altLang="zh-CN" sz="6000" b="1" dirty="0" smtClean="0">
                <a:solidFill>
                  <a:schemeClr val="tx2"/>
                </a:solidFill>
                <a:latin typeface="微软雅黑" pitchFamily="34" charset="-122"/>
                <a:ea typeface="微软雅黑" pitchFamily="34" charset="-122"/>
              </a:rPr>
              <a:t>       </a:t>
            </a:r>
            <a:r>
              <a:rPr lang="zh-CN" altLang="en-US" sz="6000" b="1" dirty="0" smtClean="0">
                <a:solidFill>
                  <a:schemeClr val="tx2"/>
                </a:solidFill>
                <a:latin typeface="微软雅黑" pitchFamily="34" charset="-122"/>
                <a:ea typeface="微软雅黑" pitchFamily="34" charset="-122"/>
              </a:rPr>
              <a:t>连塑或低位宽幅震荡</a:t>
            </a:r>
            <a:endParaRPr lang="en-US" altLang="zh-CN" sz="6000" b="1" dirty="0">
              <a:solidFill>
                <a:schemeClr val="tx2"/>
              </a:solidFill>
              <a:latin typeface="微软雅黑" pitchFamily="34" charset="-122"/>
              <a:ea typeface="微软雅黑" pitchFamily="34" charset="-122"/>
            </a:endParaRPr>
          </a:p>
        </p:txBody>
      </p:sp>
      <p:sp>
        <p:nvSpPr>
          <p:cNvPr id="5123" name="Rectangle 3"/>
          <p:cNvSpPr>
            <a:spLocks noGrp="1" noChangeArrowheads="1"/>
          </p:cNvSpPr>
          <p:nvPr>
            <p:ph type="subTitle" idx="1"/>
          </p:nvPr>
        </p:nvSpPr>
        <p:spPr>
          <a:xfrm>
            <a:off x="1331913" y="4652963"/>
            <a:ext cx="6400800" cy="1512887"/>
          </a:xfrm>
        </p:spPr>
        <p:txBody>
          <a:bodyPr/>
          <a:lstStyle/>
          <a:p>
            <a:pPr eaLnBrk="1" hangingPunct="1"/>
            <a:r>
              <a:rPr lang="zh-CN" altLang="en-US" sz="2400" b="1" dirty="0" smtClean="0">
                <a:solidFill>
                  <a:schemeClr val="tx2"/>
                </a:solidFill>
                <a:latin typeface="隶书" pitchFamily="49" charset="-122"/>
                <a:ea typeface="隶书" pitchFamily="49" charset="-122"/>
              </a:rPr>
              <a:t>国都期货有限公司</a:t>
            </a:r>
          </a:p>
          <a:p>
            <a:pPr eaLnBrk="1" hangingPunct="1"/>
            <a:r>
              <a:rPr lang="zh-CN" altLang="en-US" sz="2400" b="1" dirty="0" smtClean="0">
                <a:solidFill>
                  <a:schemeClr val="tx2"/>
                </a:solidFill>
                <a:latin typeface="隶书" pitchFamily="49" charset="-122"/>
                <a:ea typeface="隶书" pitchFamily="49" charset="-122"/>
              </a:rPr>
              <a:t>化工团队</a:t>
            </a:r>
            <a:endParaRPr lang="en-US" altLang="zh-CN" sz="2400" b="1" dirty="0" smtClean="0">
              <a:solidFill>
                <a:schemeClr val="tx2"/>
              </a:solidFill>
              <a:latin typeface="隶书" pitchFamily="49" charset="-122"/>
              <a:ea typeface="隶书" pitchFamily="49" charset="-122"/>
            </a:endParaRPr>
          </a:p>
          <a:p>
            <a:pPr eaLnBrk="1" hangingPunct="1"/>
            <a:r>
              <a:rPr lang="en-US" altLang="zh-CN" sz="2400" b="1" dirty="0" smtClean="0">
                <a:solidFill>
                  <a:schemeClr val="tx2"/>
                </a:solidFill>
                <a:latin typeface="隶书" pitchFamily="49" charset="-122"/>
                <a:ea typeface="隶书" pitchFamily="49" charset="-122"/>
              </a:rPr>
              <a:t>2011.10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4213" y="5229225"/>
            <a:ext cx="3240087" cy="933450"/>
          </a:xfrm>
          <a:prstGeom prst="rect">
            <a:avLst/>
          </a:prstGeom>
          <a:noFill/>
          <a:ln w="9525">
            <a:noFill/>
            <a:miter lim="800000"/>
            <a:headEnd/>
            <a:tailEnd/>
          </a:ln>
        </p:spPr>
      </p:pic>
      <p:grpSp>
        <p:nvGrpSpPr>
          <p:cNvPr id="2" name="组合 28"/>
          <p:cNvGrpSpPr>
            <a:grpSpLocks/>
          </p:cNvGrpSpPr>
          <p:nvPr/>
        </p:nvGrpSpPr>
        <p:grpSpPr bwMode="auto">
          <a:xfrm>
            <a:off x="2268538" y="4584700"/>
            <a:ext cx="2159000" cy="976313"/>
            <a:chOff x="2267744" y="4584421"/>
            <a:chExt cx="2159794" cy="976317"/>
          </a:xfrm>
        </p:grpSpPr>
        <p:sp>
          <p:nvSpPr>
            <p:cNvPr id="15387" name="AutoShape 6"/>
            <p:cNvSpPr>
              <a:spLocks noChangeArrowheads="1"/>
            </p:cNvSpPr>
            <p:nvPr/>
          </p:nvSpPr>
          <p:spPr bwMode="auto">
            <a:xfrm>
              <a:off x="2322531" y="4584421"/>
              <a:ext cx="2062486" cy="976317"/>
            </a:xfrm>
            <a:prstGeom prst="can">
              <a:avLst>
                <a:gd name="adj" fmla="val 25000"/>
              </a:avLst>
            </a:prstGeom>
            <a:solidFill>
              <a:srgbClr val="FF9933"/>
            </a:solidFill>
            <a:ln w="38100">
              <a:noFill/>
              <a:round/>
              <a:headEnd/>
              <a:tailEnd/>
            </a:ln>
          </p:spPr>
          <p:txBody>
            <a:bodyPr wrap="none" lIns="0" tIns="118800" rIns="0" bIns="46800" anchor="ctr"/>
            <a:lstStyle/>
            <a:p>
              <a:pPr algn="ctr"/>
              <a:endParaRPr lang="zh-CN" altLang="en-US" sz="1600">
                <a:solidFill>
                  <a:srgbClr val="000099"/>
                </a:solidFill>
                <a:latin typeface="微软雅黑" pitchFamily="34" charset="-122"/>
                <a:ea typeface="微软雅黑" pitchFamily="34" charset="-122"/>
              </a:endParaRPr>
            </a:p>
          </p:txBody>
        </p:sp>
        <p:sp>
          <p:nvSpPr>
            <p:cNvPr id="15388" name="Text Box 27"/>
            <p:cNvSpPr txBox="1">
              <a:spLocks noChangeArrowheads="1"/>
            </p:cNvSpPr>
            <p:nvPr/>
          </p:nvSpPr>
          <p:spPr bwMode="auto">
            <a:xfrm>
              <a:off x="2267744" y="4912600"/>
              <a:ext cx="2159794" cy="584834"/>
            </a:xfrm>
            <a:prstGeom prst="rect">
              <a:avLst/>
            </a:prstGeom>
            <a:noFill/>
            <a:ln w="9525" algn="ctr">
              <a:noFill/>
              <a:miter lim="800000"/>
              <a:headEnd/>
              <a:tailEnd/>
            </a:ln>
          </p:spPr>
          <p:txBody>
            <a:bodyPr>
              <a:spAutoFit/>
            </a:bodyPr>
            <a:lstStyle/>
            <a:p>
              <a:pPr algn="ctr"/>
              <a:r>
                <a:rPr lang="zh-CN" altLang="en-US" sz="1600">
                  <a:solidFill>
                    <a:srgbClr val="000099"/>
                  </a:solidFill>
                  <a:latin typeface="微软雅黑" pitchFamily="34" charset="-122"/>
                  <a:ea typeface="微软雅黑" pitchFamily="34" charset="-122"/>
                </a:rPr>
                <a:t>原油价格有上升空间</a:t>
              </a:r>
            </a:p>
            <a:p>
              <a:pPr algn="ctr"/>
              <a:r>
                <a:rPr lang="zh-CN" altLang="en-US" sz="1600">
                  <a:solidFill>
                    <a:srgbClr val="000099"/>
                  </a:solidFill>
                  <a:latin typeface="微软雅黑" pitchFamily="34" charset="-122"/>
                  <a:ea typeface="微软雅黑" pitchFamily="34" charset="-122"/>
                </a:rPr>
                <a:t>成本支撑或可期</a:t>
              </a:r>
            </a:p>
          </p:txBody>
        </p:sp>
      </p:grpSp>
      <p:sp>
        <p:nvSpPr>
          <p:cNvPr id="15364" name="Rectangle 2"/>
          <p:cNvSpPr>
            <a:spLocks noGrp="1" noChangeArrowheads="1"/>
          </p:cNvSpPr>
          <p:nvPr>
            <p:ph type="title" idx="4294967295"/>
          </p:nvPr>
        </p:nvSpPr>
        <p:spPr>
          <a:xfrm>
            <a:off x="1042988" y="188913"/>
            <a:ext cx="7850187" cy="1295400"/>
          </a:xfrm>
        </p:spPr>
        <p:txBody>
          <a:bodyPr/>
          <a:lstStyle/>
          <a:p>
            <a:pPr eaLnBrk="1" hangingPunct="1"/>
            <a:r>
              <a:rPr lang="zh-CN" altLang="en-US" sz="3200" b="1" smtClean="0">
                <a:solidFill>
                  <a:srgbClr val="3366CC"/>
                </a:solidFill>
                <a:ea typeface="隶书" pitchFamily="49" charset="-122"/>
              </a:rPr>
              <a:t>多空对比：短期利多因素稍占上风，中长期利空因素稍占上风</a:t>
            </a:r>
            <a:endParaRPr lang="en-US" altLang="zh-CN" sz="3200" b="1" smtClean="0">
              <a:solidFill>
                <a:srgbClr val="3366CC"/>
              </a:solidFill>
              <a:ea typeface="隶书" pitchFamily="49" charset="-122"/>
            </a:endParaRPr>
          </a:p>
        </p:txBody>
      </p:sp>
      <p:sp>
        <p:nvSpPr>
          <p:cNvPr id="139277" name="Rectangle 13"/>
          <p:cNvSpPr>
            <a:spLocks noGrp="1" noChangeArrowheads="1"/>
          </p:cNvSpPr>
          <p:nvPr>
            <p:ph idx="4294967295"/>
          </p:nvPr>
        </p:nvSpPr>
        <p:spPr>
          <a:xfrm>
            <a:off x="323528" y="2780928"/>
            <a:ext cx="1728192" cy="57606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eaLnBrk="1" fontAlgn="auto" hangingPunct="1">
              <a:lnSpc>
                <a:spcPct val="80000"/>
              </a:lnSpc>
              <a:spcAft>
                <a:spcPts val="0"/>
              </a:spcAft>
              <a:buFont typeface="Wingdings" pitchFamily="2" charset="2"/>
              <a:buNone/>
              <a:defRPr/>
            </a:pPr>
            <a:r>
              <a:rPr lang="zh-CN" altLang="en-US" sz="2800" b="1" dirty="0" smtClean="0">
                <a:ln>
                  <a:prstDash val="solid"/>
                </a:ln>
                <a:solidFill>
                  <a:srgbClr val="009999"/>
                </a:solidFill>
                <a:effectLst>
                  <a:outerShdw blurRad="88000" dist="50800" dir="5040000" algn="tl">
                    <a:schemeClr val="accent4">
                      <a:tint val="80000"/>
                      <a:satMod val="250000"/>
                      <a:alpha val="45000"/>
                    </a:schemeClr>
                  </a:outerShdw>
                </a:effectLst>
                <a:latin typeface="微软雅黑" pitchFamily="34" charset="-122"/>
                <a:ea typeface="微软雅黑" pitchFamily="34" charset="-122"/>
              </a:rPr>
              <a:t>利空因素</a:t>
            </a:r>
            <a:endParaRPr lang="en-US" altLang="zh-CN" sz="2800" b="1" dirty="0">
              <a:ln>
                <a:prstDash val="solid"/>
              </a:ln>
              <a:solidFill>
                <a:srgbClr val="009999"/>
              </a:solidFill>
              <a:effectLst>
                <a:outerShdw blurRad="88000" dist="50800" dir="5040000" algn="tl">
                  <a:schemeClr val="accent4">
                    <a:tint val="80000"/>
                    <a:satMod val="250000"/>
                    <a:alpha val="45000"/>
                  </a:schemeClr>
                </a:outerShdw>
              </a:effectLst>
              <a:latin typeface="微软雅黑" pitchFamily="34" charset="-122"/>
              <a:ea typeface="微软雅黑" pitchFamily="34" charset="-122"/>
            </a:endParaRPr>
          </a:p>
        </p:txBody>
      </p:sp>
      <p:sp>
        <p:nvSpPr>
          <p:cNvPr id="139278" name="Rectangle 14"/>
          <p:cNvSpPr>
            <a:spLocks noChangeArrowheads="1"/>
          </p:cNvSpPr>
          <p:nvPr/>
        </p:nvSpPr>
        <p:spPr bwMode="auto">
          <a:xfrm>
            <a:off x="2339752" y="2780928"/>
            <a:ext cx="2016224" cy="439738"/>
          </a:xfrm>
          <a:prstGeom prst="rect">
            <a:avLst/>
          </a:prstGeom>
          <a:noFill/>
          <a:ln w="9525">
            <a:noFill/>
            <a:miter lim="800000"/>
            <a:headEnd/>
            <a:tailEnd/>
          </a:ln>
          <a:effectLst/>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lgn="ctr">
              <a:lnSpc>
                <a:spcPct val="80000"/>
              </a:lnSpc>
              <a:spcBef>
                <a:spcPct val="20000"/>
              </a:spcBef>
              <a:buClr>
                <a:schemeClr val="hlink"/>
              </a:buClr>
              <a:buFont typeface="Wingdings" pitchFamily="2" charset="2"/>
              <a:buNone/>
              <a:defRPr/>
            </a:pPr>
            <a:r>
              <a:rPr lang="zh-CN" altLang="en-US" sz="2800" dirty="0">
                <a:ln>
                  <a:prstDash val="solid"/>
                </a:ln>
                <a:solidFill>
                  <a:srgbClr val="C00000"/>
                </a:solidFill>
                <a:effectLst>
                  <a:outerShdw blurRad="88000" dist="50800" dir="5040000" algn="tl">
                    <a:schemeClr val="accent4">
                      <a:tint val="80000"/>
                      <a:satMod val="250000"/>
                      <a:alpha val="45000"/>
                    </a:schemeClr>
                  </a:outerShdw>
                </a:effectLst>
                <a:latin typeface="微软雅黑" pitchFamily="34" charset="-122"/>
                <a:ea typeface="微软雅黑" pitchFamily="34" charset="-122"/>
              </a:rPr>
              <a:t>利多因素</a:t>
            </a:r>
            <a:endParaRPr lang="en-US" altLang="zh-CN" sz="2800" dirty="0">
              <a:ln>
                <a:prstDash val="solid"/>
              </a:ln>
              <a:solidFill>
                <a:srgbClr val="C00000"/>
              </a:solidFill>
              <a:effectLst>
                <a:outerShdw blurRad="88000" dist="50800" dir="5040000" algn="tl">
                  <a:schemeClr val="accent4">
                    <a:tint val="80000"/>
                    <a:satMod val="250000"/>
                    <a:alpha val="45000"/>
                  </a:schemeClr>
                </a:outerShdw>
              </a:effectLst>
              <a:latin typeface="微软雅黑" pitchFamily="34" charset="-122"/>
              <a:ea typeface="微软雅黑" pitchFamily="34" charset="-122"/>
            </a:endParaRPr>
          </a:p>
        </p:txBody>
      </p:sp>
      <p:grpSp>
        <p:nvGrpSpPr>
          <p:cNvPr id="3" name="组合 36"/>
          <p:cNvGrpSpPr>
            <a:grpSpLocks/>
          </p:cNvGrpSpPr>
          <p:nvPr/>
        </p:nvGrpSpPr>
        <p:grpSpPr bwMode="auto">
          <a:xfrm>
            <a:off x="107950" y="4249738"/>
            <a:ext cx="2141538" cy="1008062"/>
            <a:chOff x="222491" y="4005064"/>
            <a:chExt cx="2142085" cy="1008111"/>
          </a:xfrm>
        </p:grpSpPr>
        <p:sp>
          <p:nvSpPr>
            <p:cNvPr id="15385" name="AutoShape 10"/>
            <p:cNvSpPr>
              <a:spLocks noChangeArrowheads="1"/>
            </p:cNvSpPr>
            <p:nvPr/>
          </p:nvSpPr>
          <p:spPr bwMode="auto">
            <a:xfrm>
              <a:off x="293127" y="4005064"/>
              <a:ext cx="2046625" cy="1008111"/>
            </a:xfrm>
            <a:prstGeom prst="can">
              <a:avLst>
                <a:gd name="adj" fmla="val 25000"/>
              </a:avLst>
            </a:prstGeom>
            <a:solidFill>
              <a:srgbClr val="92D050"/>
            </a:solidFill>
            <a:ln w="38100">
              <a:noFill/>
              <a:round/>
              <a:headEnd/>
              <a:tailEnd/>
            </a:ln>
          </p:spPr>
          <p:txBody>
            <a:bodyPr wrap="none" tIns="118800" bIns="46800" anchor="ctr"/>
            <a:lstStyle/>
            <a:p>
              <a:pPr algn="ctr"/>
              <a:endParaRPr lang="zh-CN" altLang="en-US" sz="1600">
                <a:solidFill>
                  <a:srgbClr val="000099"/>
                </a:solidFill>
                <a:latin typeface="微软雅黑" pitchFamily="34" charset="-122"/>
                <a:ea typeface="微软雅黑" pitchFamily="34" charset="-122"/>
              </a:endParaRPr>
            </a:p>
          </p:txBody>
        </p:sp>
        <p:sp>
          <p:nvSpPr>
            <p:cNvPr id="15386" name="Text Box 24"/>
            <p:cNvSpPr txBox="1">
              <a:spLocks noChangeArrowheads="1"/>
            </p:cNvSpPr>
            <p:nvPr/>
          </p:nvSpPr>
          <p:spPr bwMode="auto">
            <a:xfrm>
              <a:off x="222491" y="4379618"/>
              <a:ext cx="2142085" cy="584775"/>
            </a:xfrm>
            <a:prstGeom prst="rect">
              <a:avLst/>
            </a:prstGeom>
            <a:noFill/>
            <a:ln w="9525" algn="ctr">
              <a:noFill/>
              <a:miter lim="800000"/>
              <a:headEnd/>
              <a:tailEnd/>
            </a:ln>
          </p:spPr>
          <p:txBody>
            <a:bodyPr>
              <a:spAutoFit/>
            </a:bodyPr>
            <a:lstStyle/>
            <a:p>
              <a:pPr algn="ctr"/>
              <a:r>
                <a:rPr lang="zh-CN" altLang="en-US" sz="1600">
                  <a:solidFill>
                    <a:srgbClr val="000099"/>
                  </a:solidFill>
                  <a:latin typeface="微软雅黑" pitchFamily="34" charset="-122"/>
                  <a:ea typeface="微软雅黑" pitchFamily="34" charset="-122"/>
                </a:rPr>
                <a:t>供需矛盾加重</a:t>
              </a:r>
              <a:endParaRPr lang="en-US" altLang="zh-CN" sz="1600">
                <a:solidFill>
                  <a:srgbClr val="000099"/>
                </a:solidFill>
                <a:latin typeface="微软雅黑" pitchFamily="34" charset="-122"/>
                <a:ea typeface="微软雅黑" pitchFamily="34" charset="-122"/>
              </a:endParaRPr>
            </a:p>
            <a:p>
              <a:pPr algn="ctr"/>
              <a:r>
                <a:rPr lang="zh-CN" altLang="en-US" sz="1600">
                  <a:solidFill>
                    <a:srgbClr val="000099"/>
                  </a:solidFill>
                  <a:latin typeface="微软雅黑" pitchFamily="34" charset="-122"/>
                  <a:ea typeface="微软雅黑" pitchFamily="34" charset="-122"/>
                </a:rPr>
                <a:t>基本面偏空</a:t>
              </a:r>
            </a:p>
          </p:txBody>
        </p:sp>
      </p:grpSp>
      <p:sp>
        <p:nvSpPr>
          <p:cNvPr id="15368" name="Freeform 4"/>
          <p:cNvSpPr>
            <a:spLocks/>
          </p:cNvSpPr>
          <p:nvPr/>
        </p:nvSpPr>
        <p:spPr bwMode="blackWhite">
          <a:xfrm>
            <a:off x="5148263" y="5302250"/>
            <a:ext cx="3240087" cy="931863"/>
          </a:xfrm>
          <a:custGeom>
            <a:avLst/>
            <a:gdLst>
              <a:gd name="T0" fmla="*/ 0 w 4720"/>
              <a:gd name="T1" fmla="*/ 2147483647 h 1695"/>
              <a:gd name="T2" fmla="*/ 0 w 4720"/>
              <a:gd name="T3" fmla="*/ 2147483647 h 1695"/>
              <a:gd name="T4" fmla="*/ 2147483647 w 4720"/>
              <a:gd name="T5" fmla="*/ 2147483647 h 1695"/>
              <a:gd name="T6" fmla="*/ 2147483647 w 4720"/>
              <a:gd name="T7" fmla="*/ 2147483647 h 1695"/>
              <a:gd name="T8" fmla="*/ 2147483647 w 4720"/>
              <a:gd name="T9" fmla="*/ 2147483647 h 1695"/>
              <a:gd name="T10" fmla="*/ 2147483647 w 4720"/>
              <a:gd name="T11" fmla="*/ 2147483647 h 1695"/>
              <a:gd name="T12" fmla="*/ 2147483647 w 4720"/>
              <a:gd name="T13" fmla="*/ 2147483647 h 1695"/>
              <a:gd name="T14" fmla="*/ 2147483647 w 4720"/>
              <a:gd name="T15" fmla="*/ 2147483647 h 1695"/>
              <a:gd name="T16" fmla="*/ 2147483647 w 4720"/>
              <a:gd name="T17" fmla="*/ 2147483647 h 1695"/>
              <a:gd name="T18" fmla="*/ 2147483647 w 4720"/>
              <a:gd name="T19" fmla="*/ 2147483647 h 1695"/>
              <a:gd name="T20" fmla="*/ 2147483647 w 4720"/>
              <a:gd name="T21" fmla="*/ 2147483647 h 1695"/>
              <a:gd name="T22" fmla="*/ 2147483647 w 4720"/>
              <a:gd name="T23" fmla="*/ 2147483647 h 1695"/>
              <a:gd name="T24" fmla="*/ 2147483647 w 4720"/>
              <a:gd name="T25" fmla="*/ 2147483647 h 1695"/>
              <a:gd name="T26" fmla="*/ 2147483647 w 4720"/>
              <a:gd name="T27" fmla="*/ 2147483647 h 1695"/>
              <a:gd name="T28" fmla="*/ 2147483647 w 4720"/>
              <a:gd name="T29" fmla="*/ 2147483647 h 1695"/>
              <a:gd name="T30" fmla="*/ 2147483647 w 4720"/>
              <a:gd name="T31" fmla="*/ 2147483647 h 1695"/>
              <a:gd name="T32" fmla="*/ 2147483647 w 4720"/>
              <a:gd name="T33" fmla="*/ 2147483647 h 1695"/>
              <a:gd name="T34" fmla="*/ 2147483647 w 4720"/>
              <a:gd name="T35" fmla="*/ 2147483647 h 1695"/>
              <a:gd name="T36" fmla="*/ 2147483647 w 4720"/>
              <a:gd name="T37" fmla="*/ 2147483647 h 1695"/>
              <a:gd name="T38" fmla="*/ 2147483647 w 4720"/>
              <a:gd name="T39" fmla="*/ 2147483647 h 1695"/>
              <a:gd name="T40" fmla="*/ 2147483647 w 4720"/>
              <a:gd name="T41" fmla="*/ 0 h 1695"/>
              <a:gd name="T42" fmla="*/ 2147483647 w 4720"/>
              <a:gd name="T43" fmla="*/ 0 h 1695"/>
              <a:gd name="T44" fmla="*/ 2147483647 w 4720"/>
              <a:gd name="T45" fmla="*/ 2147483647 h 1695"/>
              <a:gd name="T46" fmla="*/ 2147483647 w 4720"/>
              <a:gd name="T47" fmla="*/ 2147483647 h 1695"/>
              <a:gd name="T48" fmla="*/ 2147483647 w 4720"/>
              <a:gd name="T49" fmla="*/ 2147483647 h 1695"/>
              <a:gd name="T50" fmla="*/ 2147483647 w 4720"/>
              <a:gd name="T51" fmla="*/ 2147483647 h 1695"/>
              <a:gd name="T52" fmla="*/ 2147483647 w 4720"/>
              <a:gd name="T53" fmla="*/ 2147483647 h 1695"/>
              <a:gd name="T54" fmla="*/ 2147483647 w 4720"/>
              <a:gd name="T55" fmla="*/ 2147483647 h 1695"/>
              <a:gd name="T56" fmla="*/ 2147483647 w 4720"/>
              <a:gd name="T57" fmla="*/ 2147483647 h 1695"/>
              <a:gd name="T58" fmla="*/ 2147483647 w 4720"/>
              <a:gd name="T59" fmla="*/ 2147483647 h 1695"/>
              <a:gd name="T60" fmla="*/ 2147483647 w 4720"/>
              <a:gd name="T61" fmla="*/ 2147483647 h 1695"/>
              <a:gd name="T62" fmla="*/ 2147483647 w 4720"/>
              <a:gd name="T63" fmla="*/ 2147483647 h 1695"/>
              <a:gd name="T64" fmla="*/ 2147483647 w 4720"/>
              <a:gd name="T65" fmla="*/ 2147483647 h 1695"/>
              <a:gd name="T66" fmla="*/ 2147483647 w 4720"/>
              <a:gd name="T67" fmla="*/ 2147483647 h 1695"/>
              <a:gd name="T68" fmla="*/ 2147483647 w 4720"/>
              <a:gd name="T69" fmla="*/ 2147483647 h 1695"/>
              <a:gd name="T70" fmla="*/ 2147483647 w 4720"/>
              <a:gd name="T71" fmla="*/ 2147483647 h 1695"/>
              <a:gd name="T72" fmla="*/ 2147483647 w 4720"/>
              <a:gd name="T73" fmla="*/ 2147483647 h 1695"/>
              <a:gd name="T74" fmla="*/ 2147483647 w 4720"/>
              <a:gd name="T75" fmla="*/ 2147483647 h 1695"/>
              <a:gd name="T76" fmla="*/ 2147483647 w 4720"/>
              <a:gd name="T77" fmla="*/ 2147483647 h 1695"/>
              <a:gd name="T78" fmla="*/ 2147483647 w 4720"/>
              <a:gd name="T79" fmla="*/ 2147483647 h 1695"/>
              <a:gd name="T80" fmla="*/ 2147483647 w 4720"/>
              <a:gd name="T81" fmla="*/ 2147483647 h 1695"/>
              <a:gd name="T82" fmla="*/ 2147483647 w 4720"/>
              <a:gd name="T83" fmla="*/ 2147483647 h 1695"/>
              <a:gd name="T84" fmla="*/ 2147483647 w 4720"/>
              <a:gd name="T85" fmla="*/ 2147483647 h 1695"/>
              <a:gd name="T86" fmla="*/ 2147483647 w 4720"/>
              <a:gd name="T87" fmla="*/ 2147483647 h 1695"/>
              <a:gd name="T88" fmla="*/ 2147483647 w 4720"/>
              <a:gd name="T89" fmla="*/ 2147483647 h 1695"/>
              <a:gd name="T90" fmla="*/ 2147483647 w 4720"/>
              <a:gd name="T91" fmla="*/ 2147483647 h 1695"/>
              <a:gd name="T92" fmla="*/ 2147483647 w 4720"/>
              <a:gd name="T93" fmla="*/ 2147483647 h 1695"/>
              <a:gd name="T94" fmla="*/ 2147483647 w 4720"/>
              <a:gd name="T95" fmla="*/ 2147483647 h 1695"/>
              <a:gd name="T96" fmla="*/ 2147483647 w 4720"/>
              <a:gd name="T97" fmla="*/ 2147483647 h 1695"/>
              <a:gd name="T98" fmla="*/ 2147483647 w 4720"/>
              <a:gd name="T99" fmla="*/ 2147483647 h 1695"/>
              <a:gd name="T100" fmla="*/ 2147483647 w 4720"/>
              <a:gd name="T101" fmla="*/ 2147483647 h 1695"/>
              <a:gd name="T102" fmla="*/ 2147483647 w 4720"/>
              <a:gd name="T103" fmla="*/ 2147483647 h 1695"/>
              <a:gd name="T104" fmla="*/ 2147483647 w 4720"/>
              <a:gd name="T105" fmla="*/ 2147483647 h 1695"/>
              <a:gd name="T106" fmla="*/ 2147483647 w 4720"/>
              <a:gd name="T107" fmla="*/ 2147483647 h 1695"/>
              <a:gd name="T108" fmla="*/ 0 w 4720"/>
              <a:gd name="T109" fmla="*/ 2147483647 h 16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20"/>
              <a:gd name="T166" fmla="*/ 0 h 1695"/>
              <a:gd name="T167" fmla="*/ 4720 w 4720"/>
              <a:gd name="T168" fmla="*/ 1695 h 16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20" h="1695">
                <a:moveTo>
                  <a:pt x="0" y="624"/>
                </a:moveTo>
                <a:lnTo>
                  <a:pt x="0" y="560"/>
                </a:lnTo>
                <a:lnTo>
                  <a:pt x="1440" y="560"/>
                </a:lnTo>
                <a:lnTo>
                  <a:pt x="1440" y="624"/>
                </a:lnTo>
                <a:lnTo>
                  <a:pt x="1380" y="624"/>
                </a:lnTo>
                <a:lnTo>
                  <a:pt x="1312" y="696"/>
                </a:lnTo>
                <a:lnTo>
                  <a:pt x="1128" y="696"/>
                </a:lnTo>
                <a:lnTo>
                  <a:pt x="1016" y="752"/>
                </a:lnTo>
                <a:lnTo>
                  <a:pt x="768" y="752"/>
                </a:lnTo>
                <a:lnTo>
                  <a:pt x="760" y="800"/>
                </a:lnTo>
                <a:lnTo>
                  <a:pt x="920" y="1104"/>
                </a:lnTo>
                <a:lnTo>
                  <a:pt x="2416" y="1104"/>
                </a:lnTo>
                <a:lnTo>
                  <a:pt x="3952" y="584"/>
                </a:lnTo>
                <a:lnTo>
                  <a:pt x="3952" y="264"/>
                </a:lnTo>
                <a:lnTo>
                  <a:pt x="3912" y="184"/>
                </a:lnTo>
                <a:lnTo>
                  <a:pt x="3704" y="184"/>
                </a:lnTo>
                <a:lnTo>
                  <a:pt x="3616" y="120"/>
                </a:lnTo>
                <a:lnTo>
                  <a:pt x="3416" y="120"/>
                </a:lnTo>
                <a:lnTo>
                  <a:pt x="3336" y="64"/>
                </a:lnTo>
                <a:lnTo>
                  <a:pt x="3288" y="64"/>
                </a:lnTo>
                <a:lnTo>
                  <a:pt x="3288" y="0"/>
                </a:lnTo>
                <a:lnTo>
                  <a:pt x="4720" y="0"/>
                </a:lnTo>
                <a:lnTo>
                  <a:pt x="4720" y="80"/>
                </a:lnTo>
                <a:lnTo>
                  <a:pt x="4664" y="80"/>
                </a:lnTo>
                <a:lnTo>
                  <a:pt x="4576" y="136"/>
                </a:lnTo>
                <a:lnTo>
                  <a:pt x="4416" y="128"/>
                </a:lnTo>
                <a:lnTo>
                  <a:pt x="4280" y="184"/>
                </a:lnTo>
                <a:lnTo>
                  <a:pt x="4048" y="184"/>
                </a:lnTo>
                <a:lnTo>
                  <a:pt x="4048" y="248"/>
                </a:lnTo>
                <a:lnTo>
                  <a:pt x="4048" y="648"/>
                </a:lnTo>
                <a:lnTo>
                  <a:pt x="2552" y="1168"/>
                </a:lnTo>
                <a:lnTo>
                  <a:pt x="2552" y="1296"/>
                </a:lnTo>
                <a:lnTo>
                  <a:pt x="2800" y="1296"/>
                </a:lnTo>
                <a:lnTo>
                  <a:pt x="2880" y="1424"/>
                </a:lnTo>
                <a:lnTo>
                  <a:pt x="3088" y="1439"/>
                </a:lnTo>
                <a:lnTo>
                  <a:pt x="3136" y="1551"/>
                </a:lnTo>
                <a:lnTo>
                  <a:pt x="3216" y="1551"/>
                </a:lnTo>
                <a:lnTo>
                  <a:pt x="3216" y="1695"/>
                </a:lnTo>
                <a:lnTo>
                  <a:pt x="1760" y="1695"/>
                </a:lnTo>
                <a:lnTo>
                  <a:pt x="1760" y="1551"/>
                </a:lnTo>
                <a:lnTo>
                  <a:pt x="1832" y="1551"/>
                </a:lnTo>
                <a:lnTo>
                  <a:pt x="1912" y="1431"/>
                </a:lnTo>
                <a:lnTo>
                  <a:pt x="2112" y="1431"/>
                </a:lnTo>
                <a:lnTo>
                  <a:pt x="2216" y="1288"/>
                </a:lnTo>
                <a:lnTo>
                  <a:pt x="2416" y="1288"/>
                </a:lnTo>
                <a:lnTo>
                  <a:pt x="2416" y="1184"/>
                </a:lnTo>
                <a:lnTo>
                  <a:pt x="832" y="1184"/>
                </a:lnTo>
                <a:lnTo>
                  <a:pt x="664" y="824"/>
                </a:lnTo>
                <a:lnTo>
                  <a:pt x="664" y="752"/>
                </a:lnTo>
                <a:lnTo>
                  <a:pt x="504" y="752"/>
                </a:lnTo>
                <a:lnTo>
                  <a:pt x="432" y="752"/>
                </a:lnTo>
                <a:lnTo>
                  <a:pt x="336" y="688"/>
                </a:lnTo>
                <a:lnTo>
                  <a:pt x="160" y="688"/>
                </a:lnTo>
                <a:lnTo>
                  <a:pt x="78" y="654"/>
                </a:lnTo>
                <a:lnTo>
                  <a:pt x="0" y="624"/>
                </a:lnTo>
                <a:close/>
              </a:path>
            </a:pathLst>
          </a:custGeom>
          <a:gradFill rotWithShape="0">
            <a:gsLst>
              <a:gs pos="0">
                <a:srgbClr val="FFFF00"/>
              </a:gs>
              <a:gs pos="100000">
                <a:srgbClr val="767600"/>
              </a:gs>
            </a:gsLst>
            <a:path path="rect">
              <a:fillToRect r="100000" b="100000"/>
            </a:path>
          </a:gradFill>
          <a:ln w="9525">
            <a:round/>
            <a:headEnd/>
            <a:tailEnd/>
          </a:ln>
          <a:scene3d>
            <a:camera prst="legacyObliqueTopRight"/>
            <a:lightRig rig="legacyFlat2" dir="t"/>
          </a:scene3d>
          <a:sp3d extrusionH="176200" prstMaterial="legacyMatte">
            <a:bevelT w="13500" h="13500" prst="angle"/>
            <a:bevelB w="13500" h="13500" prst="angle"/>
            <a:extrusionClr>
              <a:srgbClr val="FFFF00"/>
            </a:extrusionClr>
          </a:sp3d>
        </p:spPr>
        <p:txBody>
          <a:bodyPr lIns="0" tIns="0" rIns="0" bIns="0" anchor="ctr">
            <a:spAutoFit/>
            <a:flatTx/>
          </a:bodyPr>
          <a:lstStyle/>
          <a:p>
            <a:endParaRPr lang="zh-CN" altLang="en-US"/>
          </a:p>
        </p:txBody>
      </p:sp>
      <p:grpSp>
        <p:nvGrpSpPr>
          <p:cNvPr id="4" name="组合 30"/>
          <p:cNvGrpSpPr>
            <a:grpSpLocks/>
          </p:cNvGrpSpPr>
          <p:nvPr/>
        </p:nvGrpSpPr>
        <p:grpSpPr bwMode="auto">
          <a:xfrm>
            <a:off x="4643438" y="4611688"/>
            <a:ext cx="2089150" cy="935037"/>
            <a:chOff x="4643438" y="4612146"/>
            <a:chExt cx="2088568" cy="934588"/>
          </a:xfrm>
        </p:grpSpPr>
        <p:sp>
          <p:nvSpPr>
            <p:cNvPr id="15383" name="AutoShape 10"/>
            <p:cNvSpPr>
              <a:spLocks noChangeArrowheads="1"/>
            </p:cNvSpPr>
            <p:nvPr/>
          </p:nvSpPr>
          <p:spPr bwMode="auto">
            <a:xfrm>
              <a:off x="4684699" y="4612146"/>
              <a:ext cx="1995493" cy="934588"/>
            </a:xfrm>
            <a:prstGeom prst="can">
              <a:avLst>
                <a:gd name="adj" fmla="val 25000"/>
              </a:avLst>
            </a:prstGeom>
            <a:solidFill>
              <a:srgbClr val="92D050"/>
            </a:solidFill>
            <a:ln w="38100">
              <a:noFill/>
              <a:round/>
              <a:headEnd/>
              <a:tailEnd/>
            </a:ln>
          </p:spPr>
          <p:txBody>
            <a:bodyPr wrap="none" tIns="118800" bIns="46800" anchor="ctr"/>
            <a:lstStyle/>
            <a:p>
              <a:pPr algn="ctr"/>
              <a:endParaRPr lang="zh-CN" altLang="en-US" sz="1600">
                <a:solidFill>
                  <a:srgbClr val="000099"/>
                </a:solidFill>
                <a:latin typeface="微软雅黑" pitchFamily="34" charset="-122"/>
                <a:ea typeface="微软雅黑" pitchFamily="34" charset="-122"/>
              </a:endParaRPr>
            </a:p>
          </p:txBody>
        </p:sp>
        <p:sp>
          <p:nvSpPr>
            <p:cNvPr id="15384" name="Text Box 24"/>
            <p:cNvSpPr txBox="1">
              <a:spLocks noChangeArrowheads="1"/>
            </p:cNvSpPr>
            <p:nvPr/>
          </p:nvSpPr>
          <p:spPr bwMode="auto">
            <a:xfrm>
              <a:off x="4643438" y="4900192"/>
              <a:ext cx="2088568" cy="584803"/>
            </a:xfrm>
            <a:prstGeom prst="rect">
              <a:avLst/>
            </a:prstGeom>
            <a:noFill/>
            <a:ln w="9525" algn="ctr">
              <a:noFill/>
              <a:miter lim="800000"/>
              <a:headEnd/>
              <a:tailEnd/>
            </a:ln>
          </p:spPr>
          <p:txBody>
            <a:bodyPr>
              <a:spAutoFit/>
            </a:bodyPr>
            <a:lstStyle/>
            <a:p>
              <a:pPr algn="ctr"/>
              <a:r>
                <a:rPr lang="zh-CN" altLang="en-US" sz="1600">
                  <a:solidFill>
                    <a:srgbClr val="000099"/>
                  </a:solidFill>
                  <a:latin typeface="微软雅黑" pitchFamily="34" charset="-122"/>
                  <a:ea typeface="微软雅黑" pitchFamily="34" charset="-122"/>
                </a:rPr>
                <a:t>供应压力增大</a:t>
              </a:r>
              <a:endParaRPr lang="en-US" altLang="zh-CN" sz="1600">
                <a:solidFill>
                  <a:srgbClr val="000099"/>
                </a:solidFill>
                <a:latin typeface="微软雅黑" pitchFamily="34" charset="-122"/>
                <a:ea typeface="微软雅黑" pitchFamily="34" charset="-122"/>
              </a:endParaRPr>
            </a:p>
            <a:p>
              <a:pPr algn="ctr"/>
              <a:r>
                <a:rPr lang="zh-CN" altLang="en-US" sz="1600">
                  <a:solidFill>
                    <a:srgbClr val="000099"/>
                  </a:solidFill>
                  <a:latin typeface="微软雅黑" pitchFamily="34" charset="-122"/>
                  <a:ea typeface="微软雅黑" pitchFamily="34" charset="-122"/>
                </a:rPr>
                <a:t>供需矛盾严重</a:t>
              </a:r>
            </a:p>
          </p:txBody>
        </p:sp>
      </p:grpSp>
      <p:grpSp>
        <p:nvGrpSpPr>
          <p:cNvPr id="5" name="组合 32"/>
          <p:cNvGrpSpPr>
            <a:grpSpLocks/>
          </p:cNvGrpSpPr>
          <p:nvPr/>
        </p:nvGrpSpPr>
        <p:grpSpPr bwMode="auto">
          <a:xfrm>
            <a:off x="6911975" y="4314825"/>
            <a:ext cx="2052638" cy="914400"/>
            <a:chOff x="6912563" y="4315020"/>
            <a:chExt cx="2052050" cy="914639"/>
          </a:xfrm>
        </p:grpSpPr>
        <p:sp>
          <p:nvSpPr>
            <p:cNvPr id="15381" name="AutoShape 6"/>
            <p:cNvSpPr>
              <a:spLocks noChangeArrowheads="1"/>
            </p:cNvSpPr>
            <p:nvPr/>
          </p:nvSpPr>
          <p:spPr bwMode="auto">
            <a:xfrm>
              <a:off x="6962838" y="4315020"/>
              <a:ext cx="1959597" cy="914639"/>
            </a:xfrm>
            <a:prstGeom prst="can">
              <a:avLst>
                <a:gd name="adj" fmla="val 25000"/>
              </a:avLst>
            </a:prstGeom>
            <a:solidFill>
              <a:srgbClr val="FF9933"/>
            </a:solidFill>
            <a:ln w="38100">
              <a:noFill/>
              <a:round/>
              <a:headEnd/>
              <a:tailEnd/>
            </a:ln>
          </p:spPr>
          <p:txBody>
            <a:bodyPr wrap="none" lIns="0" tIns="118800" rIns="0" bIns="46800" anchor="ctr"/>
            <a:lstStyle/>
            <a:p>
              <a:pPr algn="ctr"/>
              <a:endParaRPr lang="zh-CN" altLang="en-US" sz="1600">
                <a:solidFill>
                  <a:srgbClr val="000099"/>
                </a:solidFill>
                <a:latin typeface="微软雅黑" pitchFamily="34" charset="-122"/>
                <a:ea typeface="微软雅黑" pitchFamily="34" charset="-122"/>
              </a:endParaRPr>
            </a:p>
          </p:txBody>
        </p:sp>
        <p:sp>
          <p:nvSpPr>
            <p:cNvPr id="15382" name="Text Box 27"/>
            <p:cNvSpPr txBox="1">
              <a:spLocks noChangeArrowheads="1"/>
            </p:cNvSpPr>
            <p:nvPr/>
          </p:nvSpPr>
          <p:spPr bwMode="auto">
            <a:xfrm>
              <a:off x="6912563" y="4581557"/>
              <a:ext cx="2052050" cy="584802"/>
            </a:xfrm>
            <a:prstGeom prst="rect">
              <a:avLst/>
            </a:prstGeom>
            <a:noFill/>
            <a:ln w="9525" algn="ctr">
              <a:noFill/>
              <a:miter lim="800000"/>
              <a:headEnd/>
              <a:tailEnd/>
            </a:ln>
          </p:spPr>
          <p:txBody>
            <a:bodyPr>
              <a:spAutoFit/>
            </a:bodyPr>
            <a:lstStyle/>
            <a:p>
              <a:pPr algn="ctr"/>
              <a:r>
                <a:rPr lang="zh-CN" altLang="en-US" sz="1600">
                  <a:solidFill>
                    <a:srgbClr val="000099"/>
                  </a:solidFill>
                  <a:latin typeface="微软雅黑" pitchFamily="34" charset="-122"/>
                  <a:ea typeface="微软雅黑" pitchFamily="34" charset="-122"/>
                </a:rPr>
                <a:t>原油下跌空间不大</a:t>
              </a:r>
            </a:p>
            <a:p>
              <a:pPr algn="ctr"/>
              <a:r>
                <a:rPr lang="zh-CN" altLang="en-US" sz="1600">
                  <a:solidFill>
                    <a:srgbClr val="000099"/>
                  </a:solidFill>
                  <a:latin typeface="微软雅黑" pitchFamily="34" charset="-122"/>
                  <a:ea typeface="微软雅黑" pitchFamily="34" charset="-122"/>
                </a:rPr>
                <a:t>成本支撑或可期</a:t>
              </a:r>
            </a:p>
          </p:txBody>
        </p:sp>
      </p:grpSp>
      <p:sp>
        <p:nvSpPr>
          <p:cNvPr id="35" name="Rectangle 13"/>
          <p:cNvSpPr txBox="1">
            <a:spLocks noChangeArrowheads="1"/>
          </p:cNvSpPr>
          <p:nvPr/>
        </p:nvSpPr>
        <p:spPr bwMode="auto">
          <a:xfrm>
            <a:off x="467544" y="1844824"/>
            <a:ext cx="3456384" cy="864096"/>
          </a:xfrm>
          <a:prstGeom prst="rect">
            <a:avLst/>
          </a:prstGeom>
          <a:noFill/>
          <a:ln w="9525">
            <a:noFill/>
            <a:miter lim="800000"/>
            <a:headEnd/>
            <a:tailEnd/>
          </a:ln>
        </p:spPr>
        <p:txBody>
          <a:bodyPr wrap="none" anchor="ct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lgn="ctr" fontAlgn="auto">
              <a:lnSpc>
                <a:spcPct val="80000"/>
              </a:lnSpc>
              <a:spcBef>
                <a:spcPct val="20000"/>
              </a:spcBef>
              <a:spcAft>
                <a:spcPts val="0"/>
              </a:spcAft>
              <a:buFont typeface="Wingdings" pitchFamily="2" charset="2"/>
              <a:buNone/>
              <a:defRPr/>
            </a:pPr>
            <a:r>
              <a:rPr lang="zh-CN" altLang="en-US" sz="3200" dirty="0">
                <a:ln>
                  <a:prstDash val="solid"/>
                </a:ln>
                <a:solidFill>
                  <a:srgbClr val="0070C0"/>
                </a:solidFill>
                <a:effectLst>
                  <a:outerShdw blurRad="88000" dist="50800" dir="5040000" algn="tl">
                    <a:schemeClr val="accent4">
                      <a:tint val="80000"/>
                      <a:satMod val="250000"/>
                      <a:alpha val="45000"/>
                    </a:schemeClr>
                  </a:outerShdw>
                </a:effectLst>
                <a:latin typeface="微软雅黑" pitchFamily="34" charset="-122"/>
                <a:ea typeface="微软雅黑" pitchFamily="34" charset="-122"/>
              </a:rPr>
              <a:t>短期</a:t>
            </a:r>
            <a:endParaRPr lang="en-US" altLang="zh-CN" sz="3200" dirty="0">
              <a:ln>
                <a:prstDash val="solid"/>
              </a:ln>
              <a:solidFill>
                <a:srgbClr val="0070C0"/>
              </a:solidFill>
              <a:effectLst>
                <a:outerShdw blurRad="88000" dist="50800" dir="5040000" algn="tl">
                  <a:schemeClr val="accent4">
                    <a:tint val="80000"/>
                    <a:satMod val="250000"/>
                    <a:alpha val="45000"/>
                  </a:schemeClr>
                </a:outerShdw>
              </a:effectLst>
              <a:latin typeface="微软雅黑" pitchFamily="34" charset="-122"/>
              <a:ea typeface="微软雅黑" pitchFamily="34" charset="-122"/>
            </a:endParaRPr>
          </a:p>
        </p:txBody>
      </p:sp>
      <p:sp>
        <p:nvSpPr>
          <p:cNvPr id="40" name="Rectangle 13"/>
          <p:cNvSpPr txBox="1">
            <a:spLocks noChangeArrowheads="1"/>
          </p:cNvSpPr>
          <p:nvPr/>
        </p:nvSpPr>
        <p:spPr bwMode="auto">
          <a:xfrm>
            <a:off x="4932040" y="2795442"/>
            <a:ext cx="1728192" cy="576064"/>
          </a:xfrm>
          <a:prstGeom prst="rect">
            <a:avLst/>
          </a:prstGeom>
          <a:noFill/>
          <a:ln w="9525">
            <a:noFill/>
            <a:miter lim="800000"/>
            <a:headEnd/>
            <a:tailEnd/>
          </a:ln>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lgn="ctr" fontAlgn="auto">
              <a:lnSpc>
                <a:spcPct val="80000"/>
              </a:lnSpc>
              <a:spcBef>
                <a:spcPct val="20000"/>
              </a:spcBef>
              <a:spcAft>
                <a:spcPts val="0"/>
              </a:spcAft>
              <a:buFont typeface="Wingdings" pitchFamily="2" charset="2"/>
              <a:buNone/>
              <a:defRPr/>
            </a:pPr>
            <a:r>
              <a:rPr lang="zh-CN" altLang="en-US" sz="2800" dirty="0">
                <a:ln>
                  <a:prstDash val="solid"/>
                </a:ln>
                <a:solidFill>
                  <a:srgbClr val="009999"/>
                </a:solidFill>
                <a:effectLst>
                  <a:outerShdw blurRad="88000" dist="50800" dir="5040000" algn="tl">
                    <a:schemeClr val="accent4">
                      <a:tint val="80000"/>
                      <a:satMod val="250000"/>
                      <a:alpha val="45000"/>
                    </a:schemeClr>
                  </a:outerShdw>
                </a:effectLst>
                <a:latin typeface="微软雅黑" pitchFamily="34" charset="-122"/>
                <a:ea typeface="微软雅黑" pitchFamily="34" charset="-122"/>
              </a:rPr>
              <a:t>利空因素</a:t>
            </a:r>
            <a:endParaRPr lang="en-US" altLang="zh-CN" sz="2800" dirty="0">
              <a:ln>
                <a:prstDash val="solid"/>
              </a:ln>
              <a:solidFill>
                <a:srgbClr val="009999"/>
              </a:solidFill>
              <a:effectLst>
                <a:outerShdw blurRad="88000" dist="50800" dir="5040000" algn="tl">
                  <a:schemeClr val="accent4">
                    <a:tint val="80000"/>
                    <a:satMod val="250000"/>
                    <a:alpha val="45000"/>
                  </a:schemeClr>
                </a:outerShdw>
              </a:effectLst>
              <a:latin typeface="微软雅黑" pitchFamily="34" charset="-122"/>
              <a:ea typeface="微软雅黑" pitchFamily="34" charset="-122"/>
            </a:endParaRPr>
          </a:p>
        </p:txBody>
      </p:sp>
      <p:sp>
        <p:nvSpPr>
          <p:cNvPr id="41" name="Rectangle 14"/>
          <p:cNvSpPr>
            <a:spLocks noChangeArrowheads="1"/>
          </p:cNvSpPr>
          <p:nvPr/>
        </p:nvSpPr>
        <p:spPr bwMode="auto">
          <a:xfrm>
            <a:off x="6948264" y="2795442"/>
            <a:ext cx="2016224" cy="439738"/>
          </a:xfrm>
          <a:prstGeom prst="rect">
            <a:avLst/>
          </a:prstGeom>
          <a:noFill/>
          <a:ln w="9525">
            <a:noFill/>
            <a:miter lim="800000"/>
            <a:headEnd/>
            <a:tailEnd/>
          </a:ln>
          <a:effectLst/>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lgn="ctr">
              <a:lnSpc>
                <a:spcPct val="80000"/>
              </a:lnSpc>
              <a:spcBef>
                <a:spcPct val="20000"/>
              </a:spcBef>
              <a:buClr>
                <a:schemeClr val="hlink"/>
              </a:buClr>
              <a:buFont typeface="Wingdings" pitchFamily="2" charset="2"/>
              <a:buNone/>
              <a:defRPr/>
            </a:pPr>
            <a:r>
              <a:rPr lang="zh-CN" altLang="en-US" sz="2800" dirty="0">
                <a:ln>
                  <a:prstDash val="solid"/>
                </a:ln>
                <a:solidFill>
                  <a:srgbClr val="C00000"/>
                </a:solidFill>
                <a:effectLst>
                  <a:outerShdw blurRad="88000" dist="50800" dir="5040000" algn="tl">
                    <a:schemeClr val="accent4">
                      <a:tint val="80000"/>
                      <a:satMod val="250000"/>
                      <a:alpha val="45000"/>
                    </a:schemeClr>
                  </a:outerShdw>
                </a:effectLst>
                <a:latin typeface="微软雅黑" pitchFamily="34" charset="-122"/>
                <a:ea typeface="微软雅黑" pitchFamily="34" charset="-122"/>
              </a:rPr>
              <a:t>利多因素</a:t>
            </a:r>
            <a:endParaRPr lang="en-US" altLang="zh-CN" sz="2800" dirty="0">
              <a:ln>
                <a:prstDash val="solid"/>
              </a:ln>
              <a:solidFill>
                <a:srgbClr val="C00000"/>
              </a:solidFill>
              <a:effectLst>
                <a:outerShdw blurRad="88000" dist="50800" dir="5040000" algn="tl">
                  <a:schemeClr val="accent4">
                    <a:tint val="80000"/>
                    <a:satMod val="250000"/>
                    <a:alpha val="45000"/>
                  </a:schemeClr>
                </a:outerShdw>
              </a:effectLst>
              <a:latin typeface="微软雅黑" pitchFamily="34" charset="-122"/>
              <a:ea typeface="微软雅黑" pitchFamily="34" charset="-122"/>
            </a:endParaRPr>
          </a:p>
        </p:txBody>
      </p:sp>
      <p:sp>
        <p:nvSpPr>
          <p:cNvPr id="47" name="Rectangle 13"/>
          <p:cNvSpPr txBox="1">
            <a:spLocks noChangeArrowheads="1"/>
          </p:cNvSpPr>
          <p:nvPr/>
        </p:nvSpPr>
        <p:spPr bwMode="auto">
          <a:xfrm>
            <a:off x="4860032" y="1844824"/>
            <a:ext cx="4032448" cy="864096"/>
          </a:xfrm>
          <a:prstGeom prst="rect">
            <a:avLst/>
          </a:prstGeom>
          <a:noFill/>
          <a:ln w="9525">
            <a:noFill/>
            <a:miter lim="800000"/>
            <a:headEnd/>
            <a:tailEnd/>
          </a:ln>
        </p:spPr>
        <p:txBody>
          <a:bodyPr wrap="none" anchor="ct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lgn="ctr" fontAlgn="auto">
              <a:lnSpc>
                <a:spcPct val="80000"/>
              </a:lnSpc>
              <a:spcBef>
                <a:spcPct val="20000"/>
              </a:spcBef>
              <a:spcAft>
                <a:spcPts val="0"/>
              </a:spcAft>
              <a:buFont typeface="Wingdings" pitchFamily="2" charset="2"/>
              <a:buNone/>
              <a:defRPr/>
            </a:pPr>
            <a:r>
              <a:rPr lang="zh-CN" altLang="en-US" sz="3200" dirty="0">
                <a:ln>
                  <a:prstDash val="solid"/>
                </a:ln>
                <a:solidFill>
                  <a:srgbClr val="0070C0"/>
                </a:solidFill>
                <a:effectLst>
                  <a:outerShdw blurRad="88000" dist="50800" dir="5040000" algn="tl">
                    <a:schemeClr val="accent4">
                      <a:tint val="80000"/>
                      <a:satMod val="250000"/>
                      <a:alpha val="45000"/>
                    </a:schemeClr>
                  </a:outerShdw>
                </a:effectLst>
                <a:latin typeface="微软雅黑" pitchFamily="34" charset="-122"/>
                <a:ea typeface="微软雅黑" pitchFamily="34" charset="-122"/>
              </a:rPr>
              <a:t>中长期</a:t>
            </a:r>
            <a:endParaRPr lang="en-US" altLang="zh-CN" sz="3200" dirty="0">
              <a:ln>
                <a:prstDash val="solid"/>
              </a:ln>
              <a:solidFill>
                <a:srgbClr val="0070C0"/>
              </a:solidFill>
              <a:effectLst>
                <a:outerShdw blurRad="88000" dist="50800" dir="5040000" algn="tl">
                  <a:schemeClr val="accent4">
                    <a:tint val="80000"/>
                    <a:satMod val="250000"/>
                    <a:alpha val="45000"/>
                  </a:schemeClr>
                </a:outerShdw>
              </a:effectLst>
              <a:latin typeface="微软雅黑" pitchFamily="34" charset="-122"/>
              <a:ea typeface="微软雅黑" pitchFamily="34" charset="-122"/>
            </a:endParaRPr>
          </a:p>
        </p:txBody>
      </p:sp>
      <p:grpSp>
        <p:nvGrpSpPr>
          <p:cNvPr id="6" name="组合 29"/>
          <p:cNvGrpSpPr>
            <a:grpSpLocks/>
          </p:cNvGrpSpPr>
          <p:nvPr/>
        </p:nvGrpSpPr>
        <p:grpSpPr bwMode="auto">
          <a:xfrm>
            <a:off x="2268538" y="3616325"/>
            <a:ext cx="2159000" cy="1173163"/>
            <a:chOff x="2267744" y="3616325"/>
            <a:chExt cx="2159794" cy="1173579"/>
          </a:xfrm>
        </p:grpSpPr>
        <p:sp>
          <p:nvSpPr>
            <p:cNvPr id="15379" name="AutoShape 15"/>
            <p:cNvSpPr>
              <a:spLocks noChangeArrowheads="1"/>
            </p:cNvSpPr>
            <p:nvPr/>
          </p:nvSpPr>
          <p:spPr bwMode="auto">
            <a:xfrm>
              <a:off x="2321473" y="3616325"/>
              <a:ext cx="2063545" cy="1173579"/>
            </a:xfrm>
            <a:prstGeom prst="can">
              <a:avLst>
                <a:gd name="adj" fmla="val 25000"/>
              </a:avLst>
            </a:prstGeom>
            <a:solidFill>
              <a:srgbClr val="FF6600"/>
            </a:solidFill>
            <a:ln w="38100">
              <a:noFill/>
              <a:round/>
              <a:headEnd/>
              <a:tailEnd/>
            </a:ln>
          </p:spPr>
          <p:txBody>
            <a:bodyPr wrap="none" lIns="0" tIns="118800" rIns="0" bIns="46800" anchor="ctr"/>
            <a:lstStyle/>
            <a:p>
              <a:pPr algn="ctr"/>
              <a:endParaRPr lang="en-US" altLang="zh-CN" sz="1600">
                <a:solidFill>
                  <a:srgbClr val="000099"/>
                </a:solidFill>
                <a:latin typeface="微软雅黑" pitchFamily="34" charset="-122"/>
                <a:ea typeface="微软雅黑" pitchFamily="34" charset="-122"/>
              </a:endParaRPr>
            </a:p>
          </p:txBody>
        </p:sp>
        <p:sp>
          <p:nvSpPr>
            <p:cNvPr id="15380" name="Text Box 26"/>
            <p:cNvSpPr txBox="1">
              <a:spLocks noChangeArrowheads="1"/>
            </p:cNvSpPr>
            <p:nvPr/>
          </p:nvSpPr>
          <p:spPr bwMode="auto">
            <a:xfrm>
              <a:off x="2267744" y="3904386"/>
              <a:ext cx="2159794" cy="831081"/>
            </a:xfrm>
            <a:prstGeom prst="rect">
              <a:avLst/>
            </a:prstGeom>
            <a:noFill/>
            <a:ln w="9525" algn="ctr">
              <a:noFill/>
              <a:miter lim="800000"/>
              <a:headEnd/>
              <a:tailEnd/>
            </a:ln>
          </p:spPr>
          <p:txBody>
            <a:bodyPr>
              <a:spAutoFit/>
            </a:bodyPr>
            <a:lstStyle/>
            <a:p>
              <a:pPr algn="ctr"/>
              <a:r>
                <a:rPr lang="zh-CN" altLang="en-US" sz="1600">
                  <a:solidFill>
                    <a:srgbClr val="000099"/>
                  </a:solidFill>
                  <a:latin typeface="微软雅黑" pitchFamily="34" charset="-122"/>
                  <a:ea typeface="微软雅黑" pitchFamily="34" charset="-122"/>
                </a:rPr>
                <a:t>欧盟峰会预期乐观</a:t>
              </a:r>
              <a:endParaRPr lang="en-US" altLang="zh-CN" sz="1600">
                <a:solidFill>
                  <a:srgbClr val="000099"/>
                </a:solidFill>
                <a:latin typeface="微软雅黑" pitchFamily="34" charset="-122"/>
                <a:ea typeface="微软雅黑" pitchFamily="34" charset="-122"/>
              </a:endParaRPr>
            </a:p>
            <a:p>
              <a:pPr algn="ctr"/>
              <a:r>
                <a:rPr lang="zh-CN" altLang="en-US" sz="1600">
                  <a:solidFill>
                    <a:srgbClr val="000099"/>
                  </a:solidFill>
                  <a:latin typeface="微软雅黑" pitchFamily="34" charset="-122"/>
                  <a:ea typeface="微软雅黑" pitchFamily="34" charset="-122"/>
                </a:rPr>
                <a:t>国内紧缩政策现松动信号</a:t>
              </a:r>
            </a:p>
          </p:txBody>
        </p:sp>
      </p:grpSp>
      <p:grpSp>
        <p:nvGrpSpPr>
          <p:cNvPr id="7" name="组合 31"/>
          <p:cNvGrpSpPr>
            <a:grpSpLocks/>
          </p:cNvGrpSpPr>
          <p:nvPr/>
        </p:nvGrpSpPr>
        <p:grpSpPr bwMode="auto">
          <a:xfrm>
            <a:off x="4643438" y="3592513"/>
            <a:ext cx="2089150" cy="1216025"/>
            <a:chOff x="4643438" y="3592513"/>
            <a:chExt cx="2088568" cy="1216222"/>
          </a:xfrm>
        </p:grpSpPr>
        <p:sp>
          <p:nvSpPr>
            <p:cNvPr id="15377" name="AutoShape 7"/>
            <p:cNvSpPr>
              <a:spLocks noChangeArrowheads="1"/>
            </p:cNvSpPr>
            <p:nvPr/>
          </p:nvSpPr>
          <p:spPr bwMode="auto">
            <a:xfrm>
              <a:off x="4684699" y="3592513"/>
              <a:ext cx="1995493" cy="1216222"/>
            </a:xfrm>
            <a:prstGeom prst="can">
              <a:avLst>
                <a:gd name="adj" fmla="val 25000"/>
              </a:avLst>
            </a:prstGeom>
            <a:solidFill>
              <a:srgbClr val="00B050"/>
            </a:solidFill>
            <a:ln w="38100">
              <a:noFill/>
              <a:round/>
              <a:headEnd/>
              <a:tailEnd/>
            </a:ln>
          </p:spPr>
          <p:txBody>
            <a:bodyPr wrap="none" tIns="118800" bIns="46800" anchor="ctr"/>
            <a:lstStyle/>
            <a:p>
              <a:pPr algn="ctr"/>
              <a:endParaRPr lang="zh-CN" altLang="en-US" sz="1600">
                <a:solidFill>
                  <a:srgbClr val="000099"/>
                </a:solidFill>
                <a:latin typeface="微软雅黑" pitchFamily="34" charset="-122"/>
                <a:ea typeface="微软雅黑" pitchFamily="34" charset="-122"/>
              </a:endParaRPr>
            </a:p>
          </p:txBody>
        </p:sp>
        <p:sp>
          <p:nvSpPr>
            <p:cNvPr id="15378" name="Text Box 21"/>
            <p:cNvSpPr txBox="1">
              <a:spLocks noChangeArrowheads="1"/>
            </p:cNvSpPr>
            <p:nvPr/>
          </p:nvSpPr>
          <p:spPr bwMode="auto">
            <a:xfrm>
              <a:off x="4643438" y="3976998"/>
              <a:ext cx="2088568" cy="584803"/>
            </a:xfrm>
            <a:prstGeom prst="rect">
              <a:avLst/>
            </a:prstGeom>
            <a:noFill/>
            <a:ln w="9525" algn="ctr">
              <a:noFill/>
              <a:miter lim="800000"/>
              <a:headEnd/>
              <a:tailEnd/>
            </a:ln>
          </p:spPr>
          <p:txBody>
            <a:bodyPr>
              <a:spAutoFit/>
            </a:bodyPr>
            <a:lstStyle/>
            <a:p>
              <a:pPr algn="ctr"/>
              <a:r>
                <a:rPr lang="zh-CN" altLang="en-US" sz="1600">
                  <a:solidFill>
                    <a:srgbClr val="000099"/>
                  </a:solidFill>
                  <a:latin typeface="微软雅黑" pitchFamily="34" charset="-122"/>
                  <a:ea typeface="微软雅黑" pitchFamily="34" charset="-122"/>
                </a:rPr>
                <a:t>全球经济增速放缓</a:t>
              </a:r>
              <a:endParaRPr lang="en-US" altLang="zh-CN" sz="1600">
                <a:solidFill>
                  <a:srgbClr val="000099"/>
                </a:solidFill>
                <a:latin typeface="微软雅黑" pitchFamily="34" charset="-122"/>
                <a:ea typeface="微软雅黑" pitchFamily="34" charset="-122"/>
              </a:endParaRPr>
            </a:p>
            <a:p>
              <a:pPr algn="ctr"/>
              <a:r>
                <a:rPr lang="zh-CN" altLang="en-US" sz="1600">
                  <a:solidFill>
                    <a:srgbClr val="000099"/>
                  </a:solidFill>
                  <a:latin typeface="微软雅黑" pitchFamily="34" charset="-122"/>
                  <a:ea typeface="微软雅黑" pitchFamily="34" charset="-122"/>
                </a:rPr>
                <a:t>欧债危机隐忧仍存</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nodeType="afterGroup">
                            <p:stCondLst>
                              <p:cond delay="1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5" name="Picture 9"/>
          <p:cNvPicPr>
            <a:picLocks noChangeAspect="1" noChangeArrowheads="1"/>
          </p:cNvPicPr>
          <p:nvPr/>
        </p:nvPicPr>
        <p:blipFill>
          <a:blip r:embed="rId3"/>
          <a:srcRect/>
          <a:stretch>
            <a:fillRect/>
          </a:stretch>
        </p:blipFill>
        <p:spPr bwMode="auto">
          <a:xfrm>
            <a:off x="395536" y="1556792"/>
            <a:ext cx="5544616" cy="4752528"/>
          </a:xfrm>
          <a:prstGeom prst="round2DiagRect">
            <a:avLst>
              <a:gd name="adj1" fmla="val 16667"/>
              <a:gd name="adj2" fmla="val 0"/>
            </a:avLst>
          </a:prstGeom>
          <a:ln w="88900" cap="sq">
            <a:solidFill>
              <a:srgbClr val="FFFFFF"/>
            </a:solidFill>
            <a:miter lim="800000"/>
          </a:ln>
          <a:effectLst>
            <a:glow rad="228600">
              <a:schemeClr val="accent1">
                <a:satMod val="175000"/>
                <a:alpha val="40000"/>
              </a:schemeClr>
            </a:glow>
            <a:outerShdw blurRad="254000" algn="tl" rotWithShape="0">
              <a:srgbClr val="000000">
                <a:alpha val="43000"/>
              </a:srgbClr>
            </a:outerShdw>
          </a:effectLst>
        </p:spPr>
      </p:pic>
      <p:sp>
        <p:nvSpPr>
          <p:cNvPr id="16387" name="Rectangle 2"/>
          <p:cNvSpPr>
            <a:spLocks noGrp="1" noChangeArrowheads="1"/>
          </p:cNvSpPr>
          <p:nvPr>
            <p:ph type="title" idx="4294967295"/>
          </p:nvPr>
        </p:nvSpPr>
        <p:spPr>
          <a:xfrm>
            <a:off x="611188" y="188913"/>
            <a:ext cx="8229600" cy="993775"/>
          </a:xfrm>
        </p:spPr>
        <p:txBody>
          <a:bodyPr/>
          <a:lstStyle/>
          <a:p>
            <a:pPr eaLnBrk="1" hangingPunct="1"/>
            <a:r>
              <a:rPr lang="zh-CN" altLang="en-US" sz="5400" smtClean="0">
                <a:solidFill>
                  <a:srgbClr val="3366CC"/>
                </a:solidFill>
                <a:ea typeface="隶书" pitchFamily="49" charset="-122"/>
              </a:rPr>
              <a:t>预测与展望</a:t>
            </a:r>
          </a:p>
        </p:txBody>
      </p:sp>
      <p:sp>
        <p:nvSpPr>
          <p:cNvPr id="5" name="三十二角星 4"/>
          <p:cNvSpPr/>
          <p:nvPr/>
        </p:nvSpPr>
        <p:spPr>
          <a:xfrm>
            <a:off x="5868144" y="1916832"/>
            <a:ext cx="3024336" cy="3887787"/>
          </a:xfrm>
          <a:prstGeom prst="star32">
            <a:avLst>
              <a:gd name="adj" fmla="val 44083"/>
            </a:avLst>
          </a:prstGeom>
        </p:spPr>
        <p:style>
          <a:lnRef idx="1">
            <a:schemeClr val="accent6"/>
          </a:lnRef>
          <a:fillRef idx="2">
            <a:schemeClr val="accent6"/>
          </a:fillRef>
          <a:effectRef idx="1">
            <a:schemeClr val="accent6"/>
          </a:effectRef>
          <a:fontRef idx="minor">
            <a:schemeClr val="dk1"/>
          </a:fontRef>
        </p:style>
        <p:txBody>
          <a:bodyPr lIns="0" tIns="0" rIns="0" bIns="0" anchor="ctr"/>
          <a:lstStyle/>
          <a:p>
            <a:pPr algn="ctr">
              <a:spcBef>
                <a:spcPts val="600"/>
              </a:spcBef>
              <a:spcAft>
                <a:spcPts val="600"/>
              </a:spcAft>
              <a:defRPr/>
            </a:pPr>
            <a:r>
              <a:rPr lang="zh-CN" altLang="en-US" spc="150" dirty="0">
                <a:ln w="11430"/>
                <a:solidFill>
                  <a:srgbClr val="0070C0"/>
                </a:solidFill>
                <a:effectLst>
                  <a:outerShdw blurRad="25400" algn="tl" rotWithShape="0">
                    <a:srgbClr val="000000">
                      <a:alpha val="43000"/>
                    </a:srgbClr>
                  </a:outerShdw>
                </a:effectLst>
                <a:latin typeface="微软雅黑" pitchFamily="34" charset="-122"/>
                <a:ea typeface="微软雅黑" pitchFamily="34" charset="-122"/>
              </a:rPr>
              <a:t>短期利多因素稍占上风，连塑或仍有少许反弹空间</a:t>
            </a:r>
          </a:p>
          <a:p>
            <a:pPr algn="ctr">
              <a:spcBef>
                <a:spcPts val="600"/>
              </a:spcBef>
              <a:spcAft>
                <a:spcPts val="600"/>
              </a:spcAft>
              <a:defRPr/>
            </a:pPr>
            <a:r>
              <a:rPr lang="zh-CN" altLang="en-US" spc="150" dirty="0">
                <a:ln w="11430"/>
                <a:solidFill>
                  <a:srgbClr val="0070C0"/>
                </a:solidFill>
                <a:effectLst>
                  <a:outerShdw blurRad="25400" algn="tl" rotWithShape="0">
                    <a:srgbClr val="000000">
                      <a:alpha val="43000"/>
                    </a:srgbClr>
                  </a:outerShdw>
                </a:effectLst>
                <a:latin typeface="微软雅黑" pitchFamily="34" charset="-122"/>
                <a:ea typeface="微软雅黑" pitchFamily="34" charset="-122"/>
              </a:rPr>
              <a:t>中长期利空因素稍占上风，连塑或维持低位宽幅</a:t>
            </a:r>
            <a:r>
              <a:rPr lang="zh-CN" altLang="en-US" spc="150" dirty="0" smtClean="0">
                <a:ln w="11430"/>
                <a:solidFill>
                  <a:srgbClr val="0070C0"/>
                </a:solidFill>
                <a:effectLst>
                  <a:outerShdw blurRad="25400" algn="tl" rotWithShape="0">
                    <a:srgbClr val="000000">
                      <a:alpha val="43000"/>
                    </a:srgbClr>
                  </a:outerShdw>
                </a:effectLst>
                <a:latin typeface="微软雅黑" pitchFamily="34" charset="-122"/>
                <a:ea typeface="微软雅黑" pitchFamily="34" charset="-122"/>
              </a:rPr>
              <a:t>震荡。</a:t>
            </a:r>
            <a:endParaRPr lang="zh-CN" altLang="en-US" spc="150" dirty="0">
              <a:ln w="11430"/>
              <a:solidFill>
                <a:srgbClr val="0070C0"/>
              </a:solidFill>
              <a:effectLst>
                <a:outerShdw blurRad="25400" algn="tl" rotWithShape="0">
                  <a:srgbClr val="000000">
                    <a:alpha val="43000"/>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74638"/>
            <a:ext cx="8229600" cy="993775"/>
          </a:xfrm>
          <a:prstGeom prst="rect">
            <a:avLst/>
          </a:prstGeom>
          <a:noFill/>
          <a:ln w="9525">
            <a:noFill/>
            <a:miter lim="800000"/>
            <a:headEnd/>
            <a:tailEnd/>
          </a:ln>
        </p:spPr>
        <p:txBody>
          <a:bodyPr anchor="ctr"/>
          <a:lstStyle/>
          <a:p>
            <a:pPr algn="ctr">
              <a:defRPr/>
            </a:pPr>
            <a:r>
              <a:rPr lang="zh-CN" altLang="en-US" sz="5400" b="0" dirty="0">
                <a:solidFill>
                  <a:srgbClr val="3366CC"/>
                </a:solidFill>
                <a:latin typeface="+mj-lt"/>
                <a:ea typeface="隶书" pitchFamily="49" charset="-122"/>
                <a:cs typeface="+mj-cs"/>
              </a:rPr>
              <a:t>操作策略</a:t>
            </a:r>
          </a:p>
        </p:txBody>
      </p:sp>
      <p:pic>
        <p:nvPicPr>
          <p:cNvPr id="3" name="Picture 9"/>
          <p:cNvPicPr>
            <a:picLocks noChangeAspect="1" noChangeArrowheads="1"/>
          </p:cNvPicPr>
          <p:nvPr/>
        </p:nvPicPr>
        <p:blipFill>
          <a:blip r:embed="rId3"/>
          <a:srcRect l="52991" t="27143" b="1429"/>
          <a:stretch>
            <a:fillRect/>
          </a:stretch>
        </p:blipFill>
        <p:spPr bwMode="auto">
          <a:xfrm>
            <a:off x="3851920" y="1772816"/>
            <a:ext cx="4968552" cy="4464496"/>
          </a:xfrm>
          <a:prstGeom prst="round2DiagRect">
            <a:avLst>
              <a:gd name="adj1" fmla="val 16667"/>
              <a:gd name="adj2" fmla="val 0"/>
            </a:avLst>
          </a:prstGeom>
          <a:ln w="88900" cap="sq">
            <a:solidFill>
              <a:srgbClr val="FFFFFF"/>
            </a:solidFill>
            <a:miter lim="800000"/>
          </a:ln>
          <a:effectLst>
            <a:glow rad="228600">
              <a:schemeClr val="accent1">
                <a:satMod val="175000"/>
                <a:alpha val="40000"/>
              </a:schemeClr>
            </a:glow>
            <a:outerShdw blurRad="254000" algn="tl" rotWithShape="0">
              <a:srgbClr val="000000">
                <a:alpha val="43000"/>
              </a:srgbClr>
            </a:outerShdw>
          </a:effectLst>
        </p:spPr>
      </p:pic>
      <p:sp>
        <p:nvSpPr>
          <p:cNvPr id="5" name="三十二角星 4"/>
          <p:cNvSpPr/>
          <p:nvPr/>
        </p:nvSpPr>
        <p:spPr>
          <a:xfrm>
            <a:off x="0" y="2060848"/>
            <a:ext cx="3744912" cy="3887787"/>
          </a:xfrm>
          <a:prstGeom prst="star32">
            <a:avLst>
              <a:gd name="adj" fmla="val 44083"/>
            </a:avLst>
          </a:prstGeom>
        </p:spPr>
        <p:style>
          <a:lnRef idx="1">
            <a:schemeClr val="accent6"/>
          </a:lnRef>
          <a:fillRef idx="2">
            <a:schemeClr val="accent6"/>
          </a:fillRef>
          <a:effectRef idx="1">
            <a:schemeClr val="accent6"/>
          </a:effectRef>
          <a:fontRef idx="minor">
            <a:schemeClr val="dk1"/>
          </a:fontRef>
        </p:style>
        <p:txBody>
          <a:bodyPr lIns="0" tIns="0" rIns="0" bIns="0" anchor="ctr"/>
          <a:lstStyle/>
          <a:p>
            <a:pPr algn="ctr">
              <a:spcBef>
                <a:spcPts val="600"/>
              </a:spcBef>
              <a:spcAft>
                <a:spcPts val="600"/>
              </a:spcAft>
              <a:defRPr/>
            </a:pPr>
            <a:r>
              <a:rPr lang="zh-CN" altLang="en-US" spc="150" dirty="0">
                <a:ln w="11430"/>
                <a:solidFill>
                  <a:srgbClr val="0070C0"/>
                </a:solidFill>
                <a:effectLst>
                  <a:outerShdw blurRad="25400" algn="tl" rotWithShape="0">
                    <a:srgbClr val="000000">
                      <a:alpha val="43000"/>
                    </a:srgbClr>
                  </a:outerShdw>
                </a:effectLst>
                <a:latin typeface="微软雅黑" pitchFamily="34" charset="-122"/>
                <a:ea typeface="微软雅黑" pitchFamily="34" charset="-122"/>
              </a:rPr>
              <a:t>区间震荡操作</a:t>
            </a:r>
            <a:endParaRPr lang="en-US" altLang="zh-CN" spc="150" dirty="0">
              <a:ln w="11430"/>
              <a:solidFill>
                <a:srgbClr val="0070C0"/>
              </a:solidFill>
              <a:effectLst>
                <a:outerShdw blurRad="25400" algn="tl" rotWithShape="0">
                  <a:srgbClr val="000000">
                    <a:alpha val="43000"/>
                  </a:srgbClr>
                </a:outerShdw>
              </a:effectLst>
              <a:latin typeface="微软雅黑" pitchFamily="34" charset="-122"/>
              <a:ea typeface="微软雅黑" pitchFamily="34" charset="-122"/>
            </a:endParaRPr>
          </a:p>
          <a:p>
            <a:pPr algn="ctr">
              <a:spcBef>
                <a:spcPts val="600"/>
              </a:spcBef>
              <a:spcAft>
                <a:spcPts val="600"/>
              </a:spcAft>
              <a:defRPr/>
            </a:pPr>
            <a:r>
              <a:rPr lang="zh-CN" altLang="en-US" spc="150" dirty="0">
                <a:ln w="11430"/>
                <a:solidFill>
                  <a:srgbClr val="0070C0"/>
                </a:solidFill>
                <a:effectLst>
                  <a:outerShdw blurRad="25400" algn="tl" rotWithShape="0">
                    <a:srgbClr val="000000">
                      <a:alpha val="43000"/>
                    </a:srgbClr>
                  </a:outerShdw>
                </a:effectLst>
                <a:latin typeface="微软雅黑" pitchFamily="34" charset="-122"/>
                <a:ea typeface="微软雅黑" pitchFamily="34" charset="-122"/>
              </a:rPr>
              <a:t> 持有多单到上方压力位减仓或平仓；若突破后可追多，并以跌破原区间上沿止损，等待价格回到</a:t>
            </a:r>
            <a:r>
              <a:rPr lang="en-US" altLang="zh-CN" spc="150" dirty="0">
                <a:ln w="11430"/>
                <a:solidFill>
                  <a:srgbClr val="0070C0"/>
                </a:solidFill>
                <a:effectLst>
                  <a:outerShdw blurRad="25400" algn="tl" rotWithShape="0">
                    <a:srgbClr val="000000">
                      <a:alpha val="43000"/>
                    </a:srgbClr>
                  </a:outerShdw>
                </a:effectLst>
                <a:latin typeface="微软雅黑" pitchFamily="34" charset="-122"/>
                <a:ea typeface="微软雅黑" pitchFamily="34" charset="-122"/>
              </a:rPr>
              <a:t>20</a:t>
            </a:r>
            <a:r>
              <a:rPr lang="zh-CN" altLang="en-US" spc="150" dirty="0">
                <a:ln w="11430"/>
                <a:solidFill>
                  <a:srgbClr val="0070C0"/>
                </a:solidFill>
                <a:effectLst>
                  <a:outerShdw blurRad="25400" algn="tl" rotWithShape="0">
                    <a:srgbClr val="000000">
                      <a:alpha val="43000"/>
                    </a:srgbClr>
                  </a:outerShdw>
                </a:effectLst>
                <a:latin typeface="微软雅黑" pitchFamily="34" charset="-122"/>
                <a:ea typeface="微软雅黑" pitchFamily="34" charset="-122"/>
              </a:rPr>
              <a:t>日均线处继续尝试做多。</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hdfile.cn/cartoon/baby/images/ml0016.jpg"/>
          <p:cNvPicPr>
            <a:picLocks noChangeAspect="1" noChangeArrowheads="1"/>
          </p:cNvPicPr>
          <p:nvPr/>
        </p:nvPicPr>
        <p:blipFill>
          <a:blip r:embed="rId3"/>
          <a:srcRect l="10344" b="9633"/>
          <a:stretch>
            <a:fillRect/>
          </a:stretch>
        </p:blipFill>
        <p:spPr bwMode="auto">
          <a:xfrm>
            <a:off x="-324544" y="44624"/>
            <a:ext cx="7488832" cy="5661248"/>
          </a:xfrm>
          <a:prstGeom prst="ellipse">
            <a:avLst/>
          </a:prstGeom>
          <a:ln>
            <a:noFill/>
          </a:ln>
          <a:effectLst>
            <a:softEdge rad="635000"/>
          </a:effectLst>
        </p:spPr>
      </p:pic>
      <p:sp>
        <p:nvSpPr>
          <p:cNvPr id="18435" name="Rectangle 3"/>
          <p:cNvSpPr>
            <a:spLocks noGrp="1" noChangeArrowheads="1"/>
          </p:cNvSpPr>
          <p:nvPr>
            <p:ph type="body" idx="4294967295"/>
          </p:nvPr>
        </p:nvSpPr>
        <p:spPr>
          <a:xfrm>
            <a:off x="4708525" y="6021388"/>
            <a:ext cx="4435475" cy="576262"/>
          </a:xfrm>
        </p:spPr>
        <p:txBody>
          <a:bodyPr/>
          <a:lstStyle/>
          <a:p>
            <a:pPr algn="ctr" eaLnBrk="1" hangingPunct="1">
              <a:spcBef>
                <a:spcPct val="0"/>
              </a:spcBef>
              <a:spcAft>
                <a:spcPts val="600"/>
              </a:spcAft>
              <a:buFont typeface="Wingdings" pitchFamily="2" charset="2"/>
              <a:buNone/>
            </a:pPr>
            <a:r>
              <a:rPr lang="zh-CN" altLang="en-US" sz="2000" smtClean="0">
                <a:solidFill>
                  <a:schemeClr val="tx2"/>
                </a:solidFill>
                <a:latin typeface="微软雅黑" pitchFamily="34" charset="-122"/>
                <a:ea typeface="微软雅黑" pitchFamily="34" charset="-122"/>
              </a:rPr>
              <a:t>国都期货研发部</a:t>
            </a:r>
            <a:endParaRPr lang="en-US" altLang="zh-CN" sz="2000" smtClean="0">
              <a:solidFill>
                <a:schemeClr val="tx2"/>
              </a:solidFill>
              <a:latin typeface="微软雅黑" pitchFamily="34" charset="-122"/>
              <a:ea typeface="微软雅黑" pitchFamily="34" charset="-122"/>
            </a:endParaRPr>
          </a:p>
        </p:txBody>
      </p:sp>
      <p:sp>
        <p:nvSpPr>
          <p:cNvPr id="95236" name="WordArt 7"/>
          <p:cNvSpPr>
            <a:spLocks noChangeArrowheads="1" noChangeShapeType="1" noTextEdit="1"/>
          </p:cNvSpPr>
          <p:nvPr/>
        </p:nvSpPr>
        <p:spPr bwMode="auto">
          <a:xfrm>
            <a:off x="4355975" y="2276872"/>
            <a:ext cx="2904323" cy="792087"/>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kern="10" dirty="0">
                <a:ln w="11430"/>
                <a:solidFill>
                  <a:schemeClr val="tx2"/>
                </a:solidFill>
                <a:effectLst>
                  <a:glow rad="228600">
                    <a:schemeClr val="accent1">
                      <a:satMod val="175000"/>
                      <a:alpha val="40000"/>
                    </a:schemeClr>
                  </a:glow>
                  <a:outerShdw blurRad="50800" dist="39000" dir="5460000" algn="tl">
                    <a:srgbClr val="000000">
                      <a:alpha val="38000"/>
                    </a:srgbClr>
                  </a:outerShdw>
                </a:effectLst>
                <a:latin typeface="微软雅黑" pitchFamily="34" charset="-122"/>
                <a:ea typeface="微软雅黑" pitchFamily="34" charset="-122"/>
              </a:rPr>
              <a:t>感谢关注</a:t>
            </a:r>
          </a:p>
        </p:txBody>
      </p:sp>
      <p:sp>
        <p:nvSpPr>
          <p:cNvPr id="6" name="WordArt 7"/>
          <p:cNvSpPr>
            <a:spLocks noChangeArrowheads="1" noChangeShapeType="1" noTextEdit="1"/>
          </p:cNvSpPr>
          <p:nvPr/>
        </p:nvSpPr>
        <p:spPr bwMode="auto">
          <a:xfrm>
            <a:off x="3419871" y="3789040"/>
            <a:ext cx="3072341" cy="792088"/>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zh-CN" altLang="en-US" sz="3600" kern="10" dirty="0">
                <a:ln w="11430"/>
                <a:solidFill>
                  <a:schemeClr val="tx2"/>
                </a:solidFill>
                <a:effectLst>
                  <a:glow rad="228600">
                    <a:schemeClr val="accent1">
                      <a:satMod val="175000"/>
                      <a:alpha val="40000"/>
                    </a:schemeClr>
                  </a:glow>
                  <a:outerShdw blurRad="50800" dist="39000" dir="5460000" algn="tl">
                    <a:srgbClr val="000000">
                      <a:alpha val="38000"/>
                    </a:srgbClr>
                  </a:outerShdw>
                </a:effectLst>
                <a:latin typeface="微软雅黑" pitchFamily="34" charset="-122"/>
                <a:ea typeface="微软雅黑" pitchFamily="34" charset="-122"/>
              </a:rPr>
              <a:t>欢迎品评</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iterate type="lt">
                                    <p:tmPct val="0"/>
                                  </p:iterate>
                                  <p:childTnLst>
                                    <p:set>
                                      <p:cBhvr>
                                        <p:cTn id="6" dur="1" fill="hold">
                                          <p:stCondLst>
                                            <p:cond delay="0"/>
                                          </p:stCondLst>
                                        </p:cTn>
                                        <p:tgtEl>
                                          <p:spTgt spid="95236"/>
                                        </p:tgtEl>
                                        <p:attrNameLst>
                                          <p:attrName>style.visibility</p:attrName>
                                        </p:attrNameLst>
                                      </p:cBhvr>
                                      <p:to>
                                        <p:strVal val="visible"/>
                                      </p:to>
                                    </p:set>
                                    <p:anim calcmode="lin" valueType="num">
                                      <p:cBhvr>
                                        <p:cTn id="7" dur="500" fill="hold"/>
                                        <p:tgtEl>
                                          <p:spTgt spid="95236"/>
                                        </p:tgtEl>
                                        <p:attrNameLst>
                                          <p:attrName>ppt_w</p:attrName>
                                        </p:attrNameLst>
                                      </p:cBhvr>
                                      <p:tavLst>
                                        <p:tav tm="0">
                                          <p:val>
                                            <p:fltVal val="0"/>
                                          </p:val>
                                        </p:tav>
                                        <p:tav tm="100000">
                                          <p:val>
                                            <p:strVal val="#ppt_w"/>
                                          </p:val>
                                        </p:tav>
                                      </p:tavLst>
                                    </p:anim>
                                    <p:anim calcmode="lin" valueType="num">
                                      <p:cBhvr>
                                        <p:cTn id="8" dur="500" fill="hold"/>
                                        <p:tgtEl>
                                          <p:spTgt spid="9523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42" presetClass="path" presetSubtype="0" accel="50000" decel="50000" fill="hold" nodeType="afterEffect">
                                  <p:stCondLst>
                                    <p:cond delay="0"/>
                                  </p:stCondLst>
                                  <p:iterate type="lt">
                                    <p:tmPct val="0"/>
                                  </p:iterate>
                                  <p:childTnLst>
                                    <p:animMotion origin="layout" path="M 0 -4.04624E-7 L 0.03542 0.08416 " pathEditMode="relative" rAng="0" ptsTypes="AA">
                                      <p:cBhvr>
                                        <p:cTn id="11" dur="500" fill="hold"/>
                                        <p:tgtEl>
                                          <p:spTgt spid="95236"/>
                                        </p:tgtEl>
                                        <p:attrNameLst>
                                          <p:attrName>ppt_x</p:attrName>
                                          <p:attrName>ppt_y</p:attrName>
                                        </p:attrNameLst>
                                      </p:cBhvr>
                                      <p:rCtr x="18" y="42"/>
                                    </p:animMotion>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63" presetClass="path" presetSubtype="0" accel="50000" decel="50000" fill="hold" nodeType="afterEffect">
                                  <p:stCondLst>
                                    <p:cond delay="0"/>
                                  </p:stCondLst>
                                  <p:childTnLst>
                                    <p:animMotion origin="layout" path="M 5.55556E-7 4.85549E-6 L 0.25608 0.04716 " pathEditMode="relative" rAng="0" ptsTypes="AA">
                                      <p:cBhvr>
                                        <p:cTn id="19" dur="500" fill="hold"/>
                                        <p:tgtEl>
                                          <p:spTgt spid="6"/>
                                        </p:tgtEl>
                                        <p:attrNameLst>
                                          <p:attrName>ppt_x</p:attrName>
                                          <p:attrName>ppt_y</p:attrName>
                                        </p:attrNameLst>
                                      </p:cBhvr>
                                      <p:rCtr x="128" y="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ChangeArrowheads="1"/>
          </p:cNvSpPr>
          <p:nvPr/>
        </p:nvSpPr>
        <p:spPr bwMode="auto">
          <a:xfrm>
            <a:off x="1258888" y="1484313"/>
            <a:ext cx="6889750" cy="4968875"/>
          </a:xfrm>
          <a:prstGeom prst="rect">
            <a:avLst/>
          </a:prstGeom>
          <a:noFill/>
          <a:ln w="9525">
            <a:noFill/>
            <a:miter lim="800000"/>
            <a:headEnd/>
            <a:tailEnd/>
          </a:ln>
        </p:spPr>
        <p:txBody>
          <a:bodyPr/>
          <a:lstStyle/>
          <a:p>
            <a:pPr marL="342900" indent="-342900">
              <a:spcBef>
                <a:spcPts val="1200"/>
              </a:spcBef>
              <a:buFontTx/>
              <a:buBlip>
                <a:blip r:embed="rId3"/>
              </a:buBlip>
            </a:pPr>
            <a:r>
              <a:rPr lang="zh-CN" altLang="en-US" sz="4000">
                <a:solidFill>
                  <a:srgbClr val="003399"/>
                </a:solidFill>
                <a:latin typeface="隶书" pitchFamily="49" charset="-122"/>
                <a:ea typeface="隶书" pitchFamily="49" charset="-122"/>
              </a:rPr>
              <a:t> 行情回顾</a:t>
            </a:r>
            <a:endParaRPr lang="en-US" altLang="zh-CN" sz="4000">
              <a:solidFill>
                <a:srgbClr val="003399"/>
              </a:solidFill>
              <a:latin typeface="隶书" pitchFamily="49" charset="-122"/>
              <a:ea typeface="隶书" pitchFamily="49" charset="-122"/>
            </a:endParaRPr>
          </a:p>
          <a:p>
            <a:pPr marL="342900" indent="-342900">
              <a:spcBef>
                <a:spcPts val="1200"/>
              </a:spcBef>
              <a:buFontTx/>
              <a:buBlip>
                <a:blip r:embed="rId3"/>
              </a:buBlip>
            </a:pPr>
            <a:r>
              <a:rPr lang="zh-CN" altLang="en-US" sz="4000">
                <a:solidFill>
                  <a:srgbClr val="003399"/>
                </a:solidFill>
                <a:latin typeface="隶书" pitchFamily="49" charset="-122"/>
                <a:ea typeface="隶书" pitchFamily="49" charset="-122"/>
              </a:rPr>
              <a:t> 宏观经济形势</a:t>
            </a:r>
          </a:p>
          <a:p>
            <a:pPr marL="342900" indent="-342900">
              <a:spcBef>
                <a:spcPts val="1200"/>
              </a:spcBef>
              <a:buFontTx/>
              <a:buBlip>
                <a:blip r:embed="rId3"/>
              </a:buBlip>
            </a:pPr>
            <a:r>
              <a:rPr lang="zh-CN" altLang="en-US" sz="4000">
                <a:solidFill>
                  <a:srgbClr val="003399"/>
                </a:solidFill>
                <a:latin typeface="隶书" pitchFamily="49" charset="-122"/>
                <a:ea typeface="隶书" pitchFamily="49" charset="-122"/>
              </a:rPr>
              <a:t> 上游原料影响</a:t>
            </a:r>
            <a:endParaRPr lang="en-US" altLang="zh-CN" sz="4000">
              <a:solidFill>
                <a:srgbClr val="003399"/>
              </a:solidFill>
              <a:latin typeface="隶书" pitchFamily="49" charset="-122"/>
              <a:ea typeface="隶书" pitchFamily="49" charset="-122"/>
            </a:endParaRPr>
          </a:p>
          <a:p>
            <a:pPr marL="342900" indent="-342900">
              <a:spcBef>
                <a:spcPts val="1200"/>
              </a:spcBef>
              <a:buFontTx/>
              <a:buBlip>
                <a:blip r:embed="rId3"/>
              </a:buBlip>
            </a:pPr>
            <a:r>
              <a:rPr lang="zh-CN" altLang="en-US" sz="4000">
                <a:solidFill>
                  <a:srgbClr val="003399"/>
                </a:solidFill>
                <a:latin typeface="隶书" pitchFamily="49" charset="-122"/>
                <a:ea typeface="隶书" pitchFamily="49" charset="-122"/>
              </a:rPr>
              <a:t> 供需面影响</a:t>
            </a:r>
            <a:endParaRPr lang="en-US" altLang="zh-CN" sz="4000">
              <a:solidFill>
                <a:srgbClr val="003399"/>
              </a:solidFill>
              <a:latin typeface="隶书" pitchFamily="49" charset="-122"/>
              <a:ea typeface="隶书" pitchFamily="49" charset="-122"/>
            </a:endParaRPr>
          </a:p>
          <a:p>
            <a:pPr marL="342900" indent="-342900">
              <a:spcBef>
                <a:spcPts val="1200"/>
              </a:spcBef>
              <a:buFontTx/>
              <a:buBlip>
                <a:blip r:embed="rId3"/>
              </a:buBlip>
            </a:pPr>
            <a:r>
              <a:rPr lang="zh-CN" altLang="en-US" sz="4000">
                <a:solidFill>
                  <a:srgbClr val="003399"/>
                </a:solidFill>
                <a:latin typeface="隶书" pitchFamily="49" charset="-122"/>
                <a:ea typeface="隶书" pitchFamily="49" charset="-122"/>
              </a:rPr>
              <a:t> 后市多空分析</a:t>
            </a:r>
            <a:endParaRPr lang="en-US" altLang="zh-CN" sz="4000">
              <a:solidFill>
                <a:srgbClr val="003399"/>
              </a:solidFill>
              <a:latin typeface="隶书" pitchFamily="49" charset="-122"/>
              <a:ea typeface="隶书" pitchFamily="49" charset="-122"/>
            </a:endParaRPr>
          </a:p>
          <a:p>
            <a:pPr marL="342900" indent="-342900">
              <a:spcBef>
                <a:spcPts val="1200"/>
              </a:spcBef>
              <a:buFontTx/>
              <a:buBlip>
                <a:blip r:embed="rId3"/>
              </a:buBlip>
            </a:pPr>
            <a:r>
              <a:rPr lang="zh-CN" altLang="en-US" sz="4000">
                <a:solidFill>
                  <a:srgbClr val="003399"/>
                </a:solidFill>
                <a:latin typeface="隶书" pitchFamily="49" charset="-122"/>
                <a:ea typeface="隶书" pitchFamily="49" charset="-122"/>
              </a:rPr>
              <a:t> 预测与展望</a:t>
            </a:r>
          </a:p>
          <a:p>
            <a:pPr marL="342900" indent="-342900">
              <a:spcBef>
                <a:spcPct val="20000"/>
              </a:spcBef>
              <a:buFont typeface="Arial" charset="0"/>
              <a:buNone/>
            </a:pPr>
            <a:endParaRPr lang="zh-CN" altLang="en-US" sz="3600">
              <a:latin typeface="隶书" pitchFamily="49" charset="-122"/>
              <a:ea typeface="隶书" pitchFamily="49" charset="-122"/>
            </a:endParaRPr>
          </a:p>
        </p:txBody>
      </p:sp>
      <p:sp>
        <p:nvSpPr>
          <p:cNvPr id="6147" name="Rectangle 2"/>
          <p:cNvSpPr>
            <a:spLocks noGrp="1"/>
          </p:cNvSpPr>
          <p:nvPr>
            <p:ph type="title" idx="4294967295"/>
          </p:nvPr>
        </p:nvSpPr>
        <p:spPr>
          <a:xfrm>
            <a:off x="684213" y="404813"/>
            <a:ext cx="8229600" cy="704850"/>
          </a:xfrm>
        </p:spPr>
        <p:txBody>
          <a:bodyPr/>
          <a:lstStyle/>
          <a:p>
            <a:pPr eaLnBrk="1" hangingPunct="1"/>
            <a:r>
              <a:rPr lang="zh-CN" altLang="en-US" sz="5400" b="1" smtClean="0">
                <a:solidFill>
                  <a:srgbClr val="3366CC"/>
                </a:solidFill>
                <a:latin typeface="隶书" pitchFamily="49" charset="-122"/>
                <a:ea typeface="隶书" pitchFamily="49" charset="-122"/>
              </a:rPr>
              <a:t>内容摘要</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3"/>
          <a:srcRect/>
          <a:stretch>
            <a:fillRect/>
          </a:stretch>
        </p:blipFill>
        <p:spPr bwMode="auto">
          <a:xfrm>
            <a:off x="400539" y="1628800"/>
            <a:ext cx="8347925" cy="4896544"/>
          </a:xfrm>
          <a:prstGeom prst="round2DiagRect">
            <a:avLst>
              <a:gd name="adj1" fmla="val 16667"/>
              <a:gd name="adj2" fmla="val 0"/>
            </a:avLst>
          </a:prstGeom>
          <a:ln w="88900" cap="sq">
            <a:solidFill>
              <a:srgbClr val="FFFFFF"/>
            </a:solidFill>
            <a:miter lim="800000"/>
          </a:ln>
          <a:effectLst>
            <a:glow rad="228600">
              <a:schemeClr val="accent1">
                <a:satMod val="175000"/>
                <a:alpha val="40000"/>
              </a:schemeClr>
            </a:glow>
            <a:outerShdw blurRad="254000" algn="tl" rotWithShape="0">
              <a:srgbClr val="000000">
                <a:alpha val="43000"/>
              </a:srgbClr>
            </a:outerShdw>
          </a:effectLst>
        </p:spPr>
      </p:pic>
      <p:sp>
        <p:nvSpPr>
          <p:cNvPr id="7171" name="Rectangle 2"/>
          <p:cNvSpPr>
            <a:spLocks noGrp="1" noChangeArrowheads="1"/>
          </p:cNvSpPr>
          <p:nvPr>
            <p:ph type="title" idx="4294967295"/>
          </p:nvPr>
        </p:nvSpPr>
        <p:spPr>
          <a:xfrm>
            <a:off x="457200" y="274638"/>
            <a:ext cx="8229600" cy="994122"/>
          </a:xfrm>
        </p:spPr>
        <p:txBody>
          <a:bodyPr/>
          <a:lstStyle/>
          <a:p>
            <a:pPr eaLnBrk="1" hangingPunct="1"/>
            <a:r>
              <a:rPr lang="zh-CN" altLang="en-US" sz="5400" b="1" smtClean="0">
                <a:solidFill>
                  <a:srgbClr val="3366CC"/>
                </a:solidFill>
                <a:ea typeface="隶书" pitchFamily="49" charset="-122"/>
              </a:rPr>
              <a:t>行情回顾</a:t>
            </a:r>
            <a:endParaRPr lang="en-US" altLang="zh-CN" sz="5400" b="1" smtClean="0">
              <a:solidFill>
                <a:srgbClr val="3366CC"/>
              </a:solidFill>
              <a:ea typeface="隶书" pitchFamily="49" charset="-122"/>
            </a:endParaRPr>
          </a:p>
        </p:txBody>
      </p:sp>
      <p:sp>
        <p:nvSpPr>
          <p:cNvPr id="7172" name="AutoShape 5"/>
          <p:cNvSpPr>
            <a:spLocks noChangeArrowheads="1"/>
          </p:cNvSpPr>
          <p:nvPr/>
        </p:nvSpPr>
        <p:spPr bwMode="auto">
          <a:xfrm>
            <a:off x="6372200" y="3429000"/>
            <a:ext cx="2376513" cy="1250535"/>
          </a:xfrm>
          <a:prstGeom prst="wedgeRoundRectCallout">
            <a:avLst>
              <a:gd name="adj1" fmla="val 31724"/>
              <a:gd name="adj2" fmla="val 106861"/>
              <a:gd name="adj3" fmla="val 16667"/>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wrap="square" lIns="72000" tIns="72000" rIns="72000" bIns="72000" anchor="ctr">
            <a:spAutoFit/>
          </a:bodyPr>
          <a:lstStyle/>
          <a:p>
            <a:pPr>
              <a:buFont typeface="Wingdings" pitchFamily="2" charset="2"/>
              <a:buChar char="l"/>
            </a:pPr>
            <a:r>
              <a:rPr lang="zh-CN" altLang="en-US" sz="1600" dirty="0">
                <a:solidFill>
                  <a:srgbClr val="FFFF66"/>
                </a:solidFill>
              </a:rPr>
              <a:t>   欧盟</a:t>
            </a:r>
            <a:r>
              <a:rPr lang="zh-CN" altLang="en-US" sz="1600" dirty="0" smtClean="0">
                <a:solidFill>
                  <a:srgbClr val="FFFF66"/>
                </a:solidFill>
              </a:rPr>
              <a:t>峰会在欧债问题上获得阶段进展</a:t>
            </a:r>
            <a:endParaRPr lang="en-US" altLang="zh-CN" sz="1600" dirty="0">
              <a:solidFill>
                <a:srgbClr val="FFFF66"/>
              </a:solidFill>
            </a:endParaRPr>
          </a:p>
          <a:p>
            <a:pPr>
              <a:buFont typeface="Wingdings" pitchFamily="2" charset="2"/>
              <a:buChar char="l"/>
            </a:pPr>
            <a:r>
              <a:rPr lang="zh-CN" altLang="en-US" sz="1600" dirty="0">
                <a:solidFill>
                  <a:srgbClr val="FFFF66"/>
                </a:solidFill>
              </a:rPr>
              <a:t>   国内紧缩货币政策出现松动信号</a:t>
            </a:r>
            <a:endParaRPr lang="en-US" altLang="zh-CN" sz="1600" dirty="0">
              <a:solidFill>
                <a:srgbClr val="FFFF66"/>
              </a:solidFill>
            </a:endParaRPr>
          </a:p>
        </p:txBody>
      </p:sp>
      <p:sp>
        <p:nvSpPr>
          <p:cNvPr id="7173" name="AutoShape 7"/>
          <p:cNvSpPr>
            <a:spLocks noChangeArrowheads="1"/>
          </p:cNvSpPr>
          <p:nvPr/>
        </p:nvSpPr>
        <p:spPr bwMode="auto">
          <a:xfrm>
            <a:off x="3851920" y="5157192"/>
            <a:ext cx="1871911" cy="705705"/>
          </a:xfrm>
          <a:prstGeom prst="wedgeRoundRectCallout">
            <a:avLst>
              <a:gd name="adj1" fmla="val 111956"/>
              <a:gd name="adj2" fmla="val -32642"/>
              <a:gd name="adj3" fmla="val 16667"/>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wrap="square" lIns="72000" tIns="72000" rIns="72000" bIns="72000" anchor="ctr">
            <a:spAutoFit/>
          </a:bodyPr>
          <a:lstStyle/>
          <a:p>
            <a:pPr algn="ctr"/>
            <a:r>
              <a:rPr lang="zh-CN" altLang="en-US" sz="1600" dirty="0">
                <a:solidFill>
                  <a:srgbClr val="FFFF66"/>
                </a:solidFill>
              </a:rPr>
              <a:t>十一期间欧美利好消息提振市场</a:t>
            </a:r>
          </a:p>
        </p:txBody>
      </p:sp>
      <p:sp>
        <p:nvSpPr>
          <p:cNvPr id="7" name="AutoShape 7"/>
          <p:cNvSpPr>
            <a:spLocks noChangeArrowheads="1"/>
          </p:cNvSpPr>
          <p:nvPr/>
        </p:nvSpPr>
        <p:spPr bwMode="auto">
          <a:xfrm>
            <a:off x="5940152" y="5877272"/>
            <a:ext cx="1439863" cy="978120"/>
          </a:xfrm>
          <a:prstGeom prst="wedgeRoundRectCallout">
            <a:avLst>
              <a:gd name="adj1" fmla="val 79131"/>
              <a:gd name="adj2" fmla="val -45962"/>
              <a:gd name="adj3" fmla="val 16667"/>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wrap="square" lIns="72000" tIns="72000" rIns="72000" bIns="72000" anchor="ctr">
            <a:spAutoFit/>
          </a:bodyPr>
          <a:lstStyle/>
          <a:p>
            <a:pPr algn="ctr"/>
            <a:r>
              <a:rPr lang="zh-CN" altLang="en-US" sz="1600" dirty="0" smtClean="0">
                <a:solidFill>
                  <a:srgbClr val="FFFF66"/>
                </a:solidFill>
              </a:rPr>
              <a:t>德国在欧债问题上态度反复</a:t>
            </a:r>
            <a:endParaRPr lang="zh-CN" altLang="en-US" sz="1600" dirty="0">
              <a:solidFill>
                <a:srgbClr val="FFFF6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p:cNvSpPr>
          <p:nvPr/>
        </p:nvSpPr>
        <p:spPr bwMode="auto">
          <a:xfrm>
            <a:off x="900113" y="476250"/>
            <a:ext cx="8064500" cy="704850"/>
          </a:xfrm>
          <a:prstGeom prst="rect">
            <a:avLst/>
          </a:prstGeom>
          <a:noFill/>
          <a:ln w="9525">
            <a:noFill/>
            <a:miter lim="800000"/>
            <a:headEnd/>
            <a:tailEnd/>
          </a:ln>
          <a:effectLst/>
        </p:spPr>
        <p:txBody>
          <a:bodyPr anchor="ctr"/>
          <a:lstStyle/>
          <a:p>
            <a:pPr algn="ctr">
              <a:defRPr/>
            </a:pPr>
            <a:r>
              <a:rPr lang="zh-CN" altLang="en-US" sz="5400" kern="0" dirty="0">
                <a:solidFill>
                  <a:srgbClr val="3366CC"/>
                </a:solidFill>
                <a:latin typeface="+mj-lt"/>
                <a:ea typeface="隶书" pitchFamily="49" charset="-122"/>
                <a:cs typeface="+mj-cs"/>
              </a:rPr>
              <a:t>影响价格的主要因素</a:t>
            </a:r>
          </a:p>
        </p:txBody>
      </p:sp>
      <p:graphicFrame>
        <p:nvGraphicFramePr>
          <p:cNvPr id="5" name="内容占位符 4"/>
          <p:cNvGraphicFramePr>
            <a:graphicFrameLocks/>
          </p:cNvGraphicFramePr>
          <p:nvPr/>
        </p:nvGraphicFramePr>
        <p:xfrm>
          <a:off x="395536" y="1628800"/>
          <a:ext cx="842493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nvPicPr>
        <p:blipFill>
          <a:blip r:embed="rId3">
            <a:lum bright="-10000" contrast="5000"/>
          </a:blip>
          <a:srcRect l="3488" t="3549" r="2326" b="29028"/>
          <a:stretch>
            <a:fillRect/>
          </a:stretch>
        </p:blipFill>
        <p:spPr bwMode="auto">
          <a:xfrm>
            <a:off x="251520" y="1196752"/>
            <a:ext cx="8712968" cy="5040560"/>
          </a:xfrm>
          <a:prstGeom prst="rect">
            <a:avLst/>
          </a:prstGeom>
          <a:ln>
            <a:noFill/>
          </a:ln>
          <a:effectLst>
            <a:softEdge rad="635000"/>
          </a:effectLst>
        </p:spPr>
      </p:pic>
      <p:sp>
        <p:nvSpPr>
          <p:cNvPr id="7" name="燕尾形 6"/>
          <p:cNvSpPr/>
          <p:nvPr/>
        </p:nvSpPr>
        <p:spPr bwMode="auto">
          <a:xfrm>
            <a:off x="323528" y="6093296"/>
            <a:ext cx="8496944" cy="432048"/>
          </a:xfrm>
          <a:prstGeom prst="chevron">
            <a:avLst/>
          </a:prstGeom>
          <a:solidFill>
            <a:schemeClr val="accent6">
              <a:lumMod val="60000"/>
              <a:lumOff val="40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p>
            <a:pPr>
              <a:defRPr/>
            </a:pPr>
            <a:r>
              <a:rPr lang="en-US" altLang="zh-CN" dirty="0">
                <a:solidFill>
                  <a:schemeClr val="tx2"/>
                </a:solidFill>
                <a:latin typeface="Arial" charset="0"/>
              </a:rPr>
              <a:t>     -----      10</a:t>
            </a:r>
            <a:r>
              <a:rPr lang="zh-CN" altLang="en-US" dirty="0">
                <a:solidFill>
                  <a:schemeClr val="tx2"/>
                </a:solidFill>
                <a:latin typeface="Arial" charset="0"/>
              </a:rPr>
              <a:t>月                    </a:t>
            </a:r>
            <a:r>
              <a:rPr lang="en-US" altLang="zh-CN" dirty="0">
                <a:solidFill>
                  <a:schemeClr val="tx2"/>
                </a:solidFill>
                <a:latin typeface="Arial" charset="0"/>
              </a:rPr>
              <a:t>11</a:t>
            </a:r>
            <a:r>
              <a:rPr lang="zh-CN" altLang="en-US" dirty="0">
                <a:solidFill>
                  <a:schemeClr val="tx2"/>
                </a:solidFill>
                <a:latin typeface="Arial" charset="0"/>
              </a:rPr>
              <a:t>月                   </a:t>
            </a:r>
            <a:r>
              <a:rPr lang="en-US" altLang="zh-CN" dirty="0">
                <a:solidFill>
                  <a:schemeClr val="tx2"/>
                </a:solidFill>
                <a:latin typeface="Arial" charset="0"/>
              </a:rPr>
              <a:t>12</a:t>
            </a:r>
            <a:r>
              <a:rPr lang="zh-CN" altLang="en-US" dirty="0">
                <a:solidFill>
                  <a:schemeClr val="tx2"/>
                </a:solidFill>
                <a:latin typeface="Arial" charset="0"/>
              </a:rPr>
              <a:t>月        </a:t>
            </a:r>
            <a:r>
              <a:rPr lang="en-US" altLang="zh-CN" dirty="0">
                <a:solidFill>
                  <a:schemeClr val="tx2"/>
                </a:solidFill>
                <a:latin typeface="Arial" charset="0"/>
              </a:rPr>
              <a:t>-----</a:t>
            </a:r>
            <a:endParaRPr lang="zh-CN" altLang="en-US" dirty="0">
              <a:solidFill>
                <a:schemeClr val="tx2"/>
              </a:solidFill>
              <a:latin typeface="Arial" charset="0"/>
            </a:endParaRPr>
          </a:p>
        </p:txBody>
      </p:sp>
      <p:sp>
        <p:nvSpPr>
          <p:cNvPr id="5" name="Rectangle 2"/>
          <p:cNvSpPr txBox="1">
            <a:spLocks/>
          </p:cNvSpPr>
          <p:nvPr/>
        </p:nvSpPr>
        <p:spPr bwMode="auto">
          <a:xfrm>
            <a:off x="971550" y="404813"/>
            <a:ext cx="8172450" cy="704850"/>
          </a:xfrm>
          <a:prstGeom prst="rect">
            <a:avLst/>
          </a:prstGeom>
          <a:noFill/>
          <a:ln w="9525">
            <a:noFill/>
            <a:miter lim="800000"/>
            <a:headEnd/>
            <a:tailEnd/>
          </a:ln>
          <a:effectLst/>
        </p:spPr>
        <p:txBody>
          <a:bodyPr anchor="ctr"/>
          <a:lstStyle/>
          <a:p>
            <a:pPr algn="ctr">
              <a:defRPr/>
            </a:pPr>
            <a:r>
              <a:rPr lang="zh-CN" altLang="en-US" sz="3200" kern="0" dirty="0">
                <a:solidFill>
                  <a:srgbClr val="3366CC"/>
                </a:solidFill>
                <a:latin typeface="+mj-lt"/>
                <a:ea typeface="隶书" pitchFamily="49" charset="-122"/>
                <a:cs typeface="+mj-cs"/>
              </a:rPr>
              <a:t>宏观经济：短期缓和，后市存在不确定因素</a:t>
            </a:r>
          </a:p>
        </p:txBody>
      </p:sp>
      <p:sp>
        <p:nvSpPr>
          <p:cNvPr id="9" name="太阳形 8"/>
          <p:cNvSpPr/>
          <p:nvPr/>
        </p:nvSpPr>
        <p:spPr bwMode="auto">
          <a:xfrm>
            <a:off x="1331640" y="1916832"/>
            <a:ext cx="1512168" cy="1368152"/>
          </a:xfrm>
          <a:prstGeom prst="sun">
            <a:avLst/>
          </a:prstGeom>
          <a:solidFill>
            <a:srgbClr val="FFFF00"/>
          </a:solidFill>
          <a:ln w="9525" cap="flat" cmpd="sng" algn="ctr">
            <a:noFill/>
            <a:prstDash val="solid"/>
            <a:round/>
            <a:headEnd type="none" w="med" len="med"/>
            <a:tailEnd type="none" w="med" len="med"/>
          </a:ln>
          <a:effectLst>
            <a:glow rad="228600">
              <a:schemeClr val="accent6">
                <a:satMod val="175000"/>
                <a:alpha val="40000"/>
              </a:schemeClr>
            </a:glow>
            <a:softEdge rad="12700"/>
          </a:effectLst>
        </p:spPr>
        <p:txBody>
          <a:bodyPr anchor="ctr"/>
          <a:lstStyle/>
          <a:p>
            <a:pPr>
              <a:defRPr/>
            </a:pPr>
            <a:endParaRPr lang="zh-CN" altLang="en-US">
              <a:ea typeface="宋体" pitchFamily="2" charset="-122"/>
            </a:endParaRPr>
          </a:p>
        </p:txBody>
      </p:sp>
      <p:sp>
        <p:nvSpPr>
          <p:cNvPr id="15" name="TextBox 14"/>
          <p:cNvSpPr txBox="1">
            <a:spLocks noChangeArrowheads="1"/>
          </p:cNvSpPr>
          <p:nvPr/>
        </p:nvSpPr>
        <p:spPr bwMode="auto">
          <a:xfrm>
            <a:off x="1403350" y="3251200"/>
            <a:ext cx="504825" cy="2554288"/>
          </a:xfrm>
          <a:prstGeom prst="rect">
            <a:avLst/>
          </a:prstGeom>
          <a:noFill/>
          <a:ln w="9525">
            <a:noFill/>
            <a:miter lim="800000"/>
            <a:headEnd/>
            <a:tailEnd/>
          </a:ln>
        </p:spPr>
        <p:txBody>
          <a:bodyPr>
            <a:spAutoFit/>
          </a:bodyPr>
          <a:lstStyle/>
          <a:p>
            <a:pPr algn="ctr">
              <a:lnSpc>
                <a:spcPts val="1600"/>
              </a:lnSpc>
            </a:pPr>
            <a:r>
              <a:rPr lang="zh-CN" altLang="en-US" sz="1600" dirty="0">
                <a:solidFill>
                  <a:srgbClr val="FFFF00"/>
                </a:solidFill>
                <a:latin typeface="微软雅黑" pitchFamily="34" charset="-122"/>
                <a:ea typeface="微软雅黑" pitchFamily="34" charset="-122"/>
              </a:rPr>
              <a:t>欧</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央</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行</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与</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英</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央</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行</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释</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放</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流</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动</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性</a:t>
            </a:r>
          </a:p>
        </p:txBody>
      </p:sp>
      <p:sp>
        <p:nvSpPr>
          <p:cNvPr id="16" name="TextBox 15"/>
          <p:cNvSpPr txBox="1">
            <a:spLocks noChangeArrowheads="1"/>
          </p:cNvSpPr>
          <p:nvPr/>
        </p:nvSpPr>
        <p:spPr bwMode="auto">
          <a:xfrm rot="21308217">
            <a:off x="1943057" y="3229777"/>
            <a:ext cx="504825" cy="2554287"/>
          </a:xfrm>
          <a:prstGeom prst="rect">
            <a:avLst/>
          </a:prstGeom>
          <a:noFill/>
          <a:ln w="9525">
            <a:noFill/>
            <a:miter lim="800000"/>
            <a:headEnd/>
            <a:tailEnd/>
          </a:ln>
        </p:spPr>
        <p:txBody>
          <a:bodyPr>
            <a:spAutoFit/>
          </a:bodyPr>
          <a:lstStyle/>
          <a:p>
            <a:pPr algn="ctr">
              <a:lnSpc>
                <a:spcPts val="1600"/>
              </a:lnSpc>
            </a:pPr>
            <a:r>
              <a:rPr lang="zh-CN" altLang="en-US" sz="1600" dirty="0">
                <a:solidFill>
                  <a:srgbClr val="FFFF00"/>
                </a:solidFill>
                <a:latin typeface="微软雅黑" pitchFamily="34" charset="-122"/>
                <a:ea typeface="微软雅黑" pitchFamily="34" charset="-122"/>
              </a:rPr>
              <a:t>德</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法表态称将解决欧债危机</a:t>
            </a:r>
          </a:p>
        </p:txBody>
      </p:sp>
      <p:sp>
        <p:nvSpPr>
          <p:cNvPr id="17" name="TextBox 16"/>
          <p:cNvSpPr txBox="1">
            <a:spLocks noChangeArrowheads="1"/>
          </p:cNvSpPr>
          <p:nvPr/>
        </p:nvSpPr>
        <p:spPr bwMode="auto">
          <a:xfrm rot="20871269">
            <a:off x="2509546" y="3093313"/>
            <a:ext cx="503237" cy="2554287"/>
          </a:xfrm>
          <a:prstGeom prst="rect">
            <a:avLst/>
          </a:prstGeom>
          <a:noFill/>
          <a:ln w="9525">
            <a:noFill/>
            <a:miter lim="800000"/>
            <a:headEnd/>
            <a:tailEnd/>
          </a:ln>
        </p:spPr>
        <p:txBody>
          <a:bodyPr>
            <a:spAutoFit/>
          </a:bodyPr>
          <a:lstStyle/>
          <a:p>
            <a:pPr algn="ctr">
              <a:lnSpc>
                <a:spcPts val="1600"/>
              </a:lnSpc>
            </a:pPr>
            <a:r>
              <a:rPr lang="zh-CN" altLang="en-US" sz="1600" dirty="0">
                <a:solidFill>
                  <a:srgbClr val="FFFF00"/>
                </a:solidFill>
                <a:latin typeface="微软雅黑" pitchFamily="34" charset="-122"/>
                <a:ea typeface="微软雅黑" pitchFamily="34" charset="-122"/>
              </a:rPr>
              <a:t>美就业零售等数据好于预期</a:t>
            </a:r>
          </a:p>
        </p:txBody>
      </p:sp>
      <p:sp>
        <p:nvSpPr>
          <p:cNvPr id="18" name="TextBox 17"/>
          <p:cNvSpPr txBox="1">
            <a:spLocks noChangeArrowheads="1"/>
          </p:cNvSpPr>
          <p:nvPr/>
        </p:nvSpPr>
        <p:spPr bwMode="auto">
          <a:xfrm rot="20074450">
            <a:off x="3041927" y="2798620"/>
            <a:ext cx="704850" cy="2759075"/>
          </a:xfrm>
          <a:prstGeom prst="rect">
            <a:avLst/>
          </a:prstGeom>
          <a:noFill/>
          <a:ln w="9525">
            <a:noFill/>
            <a:miter lim="800000"/>
            <a:headEnd/>
            <a:tailEnd/>
          </a:ln>
        </p:spPr>
        <p:txBody>
          <a:bodyPr>
            <a:spAutoFit/>
          </a:bodyPr>
          <a:lstStyle/>
          <a:p>
            <a:pPr algn="ctr">
              <a:lnSpc>
                <a:spcPts val="1600"/>
              </a:lnSpc>
            </a:pP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欧</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债</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问</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题</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解</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决</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取</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得</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阶</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段</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进</a:t>
            </a:r>
            <a:endParaRPr lang="en-US" altLang="zh-CN" sz="1600" dirty="0">
              <a:solidFill>
                <a:srgbClr val="FFFF00"/>
              </a:solidFill>
              <a:latin typeface="微软雅黑" pitchFamily="34" charset="-122"/>
              <a:ea typeface="微软雅黑" pitchFamily="34" charset="-122"/>
            </a:endParaRPr>
          </a:p>
          <a:p>
            <a:pPr algn="ctr">
              <a:lnSpc>
                <a:spcPts val="1600"/>
              </a:lnSpc>
            </a:pPr>
            <a:r>
              <a:rPr lang="zh-CN" altLang="en-US" sz="1600" dirty="0">
                <a:solidFill>
                  <a:srgbClr val="FFFF00"/>
                </a:solidFill>
                <a:latin typeface="微软雅黑" pitchFamily="34" charset="-122"/>
                <a:ea typeface="微软雅黑" pitchFamily="34" charset="-122"/>
              </a:rPr>
              <a:t>展</a:t>
            </a:r>
          </a:p>
        </p:txBody>
      </p:sp>
      <p:sp>
        <p:nvSpPr>
          <p:cNvPr id="19" name="TextBox 18"/>
          <p:cNvSpPr txBox="1">
            <a:spLocks noChangeArrowheads="1"/>
          </p:cNvSpPr>
          <p:nvPr/>
        </p:nvSpPr>
        <p:spPr bwMode="auto">
          <a:xfrm rot="19220901">
            <a:off x="3831610" y="2619142"/>
            <a:ext cx="522287" cy="2554288"/>
          </a:xfrm>
          <a:prstGeom prst="rect">
            <a:avLst/>
          </a:prstGeom>
          <a:noFill/>
          <a:ln w="9525">
            <a:noFill/>
            <a:miter lim="800000"/>
            <a:headEnd/>
            <a:tailEnd/>
          </a:ln>
        </p:spPr>
        <p:txBody>
          <a:bodyPr>
            <a:spAutoFit/>
          </a:bodyPr>
          <a:lstStyle/>
          <a:p>
            <a:pPr algn="ctr">
              <a:lnSpc>
                <a:spcPts val="1600"/>
              </a:lnSpc>
            </a:pPr>
            <a:r>
              <a:rPr lang="zh-CN" altLang="en-US" sz="1600" dirty="0">
                <a:solidFill>
                  <a:srgbClr val="FFFF00"/>
                </a:solidFill>
                <a:latin typeface="微软雅黑" pitchFamily="34" charset="-122"/>
                <a:ea typeface="微软雅黑" pitchFamily="34" charset="-122"/>
              </a:rPr>
              <a:t>国内出现紧缩政策松动信号</a:t>
            </a:r>
          </a:p>
        </p:txBody>
      </p:sp>
      <p:grpSp>
        <p:nvGrpSpPr>
          <p:cNvPr id="27" name="组合 26"/>
          <p:cNvGrpSpPr/>
          <p:nvPr/>
        </p:nvGrpSpPr>
        <p:grpSpPr>
          <a:xfrm>
            <a:off x="250825" y="1628800"/>
            <a:ext cx="3961135" cy="2016100"/>
            <a:chOff x="250825" y="1628800"/>
            <a:chExt cx="3961135" cy="2016100"/>
          </a:xfrm>
        </p:grpSpPr>
        <p:sp>
          <p:nvSpPr>
            <p:cNvPr id="11" name="云形 10"/>
            <p:cNvSpPr/>
            <p:nvPr/>
          </p:nvSpPr>
          <p:spPr bwMode="auto">
            <a:xfrm>
              <a:off x="250825" y="2205038"/>
              <a:ext cx="2736850" cy="1439862"/>
            </a:xfrm>
            <a:prstGeom prst="cloud">
              <a:avLst/>
            </a:prstGeom>
            <a:solidFill>
              <a:schemeClr val="bg1">
                <a:lumMod val="75000"/>
              </a:schemeClr>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p:spPr>
          <p:txBody>
            <a:bodyPr lIns="0" tIns="0" rIns="0" bIns="0" anchor="ctr"/>
            <a:lstStyle/>
            <a:p>
              <a:pPr algn="ctr">
                <a:defRPr/>
              </a:pPr>
              <a:r>
                <a:rPr lang="zh-CN" altLang="en-US" dirty="0" smtClean="0">
                  <a:solidFill>
                    <a:schemeClr val="tx2"/>
                  </a:solidFill>
                  <a:latin typeface="隶书" pitchFamily="49" charset="-122"/>
                  <a:ea typeface="隶书" pitchFamily="49" charset="-122"/>
                </a:rPr>
                <a:t>乌云蔽日：德国</a:t>
              </a:r>
              <a:r>
                <a:rPr lang="zh-CN" altLang="en-US" dirty="0">
                  <a:solidFill>
                    <a:schemeClr val="tx2"/>
                  </a:solidFill>
                  <a:latin typeface="隶书" pitchFamily="49" charset="-122"/>
                  <a:ea typeface="隶书" pitchFamily="49" charset="-122"/>
                </a:rPr>
                <a:t>在解决欧债问题上</a:t>
              </a:r>
              <a:r>
                <a:rPr lang="zh-CN" altLang="en-US" dirty="0" smtClean="0">
                  <a:solidFill>
                    <a:schemeClr val="tx2"/>
                  </a:solidFill>
                  <a:latin typeface="隶书" pitchFamily="49" charset="-122"/>
                  <a:ea typeface="隶书" pitchFamily="49" charset="-122"/>
                </a:rPr>
                <a:t>态度反复</a:t>
              </a:r>
              <a:endParaRPr lang="zh-CN" altLang="en-US" dirty="0">
                <a:solidFill>
                  <a:schemeClr val="tx2"/>
                </a:solidFill>
                <a:latin typeface="隶书" pitchFamily="49" charset="-122"/>
                <a:ea typeface="隶书" pitchFamily="49" charset="-122"/>
              </a:endParaRPr>
            </a:p>
          </p:txBody>
        </p:sp>
        <p:grpSp>
          <p:nvGrpSpPr>
            <p:cNvPr id="26" name="组合 25"/>
            <p:cNvGrpSpPr/>
            <p:nvPr/>
          </p:nvGrpSpPr>
          <p:grpSpPr>
            <a:xfrm>
              <a:off x="2771800" y="1628800"/>
              <a:ext cx="1440160" cy="1659632"/>
              <a:chOff x="2699792" y="2022376"/>
              <a:chExt cx="1440160" cy="1659632"/>
            </a:xfrm>
          </p:grpSpPr>
          <p:pic>
            <p:nvPicPr>
              <p:cNvPr id="9247" name="Picture 31"/>
              <p:cNvPicPr>
                <a:picLocks noChangeAspect="1" noChangeArrowheads="1"/>
              </p:cNvPicPr>
              <p:nvPr/>
            </p:nvPicPr>
            <p:blipFill>
              <a:blip r:embed="rId4">
                <a:clrChange>
                  <a:clrFrom>
                    <a:srgbClr val="FFFFFF"/>
                  </a:clrFrom>
                  <a:clrTo>
                    <a:srgbClr val="FFFFFF">
                      <a:alpha val="0"/>
                    </a:srgbClr>
                  </a:clrTo>
                </a:clrChange>
              </a:blip>
              <a:srcRect r="6401"/>
              <a:stretch>
                <a:fillRect/>
              </a:stretch>
            </p:blipFill>
            <p:spPr bwMode="auto">
              <a:xfrm>
                <a:off x="2699792" y="2365648"/>
                <a:ext cx="1243943" cy="1316360"/>
              </a:xfrm>
              <a:prstGeom prst="rect">
                <a:avLst/>
              </a:prstGeom>
              <a:noFill/>
              <a:ln w="9525">
                <a:noFill/>
                <a:miter lim="800000"/>
                <a:headEnd/>
                <a:tailEnd/>
              </a:ln>
            </p:spPr>
          </p:pic>
          <p:pic>
            <p:nvPicPr>
              <p:cNvPr id="9249" name="Picture 33" descr="各国国旗动画22">
                <a:hlinkClick r:id="rId5"/>
              </p:cNvPr>
              <p:cNvPicPr>
                <a:picLocks noChangeAspect="1" noChangeArrowheads="1" noCrop="1"/>
              </p:cNvPicPr>
              <p:nvPr/>
            </p:nvPicPr>
            <p:blipFill>
              <a:blip r:embed="rId6"/>
              <a:srcRect/>
              <a:stretch>
                <a:fillRect/>
              </a:stretch>
            </p:blipFill>
            <p:spPr bwMode="auto">
              <a:xfrm>
                <a:off x="3491880" y="2022376"/>
                <a:ext cx="648072" cy="648072"/>
              </a:xfrm>
              <a:prstGeom prst="rect">
                <a:avLst/>
              </a:prstGeom>
              <a:noFill/>
            </p:spPr>
          </p:pic>
        </p:grpSp>
      </p:grpSp>
      <p:grpSp>
        <p:nvGrpSpPr>
          <p:cNvPr id="31" name="组合 30"/>
          <p:cNvGrpSpPr/>
          <p:nvPr/>
        </p:nvGrpSpPr>
        <p:grpSpPr>
          <a:xfrm>
            <a:off x="5436096" y="3941418"/>
            <a:ext cx="2880320" cy="1287782"/>
            <a:chOff x="5148064" y="1637162"/>
            <a:chExt cx="2880320" cy="1287782"/>
          </a:xfrm>
        </p:grpSpPr>
        <p:sp>
          <p:nvSpPr>
            <p:cNvPr id="12" name="云形 11"/>
            <p:cNvSpPr/>
            <p:nvPr/>
          </p:nvSpPr>
          <p:spPr bwMode="auto">
            <a:xfrm>
              <a:off x="6012160" y="1772816"/>
              <a:ext cx="2016224" cy="1152128"/>
            </a:xfrm>
            <a:prstGeom prst="cloud">
              <a:avLst/>
            </a:prstGeom>
            <a:solidFill>
              <a:schemeClr val="bg1">
                <a:lumMod val="85000"/>
              </a:schemeClr>
            </a:solidFill>
            <a:ln w="9525" cap="flat" cmpd="sng" algn="ctr">
              <a:noFill/>
              <a:prstDash val="solid"/>
              <a:round/>
              <a:headEnd type="none" w="med" len="med"/>
              <a:tailEnd type="none" w="med" len="med"/>
            </a:ln>
            <a:effectLst>
              <a:glow rad="228600">
                <a:schemeClr val="accent1">
                  <a:satMod val="175000"/>
                  <a:alpha val="40000"/>
                </a:schemeClr>
              </a:glow>
              <a:outerShdw blurRad="76200" dir="18900000" sy="23000" kx="-1200000" algn="bl" rotWithShape="0">
                <a:prstClr val="black">
                  <a:alpha val="20000"/>
                </a:prstClr>
              </a:outerShdw>
            </a:effectLst>
          </p:spPr>
          <p:txBody>
            <a:bodyPr lIns="0" tIns="0" rIns="0" bIns="0" anchor="ctr"/>
            <a:lstStyle/>
            <a:p>
              <a:pPr algn="ctr">
                <a:defRPr/>
              </a:pPr>
              <a:r>
                <a:rPr lang="zh-CN" altLang="en-US" dirty="0">
                  <a:solidFill>
                    <a:srgbClr val="0070C0"/>
                  </a:solidFill>
                  <a:latin typeface="隶书" pitchFamily="49" charset="-122"/>
                  <a:ea typeface="隶书" pitchFamily="49" charset="-122"/>
                </a:rPr>
                <a:t>中国货币政策能否真正放宽</a:t>
              </a:r>
            </a:p>
          </p:txBody>
        </p:sp>
        <p:pic>
          <p:nvPicPr>
            <p:cNvPr id="9250" name="Picture 34"/>
            <p:cNvPicPr>
              <a:picLocks noChangeAspect="1" noChangeArrowheads="1"/>
            </p:cNvPicPr>
            <p:nvPr/>
          </p:nvPicPr>
          <p:blipFill>
            <a:blip r:embed="rId7">
              <a:clrChange>
                <a:clrFrom>
                  <a:srgbClr val="FFFFFF"/>
                </a:clrFrom>
                <a:clrTo>
                  <a:srgbClr val="FFFFFF">
                    <a:alpha val="0"/>
                  </a:srgbClr>
                </a:clrTo>
              </a:clrChange>
            </a:blip>
            <a:srcRect l="3201"/>
            <a:stretch>
              <a:fillRect/>
            </a:stretch>
          </p:blipFill>
          <p:spPr bwMode="auto">
            <a:xfrm>
              <a:off x="5148064" y="1637162"/>
              <a:ext cx="1072133" cy="1097035"/>
            </a:xfrm>
            <a:prstGeom prst="rect">
              <a:avLst/>
            </a:prstGeom>
            <a:noFill/>
            <a:ln w="9525">
              <a:noFill/>
              <a:miter lim="800000"/>
              <a:headEnd/>
              <a:tailEnd/>
            </a:ln>
          </p:spPr>
        </p:pic>
      </p:grpSp>
      <p:grpSp>
        <p:nvGrpSpPr>
          <p:cNvPr id="33" name="组合 32"/>
          <p:cNvGrpSpPr/>
          <p:nvPr/>
        </p:nvGrpSpPr>
        <p:grpSpPr>
          <a:xfrm>
            <a:off x="5715955" y="1844824"/>
            <a:ext cx="3176525" cy="1296144"/>
            <a:chOff x="1251459" y="3068960"/>
            <a:chExt cx="3176525" cy="1296144"/>
          </a:xfrm>
        </p:grpSpPr>
        <p:sp>
          <p:nvSpPr>
            <p:cNvPr id="14" name="云形 13"/>
            <p:cNvSpPr/>
            <p:nvPr/>
          </p:nvSpPr>
          <p:spPr bwMode="auto">
            <a:xfrm>
              <a:off x="2051720" y="3140968"/>
              <a:ext cx="2376264" cy="1224136"/>
            </a:xfrm>
            <a:prstGeom prst="cloud">
              <a:avLst/>
            </a:prstGeom>
            <a:solidFill>
              <a:schemeClr val="bg1">
                <a:lumMod val="85000"/>
              </a:schemeClr>
            </a:solidFill>
            <a:ln w="9525" cap="flat" cmpd="sng" algn="ctr">
              <a:noFill/>
              <a:prstDash val="solid"/>
              <a:round/>
              <a:headEnd type="none" w="med" len="med"/>
              <a:tailEnd type="none" w="med" len="med"/>
            </a:ln>
            <a:effectLst>
              <a:glow rad="228600">
                <a:schemeClr val="accent1">
                  <a:satMod val="175000"/>
                  <a:alpha val="40000"/>
                </a:schemeClr>
              </a:glow>
              <a:outerShdw blurRad="76200" dir="18900000" sy="23000" kx="-1200000" algn="bl" rotWithShape="0">
                <a:prstClr val="black">
                  <a:alpha val="20000"/>
                </a:prstClr>
              </a:outerShdw>
            </a:effectLst>
          </p:spPr>
          <p:txBody>
            <a:bodyPr lIns="0" tIns="0" rIns="0" bIns="0" anchor="ctr"/>
            <a:lstStyle/>
            <a:p>
              <a:pPr algn="ctr">
                <a:defRPr/>
              </a:pPr>
              <a:r>
                <a:rPr lang="zh-CN" altLang="en-US" dirty="0">
                  <a:solidFill>
                    <a:srgbClr val="0070C0"/>
                  </a:solidFill>
                  <a:latin typeface="隶书" pitchFamily="49" charset="-122"/>
                  <a:ea typeface="隶书" pitchFamily="49" charset="-122"/>
                </a:rPr>
                <a:t>美国经济数据能否继续转好</a:t>
              </a:r>
            </a:p>
          </p:txBody>
        </p:sp>
        <p:pic>
          <p:nvPicPr>
            <p:cNvPr id="28" name="Picture 34"/>
            <p:cNvPicPr>
              <a:picLocks noChangeAspect="1" noChangeArrowheads="1"/>
            </p:cNvPicPr>
            <p:nvPr/>
          </p:nvPicPr>
          <p:blipFill>
            <a:blip r:embed="rId7">
              <a:clrChange>
                <a:clrFrom>
                  <a:srgbClr val="FFFFFF"/>
                </a:clrFrom>
                <a:clrTo>
                  <a:srgbClr val="FFFFFF">
                    <a:alpha val="0"/>
                  </a:srgbClr>
                </a:clrTo>
              </a:clrChange>
            </a:blip>
            <a:srcRect l="3201"/>
            <a:stretch>
              <a:fillRect/>
            </a:stretch>
          </p:blipFill>
          <p:spPr bwMode="auto">
            <a:xfrm>
              <a:off x="1251459" y="3068960"/>
              <a:ext cx="1080306" cy="1105397"/>
            </a:xfrm>
            <a:prstGeom prst="rect">
              <a:avLst/>
            </a:prstGeom>
            <a:noFill/>
            <a:ln w="9525">
              <a:noFill/>
              <a:miter lim="800000"/>
              <a:headEnd/>
              <a:tailEnd/>
            </a:ln>
          </p:spPr>
        </p:pic>
      </p:grpSp>
      <p:grpSp>
        <p:nvGrpSpPr>
          <p:cNvPr id="32" name="组合 31"/>
          <p:cNvGrpSpPr/>
          <p:nvPr/>
        </p:nvGrpSpPr>
        <p:grpSpPr>
          <a:xfrm>
            <a:off x="179512" y="2492896"/>
            <a:ext cx="3240360" cy="1363135"/>
            <a:chOff x="5436096" y="2281889"/>
            <a:chExt cx="3240360" cy="1363135"/>
          </a:xfrm>
        </p:grpSpPr>
        <p:sp>
          <p:nvSpPr>
            <p:cNvPr id="20" name="云形 19"/>
            <p:cNvSpPr/>
            <p:nvPr/>
          </p:nvSpPr>
          <p:spPr bwMode="auto">
            <a:xfrm>
              <a:off x="6372200" y="2636912"/>
              <a:ext cx="2304256" cy="1008112"/>
            </a:xfrm>
            <a:prstGeom prst="cloud">
              <a:avLst/>
            </a:prstGeom>
            <a:solidFill>
              <a:schemeClr val="bg1">
                <a:lumMod val="85000"/>
              </a:schemeClr>
            </a:solidFill>
            <a:ln w="9525" cap="flat" cmpd="sng" algn="ctr">
              <a:noFill/>
              <a:prstDash val="solid"/>
              <a:round/>
              <a:headEnd type="none" w="med" len="med"/>
              <a:tailEnd type="none" w="med" len="med"/>
            </a:ln>
            <a:effectLst>
              <a:glow rad="228600">
                <a:schemeClr val="accent1">
                  <a:satMod val="175000"/>
                  <a:alpha val="40000"/>
                </a:schemeClr>
              </a:glow>
              <a:outerShdw blurRad="76200" dir="18900000" sy="23000" kx="-1200000" algn="bl" rotWithShape="0">
                <a:prstClr val="black">
                  <a:alpha val="20000"/>
                </a:prstClr>
              </a:outerShdw>
            </a:effectLst>
          </p:spPr>
          <p:txBody>
            <a:bodyPr lIns="0" tIns="0" rIns="0" bIns="0" anchor="ctr"/>
            <a:lstStyle/>
            <a:p>
              <a:pPr algn="ctr">
                <a:defRPr/>
              </a:pPr>
              <a:r>
                <a:rPr lang="zh-CN" altLang="en-US" dirty="0">
                  <a:solidFill>
                    <a:srgbClr val="0070C0"/>
                  </a:solidFill>
                  <a:latin typeface="隶书" pitchFamily="49" charset="-122"/>
                  <a:ea typeface="隶书" pitchFamily="49" charset="-122"/>
                </a:rPr>
                <a:t>全球经济复苏步伐放缓</a:t>
              </a:r>
            </a:p>
          </p:txBody>
        </p:sp>
        <p:pic>
          <p:nvPicPr>
            <p:cNvPr id="29" name="Picture 34"/>
            <p:cNvPicPr>
              <a:picLocks noChangeAspect="1" noChangeArrowheads="1"/>
            </p:cNvPicPr>
            <p:nvPr/>
          </p:nvPicPr>
          <p:blipFill>
            <a:blip r:embed="rId7">
              <a:clrChange>
                <a:clrFrom>
                  <a:srgbClr val="FFFFFF"/>
                </a:clrFrom>
                <a:clrTo>
                  <a:srgbClr val="FFFFFF">
                    <a:alpha val="0"/>
                  </a:srgbClr>
                </a:clrTo>
              </a:clrChange>
            </a:blip>
            <a:srcRect l="3201"/>
            <a:stretch>
              <a:fillRect/>
            </a:stretch>
          </p:blipFill>
          <p:spPr bwMode="auto">
            <a:xfrm>
              <a:off x="5436096" y="2281889"/>
              <a:ext cx="1216149" cy="1244396"/>
            </a:xfrm>
            <a:prstGeom prst="rect">
              <a:avLst/>
            </a:prstGeom>
            <a:noFill/>
            <a:ln w="9525">
              <a:noFill/>
              <a:miter lim="800000"/>
              <a:headEnd/>
              <a:tailEnd/>
            </a:ln>
          </p:spPr>
        </p:pic>
      </p:grpSp>
      <p:grpSp>
        <p:nvGrpSpPr>
          <p:cNvPr id="34" name="组合 33"/>
          <p:cNvGrpSpPr/>
          <p:nvPr/>
        </p:nvGrpSpPr>
        <p:grpSpPr>
          <a:xfrm>
            <a:off x="1187624" y="4005064"/>
            <a:ext cx="3317272" cy="1584176"/>
            <a:chOff x="3558984" y="2348880"/>
            <a:chExt cx="3317272" cy="1584176"/>
          </a:xfrm>
        </p:grpSpPr>
        <p:sp>
          <p:nvSpPr>
            <p:cNvPr id="13" name="云形 12"/>
            <p:cNvSpPr/>
            <p:nvPr/>
          </p:nvSpPr>
          <p:spPr bwMode="auto">
            <a:xfrm>
              <a:off x="4572000" y="2564904"/>
              <a:ext cx="2304256" cy="1368152"/>
            </a:xfrm>
            <a:prstGeom prst="cloud">
              <a:avLst/>
            </a:prstGeom>
            <a:solidFill>
              <a:schemeClr val="bg1">
                <a:lumMod val="85000"/>
              </a:schemeClr>
            </a:solidFill>
            <a:ln w="9525" cap="flat" cmpd="sng" algn="ctr">
              <a:noFill/>
              <a:prstDash val="solid"/>
              <a:round/>
              <a:headEnd type="none" w="med" len="med"/>
              <a:tailEnd type="none" w="med" len="med"/>
            </a:ln>
            <a:effectLst>
              <a:glow rad="228600">
                <a:schemeClr val="accent1">
                  <a:satMod val="175000"/>
                  <a:alpha val="40000"/>
                </a:schemeClr>
              </a:glow>
              <a:outerShdw blurRad="76200" dir="18900000" sy="23000" kx="-1200000" algn="bl" rotWithShape="0">
                <a:prstClr val="black">
                  <a:alpha val="20000"/>
                </a:prstClr>
              </a:outerShdw>
            </a:effectLst>
          </p:spPr>
          <p:txBody>
            <a:bodyPr lIns="0" tIns="0" rIns="0" bIns="0" anchor="ctr"/>
            <a:lstStyle/>
            <a:p>
              <a:pPr algn="ctr">
                <a:defRPr/>
              </a:pPr>
              <a:r>
                <a:rPr lang="zh-CN" altLang="en-US" dirty="0">
                  <a:solidFill>
                    <a:srgbClr val="0070C0"/>
                  </a:solidFill>
                  <a:latin typeface="隶书" pitchFamily="49" charset="-122"/>
                  <a:ea typeface="隶书" pitchFamily="49" charset="-122"/>
                </a:rPr>
                <a:t>欧债危机难以短期完全解决</a:t>
              </a:r>
            </a:p>
          </p:txBody>
        </p:sp>
        <p:pic>
          <p:nvPicPr>
            <p:cNvPr id="30" name="Picture 34"/>
            <p:cNvPicPr>
              <a:picLocks noChangeAspect="1" noChangeArrowheads="1"/>
            </p:cNvPicPr>
            <p:nvPr/>
          </p:nvPicPr>
          <p:blipFill>
            <a:blip r:embed="rId7">
              <a:clrChange>
                <a:clrFrom>
                  <a:srgbClr val="FFFFFF"/>
                </a:clrFrom>
                <a:clrTo>
                  <a:srgbClr val="FFFFFF">
                    <a:alpha val="0"/>
                  </a:srgbClr>
                </a:clrTo>
              </a:clrChange>
            </a:blip>
            <a:srcRect l="3201"/>
            <a:stretch>
              <a:fillRect/>
            </a:stretch>
          </p:blipFill>
          <p:spPr bwMode="auto">
            <a:xfrm>
              <a:off x="3558984" y="2348880"/>
              <a:ext cx="1221053" cy="1249413"/>
            </a:xfrm>
            <a:prstGeom prst="rect">
              <a:avLst/>
            </a:prstGeom>
            <a:noFill/>
            <a:ln w="9525">
              <a:noFill/>
              <a:miter lim="800000"/>
              <a:headEnd/>
              <a:tailEnd/>
            </a:ln>
          </p:spPr>
        </p:pic>
      </p:grpSp>
      <p:sp>
        <p:nvSpPr>
          <p:cNvPr id="22" name="TextBox 21"/>
          <p:cNvSpPr txBox="1"/>
          <p:nvPr/>
        </p:nvSpPr>
        <p:spPr>
          <a:xfrm>
            <a:off x="2411760" y="2780928"/>
            <a:ext cx="4608512" cy="175432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隶书" pitchFamily="49" charset="-122"/>
                <a:ea typeface="隶书" pitchFamily="49" charset="-122"/>
              </a:rPr>
              <a:t>宏观氛围短期缓和，后市仍存在不确定因素，暂不宜过分乐观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499"/>
                                          </p:stCondLst>
                                        </p:cTn>
                                        <p:tgtEl>
                                          <p:spTgt spid="15"/>
                                        </p:tgtEl>
                                        <p:attrNameLst>
                                          <p:attrName>style.visibility</p:attrName>
                                        </p:attrNameLst>
                                      </p:cBhvr>
                                      <p:to>
                                        <p:strVal val="visible"/>
                                      </p:to>
                                    </p:set>
                                  </p:childTnLst>
                                </p:cTn>
                              </p:par>
                            </p:childTnLst>
                          </p:cTn>
                        </p:par>
                        <p:par>
                          <p:cTn id="12" fill="hold">
                            <p:stCondLst>
                              <p:cond delay="1500"/>
                            </p:stCondLst>
                            <p:childTnLst>
                              <p:par>
                                <p:cTn id="13" presetID="1" presetClass="entr" presetSubtype="0" fill="hold" grpId="0" nodeType="afterEffect">
                                  <p:stCondLst>
                                    <p:cond delay="0"/>
                                  </p:stCondLst>
                                  <p:childTnLst>
                                    <p:set>
                                      <p:cBhvr>
                                        <p:cTn id="14" dur="1" fill="hold">
                                          <p:stCondLst>
                                            <p:cond delay="499"/>
                                          </p:stCondLst>
                                        </p:cTn>
                                        <p:tgtEl>
                                          <p:spTgt spid="16"/>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499"/>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7"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1000" fill="hold"/>
                                        <p:tgtEl>
                                          <p:spTgt spid="27"/>
                                        </p:tgtEl>
                                        <p:attrNameLst>
                                          <p:attrName>ppt_x</p:attrName>
                                        </p:attrNameLst>
                                      </p:cBhvr>
                                      <p:tavLst>
                                        <p:tav tm="0">
                                          <p:val>
                                            <p:strVal val="0-#ppt_w/2"/>
                                          </p:val>
                                        </p:tav>
                                        <p:tav tm="100000">
                                          <p:val>
                                            <p:strVal val="#ppt_x"/>
                                          </p:val>
                                        </p:tav>
                                      </p:tavLst>
                                    </p:anim>
                                    <p:anim calcmode="lin" valueType="num">
                                      <p:cBhvr additive="base">
                                        <p:cTn id="23"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ppt_h/2"/>
                                          </p:val>
                                        </p:tav>
                                        <p:tav tm="100000">
                                          <p:val>
                                            <p:strVal val="#ppt_y"/>
                                          </p:val>
                                        </p:tav>
                                      </p:tavLst>
                                    </p:anim>
                                    <p:anim calcmode="lin" valueType="num">
                                      <p:cBhvr>
                                        <p:cTn id="30" dur="500" fill="hold"/>
                                        <p:tgtEl>
                                          <p:spTgt spid="18"/>
                                        </p:tgtEl>
                                        <p:attrNameLst>
                                          <p:attrName>ppt_w</p:attrName>
                                        </p:attrNameLst>
                                      </p:cBhvr>
                                      <p:tavLst>
                                        <p:tav tm="0">
                                          <p:val>
                                            <p:strVal val="#ppt_w"/>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childTnLst>
                                </p:cTn>
                              </p:par>
                            </p:childTnLst>
                          </p:cTn>
                        </p:par>
                        <p:par>
                          <p:cTn id="32" fill="hold">
                            <p:stCondLst>
                              <p:cond delay="500"/>
                            </p:stCondLst>
                            <p:childTnLst>
                              <p:par>
                                <p:cTn id="33" presetID="17"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ppt_h/2"/>
                                          </p:val>
                                        </p:tav>
                                        <p:tav tm="100000">
                                          <p:val>
                                            <p:strVal val="#ppt_y"/>
                                          </p:val>
                                        </p:tav>
                                      </p:tavLst>
                                    </p:anim>
                                    <p:anim calcmode="lin" valueType="num">
                                      <p:cBhvr>
                                        <p:cTn id="37" dur="500" fill="hold"/>
                                        <p:tgtEl>
                                          <p:spTgt spid="19"/>
                                        </p:tgtEl>
                                        <p:attrNameLst>
                                          <p:attrName>ppt_w</p:attrName>
                                        </p:attrNameLst>
                                      </p:cBhvr>
                                      <p:tavLst>
                                        <p:tav tm="0">
                                          <p:val>
                                            <p:strVal val="#ppt_w"/>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cTn>
                              </p:par>
                            </p:childTnLst>
                          </p:cTn>
                        </p:par>
                        <p:par>
                          <p:cTn id="39" fill="hold">
                            <p:stCondLst>
                              <p:cond delay="1000"/>
                            </p:stCondLst>
                            <p:childTnLst>
                              <p:par>
                                <p:cTn id="40" presetID="2" presetClass="exit" presetSubtype="2" fill="hold" nodeType="afterEffect">
                                  <p:stCondLst>
                                    <p:cond delay="0"/>
                                  </p:stCondLst>
                                  <p:childTnLst>
                                    <p:anim calcmode="lin" valueType="num">
                                      <p:cBhvr additive="base">
                                        <p:cTn id="41" dur="1000"/>
                                        <p:tgtEl>
                                          <p:spTgt spid="27"/>
                                        </p:tgtEl>
                                        <p:attrNameLst>
                                          <p:attrName>ppt_x</p:attrName>
                                        </p:attrNameLst>
                                      </p:cBhvr>
                                      <p:tavLst>
                                        <p:tav tm="0">
                                          <p:val>
                                            <p:strVal val="ppt_x"/>
                                          </p:val>
                                        </p:tav>
                                        <p:tav tm="100000">
                                          <p:val>
                                            <p:strVal val="1+ppt_w/2"/>
                                          </p:val>
                                        </p:tav>
                                      </p:tavLst>
                                    </p:anim>
                                    <p:anim calcmode="lin" valueType="num">
                                      <p:cBhvr additive="base">
                                        <p:cTn id="42" dur="1000"/>
                                        <p:tgtEl>
                                          <p:spTgt spid="27"/>
                                        </p:tgtEl>
                                        <p:attrNameLst>
                                          <p:attrName>ppt_y</p:attrName>
                                        </p:attrNameLst>
                                      </p:cBhvr>
                                      <p:tavLst>
                                        <p:tav tm="0">
                                          <p:val>
                                            <p:strVal val="ppt_y"/>
                                          </p:val>
                                        </p:tav>
                                        <p:tav tm="100000">
                                          <p:val>
                                            <p:strVal val="ppt_y"/>
                                          </p:val>
                                        </p:tav>
                                      </p:tavLst>
                                    </p:anim>
                                    <p:set>
                                      <p:cBhvr>
                                        <p:cTn id="43" dur="1" fill="hold">
                                          <p:stCondLst>
                                            <p:cond delay="999"/>
                                          </p:stCondLst>
                                        </p:cTn>
                                        <p:tgtEl>
                                          <p:spTgt spid="2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7" presetClass="entr" presetSubtype="2"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1000" fill="hold"/>
                                        <p:tgtEl>
                                          <p:spTgt spid="32"/>
                                        </p:tgtEl>
                                        <p:attrNameLst>
                                          <p:attrName>ppt_x</p:attrName>
                                        </p:attrNameLst>
                                      </p:cBhvr>
                                      <p:tavLst>
                                        <p:tav tm="0">
                                          <p:val>
                                            <p:strVal val="1+#ppt_w/2"/>
                                          </p:val>
                                        </p:tav>
                                        <p:tav tm="100000">
                                          <p:val>
                                            <p:strVal val="#ppt_x"/>
                                          </p:val>
                                        </p:tav>
                                      </p:tavLst>
                                    </p:anim>
                                    <p:anim calcmode="lin" valueType="num">
                                      <p:cBhvr additive="base">
                                        <p:cTn id="49" dur="1000" fill="hold"/>
                                        <p:tgtEl>
                                          <p:spTgt spid="32"/>
                                        </p:tgtEl>
                                        <p:attrNameLst>
                                          <p:attrName>ppt_y</p:attrName>
                                        </p:attrNameLst>
                                      </p:cBhvr>
                                      <p:tavLst>
                                        <p:tav tm="0">
                                          <p:val>
                                            <p:strVal val="#ppt_y"/>
                                          </p:val>
                                        </p:tav>
                                        <p:tav tm="100000">
                                          <p:val>
                                            <p:strVal val="#ppt_y"/>
                                          </p:val>
                                        </p:tav>
                                      </p:tavLst>
                                    </p:anim>
                                  </p:childTnLst>
                                </p:cTn>
                              </p:par>
                            </p:childTnLst>
                          </p:cTn>
                        </p:par>
                        <p:par>
                          <p:cTn id="50" fill="hold">
                            <p:stCondLst>
                              <p:cond delay="1000"/>
                            </p:stCondLst>
                            <p:childTnLst>
                              <p:par>
                                <p:cTn id="51" presetID="7" presetClass="entr" presetSubtype="2"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1+#ppt_w/2"/>
                                          </p:val>
                                        </p:tav>
                                        <p:tav tm="100000">
                                          <p:val>
                                            <p:strVal val="#ppt_x"/>
                                          </p:val>
                                        </p:tav>
                                      </p:tavLst>
                                    </p:anim>
                                    <p:anim calcmode="lin" valueType="num">
                                      <p:cBhvr additive="base">
                                        <p:cTn id="54" dur="500" fill="hold"/>
                                        <p:tgtEl>
                                          <p:spTgt spid="34"/>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7" presetClass="entr" presetSubtype="2"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ppt_y"/>
                                          </p:val>
                                        </p:tav>
                                        <p:tav tm="100000">
                                          <p:val>
                                            <p:strVal val="#ppt_y"/>
                                          </p:val>
                                        </p:tav>
                                      </p:tavLst>
                                    </p:anim>
                                  </p:childTnLst>
                                </p:cTn>
                              </p:par>
                            </p:childTnLst>
                          </p:cTn>
                        </p:par>
                        <p:par>
                          <p:cTn id="60" fill="hold">
                            <p:stCondLst>
                              <p:cond delay="2000"/>
                            </p:stCondLst>
                            <p:childTnLst>
                              <p:par>
                                <p:cTn id="61" presetID="7" presetClass="entr" presetSubtype="2"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1+#ppt_w/2"/>
                                          </p:val>
                                        </p:tav>
                                        <p:tav tm="100000">
                                          <p:val>
                                            <p:strVal val="#ppt_x"/>
                                          </p:val>
                                        </p:tav>
                                      </p:tavLst>
                                    </p:anim>
                                    <p:anim calcmode="lin" valueType="num">
                                      <p:cBhvr additive="base">
                                        <p:cTn id="64" dur="500" fill="hold"/>
                                        <p:tgtEl>
                                          <p:spTgt spid="33"/>
                                        </p:tgtEl>
                                        <p:attrNameLst>
                                          <p:attrName>ppt_y</p:attrName>
                                        </p:attrNameLst>
                                      </p:cBhvr>
                                      <p:tavLst>
                                        <p:tav tm="0">
                                          <p:val>
                                            <p:strVal val="#ppt_y"/>
                                          </p:val>
                                        </p:tav>
                                        <p:tav tm="100000">
                                          <p:val>
                                            <p:strVal val="#ppt_y"/>
                                          </p:val>
                                        </p:tav>
                                      </p:tavLst>
                                    </p:anim>
                                  </p:childTnLst>
                                </p:cTn>
                              </p:par>
                            </p:childTnLst>
                          </p:cTn>
                        </p:par>
                        <p:par>
                          <p:cTn id="65" fill="hold">
                            <p:stCondLst>
                              <p:cond delay="2500"/>
                            </p:stCondLst>
                            <p:childTnLst>
                              <p:par>
                                <p:cTn id="66" presetID="23" presetClass="entr" presetSubtype="16" fill="hold" grpId="0" nodeType="afterEffect">
                                  <p:stCondLst>
                                    <p:cond delay="100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5" grpId="0" autoUpdateAnimBg="0"/>
      <p:bldP spid="16" grpId="0" autoUpdateAnimBg="0"/>
      <p:bldP spid="17" grpId="0" autoUpdateAnimBg="0"/>
      <p:bldP spid="18" grpId="0" autoUpdateAnimBg="0"/>
      <p:bldP spid="19" grpId="0" autoUpdateAnimBg="0"/>
      <p:bldP spid="2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C:\Program Files\Tencent\QQ\Users\1263219689\Image\I3WFK%P0)R76U~ON%{1V%{D.jpg"/>
          <p:cNvPicPr>
            <a:picLocks noChangeAspect="1" noChangeArrowheads="1"/>
          </p:cNvPicPr>
          <p:nvPr/>
        </p:nvPicPr>
        <p:blipFill>
          <a:blip r:embed="rId3"/>
          <a:srcRect/>
          <a:stretch>
            <a:fillRect/>
          </a:stretch>
        </p:blipFill>
        <p:spPr bwMode="auto">
          <a:xfrm>
            <a:off x="251520" y="1800200"/>
            <a:ext cx="4104455" cy="31409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243" name="矩形 2"/>
          <p:cNvSpPr>
            <a:spLocks noChangeArrowheads="1"/>
          </p:cNvSpPr>
          <p:nvPr/>
        </p:nvSpPr>
        <p:spPr bwMode="auto">
          <a:xfrm>
            <a:off x="323850" y="1341438"/>
            <a:ext cx="4032250" cy="338137"/>
          </a:xfrm>
          <a:prstGeom prst="rect">
            <a:avLst/>
          </a:prstGeom>
          <a:noFill/>
          <a:ln w="9525">
            <a:noFill/>
            <a:miter lim="800000"/>
            <a:headEnd/>
            <a:tailEnd/>
          </a:ln>
        </p:spPr>
        <p:txBody>
          <a:bodyPr>
            <a:spAutoFit/>
          </a:bodyPr>
          <a:lstStyle/>
          <a:p>
            <a:pPr algn="ctr"/>
            <a:r>
              <a:rPr lang="en-US" altLang="zh-CN" sz="1600" dirty="0">
                <a:solidFill>
                  <a:srgbClr val="0070C0"/>
                </a:solidFill>
                <a:latin typeface="微软雅黑" pitchFamily="34" charset="-122"/>
                <a:ea typeface="微软雅黑" pitchFamily="34" charset="-122"/>
              </a:rPr>
              <a:t>OECD</a:t>
            </a:r>
            <a:r>
              <a:rPr lang="zh-CN" altLang="en-US" sz="1600" dirty="0">
                <a:solidFill>
                  <a:srgbClr val="0070C0"/>
                </a:solidFill>
                <a:latin typeface="微软雅黑" pitchFamily="34" charset="-122"/>
                <a:ea typeface="微软雅黑" pitchFamily="34" charset="-122"/>
              </a:rPr>
              <a:t>经济领先指数及消费者信心指数</a:t>
            </a:r>
          </a:p>
        </p:txBody>
      </p:sp>
      <p:sp>
        <p:nvSpPr>
          <p:cNvPr id="5" name="Rectangle 2"/>
          <p:cNvSpPr txBox="1">
            <a:spLocks/>
          </p:cNvSpPr>
          <p:nvPr/>
        </p:nvSpPr>
        <p:spPr bwMode="auto">
          <a:xfrm>
            <a:off x="827584" y="260350"/>
            <a:ext cx="8136904" cy="704850"/>
          </a:xfrm>
          <a:prstGeom prst="rect">
            <a:avLst/>
          </a:prstGeom>
          <a:noFill/>
          <a:ln w="9525">
            <a:noFill/>
            <a:miter lim="800000"/>
            <a:headEnd/>
            <a:tailEnd/>
          </a:ln>
          <a:effectLst/>
        </p:spPr>
        <p:txBody>
          <a:bodyPr anchor="ctr"/>
          <a:lstStyle/>
          <a:p>
            <a:pPr algn="ctr">
              <a:defRPr/>
            </a:pPr>
            <a:r>
              <a:rPr lang="zh-CN" altLang="en-US" sz="3200" kern="0" dirty="0">
                <a:solidFill>
                  <a:srgbClr val="3366CC"/>
                </a:solidFill>
                <a:latin typeface="+mj-lt"/>
                <a:ea typeface="隶书" pitchFamily="49" charset="-122"/>
                <a:cs typeface="+mj-cs"/>
              </a:rPr>
              <a:t>全球经济复苏进程放</a:t>
            </a:r>
            <a:r>
              <a:rPr lang="zh-CN" altLang="en-US" sz="3200" kern="0" dirty="0" smtClean="0">
                <a:solidFill>
                  <a:srgbClr val="3366CC"/>
                </a:solidFill>
                <a:latin typeface="+mj-lt"/>
                <a:ea typeface="隶书" pitchFamily="49" charset="-122"/>
                <a:cs typeface="+mj-cs"/>
              </a:rPr>
              <a:t>缓，后市不宜过分乐观</a:t>
            </a:r>
            <a:endParaRPr lang="zh-CN" altLang="en-US" sz="3200" kern="0" dirty="0">
              <a:solidFill>
                <a:srgbClr val="3366CC"/>
              </a:solidFill>
              <a:latin typeface="+mj-lt"/>
              <a:ea typeface="隶书" pitchFamily="49" charset="-122"/>
              <a:cs typeface="+mj-cs"/>
            </a:endParaRPr>
          </a:p>
        </p:txBody>
      </p:sp>
      <p:sp>
        <p:nvSpPr>
          <p:cNvPr id="6" name="椭圆形标注 5"/>
          <p:cNvSpPr/>
          <p:nvPr/>
        </p:nvSpPr>
        <p:spPr>
          <a:xfrm>
            <a:off x="1835150" y="2565400"/>
            <a:ext cx="2305050" cy="1079500"/>
          </a:xfrm>
          <a:prstGeom prst="wedgeEllipseCallout">
            <a:avLst>
              <a:gd name="adj1" fmla="val 30818"/>
              <a:gd name="adj2" fmla="val -96065"/>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en-US" altLang="zh-CN" sz="1600" dirty="0">
                <a:solidFill>
                  <a:srgbClr val="FF0000"/>
                </a:solidFill>
                <a:latin typeface="微软雅黑" pitchFamily="34" charset="-122"/>
                <a:ea typeface="微软雅黑" pitchFamily="34" charset="-122"/>
              </a:rPr>
              <a:t>OECD</a:t>
            </a:r>
            <a:r>
              <a:rPr lang="zh-CN" altLang="en-US" sz="1600" dirty="0">
                <a:solidFill>
                  <a:srgbClr val="FF0000"/>
                </a:solidFill>
                <a:latin typeface="微软雅黑" pitchFamily="34" charset="-122"/>
                <a:ea typeface="微软雅黑" pitchFamily="34" charset="-122"/>
              </a:rPr>
              <a:t>的经济领先指数和消费者信心指数都在下降</a:t>
            </a:r>
            <a:endParaRPr lang="zh-CN" altLang="en-US" dirty="0"/>
          </a:p>
        </p:txBody>
      </p:sp>
      <p:pic>
        <p:nvPicPr>
          <p:cNvPr id="31746" name="Picture 2" descr="C:\Program Files\Tencent\QQ\Users\1263219689\Image\T4J`UN)0R4D7%[5]V]R}XA3.jpg"/>
          <p:cNvPicPr>
            <a:picLocks noChangeAspect="1" noChangeArrowheads="1"/>
          </p:cNvPicPr>
          <p:nvPr/>
        </p:nvPicPr>
        <p:blipFill>
          <a:blip r:embed="rId4"/>
          <a:srcRect/>
          <a:stretch>
            <a:fillRect/>
          </a:stretch>
        </p:blipFill>
        <p:spPr bwMode="auto">
          <a:xfrm>
            <a:off x="4644008" y="1628800"/>
            <a:ext cx="4176464" cy="2088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247" name="矩形 7"/>
          <p:cNvSpPr>
            <a:spLocks noChangeArrowheads="1"/>
          </p:cNvSpPr>
          <p:nvPr/>
        </p:nvSpPr>
        <p:spPr bwMode="auto">
          <a:xfrm>
            <a:off x="4643438" y="1125538"/>
            <a:ext cx="4032250" cy="338137"/>
          </a:xfrm>
          <a:prstGeom prst="rect">
            <a:avLst/>
          </a:prstGeom>
          <a:noFill/>
          <a:ln w="9525">
            <a:noFill/>
            <a:miter lim="800000"/>
            <a:headEnd/>
            <a:tailEnd/>
          </a:ln>
        </p:spPr>
        <p:txBody>
          <a:bodyPr>
            <a:spAutoFit/>
          </a:bodyPr>
          <a:lstStyle/>
          <a:p>
            <a:pPr algn="ctr"/>
            <a:r>
              <a:rPr lang="zh-CN" altLang="en-US" sz="1600" dirty="0">
                <a:solidFill>
                  <a:srgbClr val="0070C0"/>
                </a:solidFill>
                <a:latin typeface="微软雅黑" pitchFamily="34" charset="-122"/>
                <a:ea typeface="微软雅黑" pitchFamily="34" charset="-122"/>
              </a:rPr>
              <a:t>中国</a:t>
            </a:r>
            <a:r>
              <a:rPr lang="en-US" altLang="zh-CN" sz="1600" dirty="0">
                <a:solidFill>
                  <a:srgbClr val="0070C0"/>
                </a:solidFill>
                <a:latin typeface="微软雅黑" pitchFamily="34" charset="-122"/>
                <a:ea typeface="微软雅黑" pitchFamily="34" charset="-122"/>
              </a:rPr>
              <a:t>GDP</a:t>
            </a:r>
            <a:r>
              <a:rPr lang="zh-CN" altLang="en-US" sz="1600" dirty="0">
                <a:solidFill>
                  <a:srgbClr val="0070C0"/>
                </a:solidFill>
                <a:latin typeface="微软雅黑" pitchFamily="34" charset="-122"/>
                <a:ea typeface="微软雅黑" pitchFamily="34" charset="-122"/>
              </a:rPr>
              <a:t>增速下滑</a:t>
            </a:r>
          </a:p>
        </p:txBody>
      </p:sp>
      <p:pic>
        <p:nvPicPr>
          <p:cNvPr id="31747" name="Picture 3" descr="C:\Program Files\Tencent\QQ\Users\1263219689\Image\GSH%}4V4[FIDDLXXH$O3LRR.jpg"/>
          <p:cNvPicPr>
            <a:picLocks noChangeAspect="1" noChangeArrowheads="1"/>
          </p:cNvPicPr>
          <p:nvPr/>
        </p:nvPicPr>
        <p:blipFill>
          <a:blip r:embed="rId5"/>
          <a:srcRect/>
          <a:stretch>
            <a:fillRect/>
          </a:stretch>
        </p:blipFill>
        <p:spPr bwMode="auto">
          <a:xfrm>
            <a:off x="4716016" y="4437112"/>
            <a:ext cx="4176464" cy="21393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249" name="矩形 9"/>
          <p:cNvSpPr>
            <a:spLocks noChangeArrowheads="1"/>
          </p:cNvSpPr>
          <p:nvPr/>
        </p:nvSpPr>
        <p:spPr bwMode="auto">
          <a:xfrm>
            <a:off x="4859338" y="4005263"/>
            <a:ext cx="4033837" cy="338137"/>
          </a:xfrm>
          <a:prstGeom prst="rect">
            <a:avLst/>
          </a:prstGeom>
          <a:noFill/>
          <a:ln w="9525">
            <a:noFill/>
            <a:miter lim="800000"/>
            <a:headEnd/>
            <a:tailEnd/>
          </a:ln>
        </p:spPr>
        <p:txBody>
          <a:bodyPr>
            <a:spAutoFit/>
          </a:bodyPr>
          <a:lstStyle/>
          <a:p>
            <a:pPr algn="ctr"/>
            <a:r>
              <a:rPr lang="zh-CN" altLang="en-US" sz="1600" dirty="0">
                <a:solidFill>
                  <a:srgbClr val="0070C0"/>
                </a:solidFill>
                <a:latin typeface="微软雅黑" pitchFamily="34" charset="-122"/>
                <a:ea typeface="微软雅黑" pitchFamily="34" charset="-122"/>
              </a:rPr>
              <a:t>美国失业率持续高位就业情况仍不乐观</a:t>
            </a:r>
          </a:p>
        </p:txBody>
      </p:sp>
      <p:sp>
        <p:nvSpPr>
          <p:cNvPr id="14" name="三十二角星 13"/>
          <p:cNvSpPr/>
          <p:nvPr/>
        </p:nvSpPr>
        <p:spPr>
          <a:xfrm>
            <a:off x="250825" y="4365625"/>
            <a:ext cx="4392613" cy="2205038"/>
          </a:xfrm>
          <a:prstGeom prst="star32">
            <a:avLst>
              <a:gd name="adj" fmla="val 44083"/>
            </a:avLst>
          </a:prstGeom>
        </p:spPr>
        <p:style>
          <a:lnRef idx="1">
            <a:schemeClr val="accent6"/>
          </a:lnRef>
          <a:fillRef idx="2">
            <a:schemeClr val="accent6"/>
          </a:fillRef>
          <a:effectRef idx="1">
            <a:schemeClr val="accent6"/>
          </a:effectRef>
          <a:fontRef idx="minor">
            <a:schemeClr val="dk1"/>
          </a:fontRef>
        </p:style>
        <p:txBody>
          <a:bodyPr lIns="0" tIns="0" rIns="0" bIns="0" anchor="ctr"/>
          <a:lstStyle/>
          <a:p>
            <a:pPr algn="ctr">
              <a:defRPr/>
            </a:pPr>
            <a:r>
              <a:rPr lang="zh-CN" altLang="en-US" sz="1400" dirty="0">
                <a:solidFill>
                  <a:schemeClr val="tx2"/>
                </a:solidFill>
                <a:latin typeface="微软雅黑" pitchFamily="34" charset="-122"/>
                <a:ea typeface="微软雅黑" pitchFamily="34" charset="-122"/>
              </a:rPr>
              <a:t>标普下调美国三、四季度经济增速至</a:t>
            </a:r>
            <a:r>
              <a:rPr lang="en-US" altLang="zh-CN" sz="1400" dirty="0">
                <a:solidFill>
                  <a:schemeClr val="tx2"/>
                </a:solidFill>
                <a:latin typeface="微软雅黑" pitchFamily="34" charset="-122"/>
                <a:ea typeface="微软雅黑" pitchFamily="34" charset="-122"/>
              </a:rPr>
              <a:t>1.9%</a:t>
            </a:r>
            <a:r>
              <a:rPr lang="zh-CN" altLang="en-US" sz="1400" dirty="0">
                <a:solidFill>
                  <a:schemeClr val="tx2"/>
                </a:solidFill>
                <a:latin typeface="微软雅黑" pitchFamily="34" charset="-122"/>
                <a:ea typeface="微软雅黑" pitchFamily="34" charset="-122"/>
              </a:rPr>
              <a:t>及</a:t>
            </a:r>
            <a:r>
              <a:rPr lang="en-US" altLang="zh-CN" sz="1400" dirty="0">
                <a:solidFill>
                  <a:schemeClr val="tx2"/>
                </a:solidFill>
                <a:latin typeface="微软雅黑" pitchFamily="34" charset="-122"/>
                <a:ea typeface="微软雅黑" pitchFamily="34" charset="-122"/>
              </a:rPr>
              <a:t>1.8%</a:t>
            </a:r>
            <a:r>
              <a:rPr lang="zh-CN" altLang="en-US" sz="1400" dirty="0">
                <a:solidFill>
                  <a:schemeClr val="tx2"/>
                </a:solidFill>
                <a:latin typeface="微软雅黑" pitchFamily="34" charset="-122"/>
                <a:ea typeface="微软雅黑" pitchFamily="34" charset="-122"/>
              </a:rPr>
              <a:t>，全年经济增速降至</a:t>
            </a:r>
            <a:r>
              <a:rPr lang="en-US" altLang="zh-CN" sz="1400" dirty="0">
                <a:solidFill>
                  <a:schemeClr val="tx2"/>
                </a:solidFill>
                <a:latin typeface="微软雅黑" pitchFamily="34" charset="-122"/>
                <a:ea typeface="微软雅黑" pitchFamily="34" charset="-122"/>
              </a:rPr>
              <a:t>1.7%</a:t>
            </a:r>
            <a:r>
              <a:rPr lang="zh-CN" altLang="en-US" sz="1400" dirty="0">
                <a:solidFill>
                  <a:schemeClr val="tx2"/>
                </a:solidFill>
                <a:latin typeface="微软雅黑" pitchFamily="34" charset="-122"/>
                <a:ea typeface="微软雅黑" pitchFamily="34" charset="-122"/>
              </a:rPr>
              <a:t>，并下调</a:t>
            </a:r>
            <a:r>
              <a:rPr lang="en-US" altLang="zh-CN" sz="1400" dirty="0">
                <a:solidFill>
                  <a:schemeClr val="tx2"/>
                </a:solidFill>
                <a:latin typeface="微软雅黑" pitchFamily="34" charset="-122"/>
                <a:ea typeface="微软雅黑" pitchFamily="34" charset="-122"/>
              </a:rPr>
              <a:t>2012</a:t>
            </a:r>
            <a:r>
              <a:rPr lang="zh-CN" altLang="en-US" sz="1400" dirty="0">
                <a:solidFill>
                  <a:schemeClr val="tx2"/>
                </a:solidFill>
                <a:latin typeface="微软雅黑" pitchFamily="34" charset="-122"/>
                <a:ea typeface="微软雅黑" pitchFamily="34" charset="-122"/>
              </a:rPr>
              <a:t>、</a:t>
            </a:r>
            <a:r>
              <a:rPr lang="en-US" altLang="zh-CN" sz="1400" dirty="0">
                <a:solidFill>
                  <a:schemeClr val="tx2"/>
                </a:solidFill>
                <a:latin typeface="微软雅黑" pitchFamily="34" charset="-122"/>
                <a:ea typeface="微软雅黑" pitchFamily="34" charset="-122"/>
              </a:rPr>
              <a:t>2013</a:t>
            </a:r>
            <a:r>
              <a:rPr lang="zh-CN" altLang="en-US" sz="1400" dirty="0">
                <a:solidFill>
                  <a:schemeClr val="tx2"/>
                </a:solidFill>
                <a:latin typeface="微软雅黑" pitchFamily="34" charset="-122"/>
                <a:ea typeface="微软雅黑" pitchFamily="34" charset="-122"/>
              </a:rPr>
              <a:t>年经济增速预期至</a:t>
            </a:r>
            <a:r>
              <a:rPr lang="en-US" altLang="zh-CN" sz="1400" dirty="0">
                <a:solidFill>
                  <a:schemeClr val="tx2"/>
                </a:solidFill>
                <a:latin typeface="微软雅黑" pitchFamily="34" charset="-122"/>
                <a:ea typeface="微软雅黑" pitchFamily="34" charset="-122"/>
              </a:rPr>
              <a:t>2%</a:t>
            </a:r>
            <a:r>
              <a:rPr lang="zh-CN" altLang="en-US" sz="1400" dirty="0">
                <a:solidFill>
                  <a:schemeClr val="tx2"/>
                </a:solidFill>
                <a:latin typeface="微软雅黑" pitchFamily="34" charset="-122"/>
                <a:ea typeface="微软雅黑" pitchFamily="34" charset="-122"/>
              </a:rPr>
              <a:t>及</a:t>
            </a:r>
            <a:r>
              <a:rPr lang="en-US" altLang="zh-CN" sz="1400" dirty="0">
                <a:solidFill>
                  <a:schemeClr val="tx2"/>
                </a:solidFill>
                <a:latin typeface="微软雅黑" pitchFamily="34" charset="-122"/>
                <a:ea typeface="微软雅黑" pitchFamily="34" charset="-122"/>
              </a:rPr>
              <a:t>2.1%</a:t>
            </a:r>
            <a:r>
              <a:rPr lang="zh-CN" altLang="en-US" sz="1400" dirty="0">
                <a:solidFill>
                  <a:schemeClr val="tx2"/>
                </a:solidFill>
                <a:latin typeface="微软雅黑" pitchFamily="34" charset="-122"/>
                <a:ea typeface="微软雅黑" pitchFamily="34" charset="-122"/>
              </a:rPr>
              <a:t>。并将美国经济明年陷入衰退的几率由</a:t>
            </a:r>
            <a:r>
              <a:rPr lang="en-US" altLang="zh-CN" sz="1400" dirty="0">
                <a:solidFill>
                  <a:schemeClr val="tx2"/>
                </a:solidFill>
                <a:latin typeface="微软雅黑" pitchFamily="34" charset="-122"/>
                <a:ea typeface="微软雅黑" pitchFamily="34" charset="-122"/>
              </a:rPr>
              <a:t>6</a:t>
            </a:r>
            <a:r>
              <a:rPr lang="zh-CN" altLang="en-US" sz="1400" dirty="0">
                <a:solidFill>
                  <a:schemeClr val="tx2"/>
                </a:solidFill>
                <a:latin typeface="微软雅黑" pitchFamily="34" charset="-122"/>
                <a:ea typeface="微软雅黑" pitchFamily="34" charset="-122"/>
              </a:rPr>
              <a:t>月时</a:t>
            </a:r>
            <a:r>
              <a:rPr lang="en-US" altLang="zh-CN" sz="1400" dirty="0">
                <a:solidFill>
                  <a:schemeClr val="tx2"/>
                </a:solidFill>
                <a:latin typeface="微软雅黑" pitchFamily="34" charset="-122"/>
                <a:ea typeface="微软雅黑" pitchFamily="34" charset="-122"/>
              </a:rPr>
              <a:t>30%</a:t>
            </a:r>
            <a:r>
              <a:rPr lang="zh-CN" altLang="en-US" sz="1400" dirty="0">
                <a:solidFill>
                  <a:schemeClr val="tx2"/>
                </a:solidFill>
                <a:latin typeface="微软雅黑" pitchFamily="34" charset="-122"/>
                <a:ea typeface="微软雅黑" pitchFamily="34" charset="-122"/>
              </a:rPr>
              <a:t>上调至</a:t>
            </a:r>
            <a:r>
              <a:rPr lang="en-US" altLang="zh-CN" sz="1400" dirty="0">
                <a:solidFill>
                  <a:schemeClr val="tx2"/>
                </a:solidFill>
                <a:latin typeface="微软雅黑" pitchFamily="34" charset="-122"/>
                <a:ea typeface="微软雅黑" pitchFamily="34" charset="-122"/>
              </a:rPr>
              <a:t>35%</a:t>
            </a:r>
            <a:r>
              <a:rPr lang="zh-CN" altLang="en-US" sz="1400" dirty="0">
                <a:solidFill>
                  <a:schemeClr val="tx2"/>
                </a:solidFill>
                <a:latin typeface="微软雅黑" pitchFamily="34" charset="-122"/>
                <a:ea typeface="微软雅黑" pitchFamily="34" charset="-122"/>
              </a:rPr>
              <a:t>。</a:t>
            </a:r>
            <a:endParaRPr lang="zh-CN" altLang="en-US" sz="1400"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1" name="Picture 11"/>
          <p:cNvPicPr>
            <a:picLocks noChangeAspect="1" noChangeArrowheads="1"/>
          </p:cNvPicPr>
          <p:nvPr/>
        </p:nvPicPr>
        <p:blipFill>
          <a:blip r:embed="rId3"/>
          <a:srcRect/>
          <a:stretch>
            <a:fillRect/>
          </a:stretch>
        </p:blipFill>
        <p:spPr bwMode="auto">
          <a:xfrm>
            <a:off x="3419872" y="1412776"/>
            <a:ext cx="5328592" cy="5064249"/>
          </a:xfrm>
          <a:prstGeom prst="round2DiagRect">
            <a:avLst>
              <a:gd name="adj1" fmla="val 16667"/>
              <a:gd name="adj2" fmla="val 0"/>
            </a:avLst>
          </a:prstGeom>
          <a:ln w="88900" cap="sq">
            <a:solidFill>
              <a:srgbClr val="FFFFFF"/>
            </a:solidFill>
            <a:miter lim="800000"/>
          </a:ln>
          <a:effectLst>
            <a:glow rad="228600">
              <a:schemeClr val="accent1">
                <a:satMod val="175000"/>
                <a:alpha val="40000"/>
              </a:schemeClr>
            </a:glow>
            <a:outerShdw blurRad="254000" algn="tl" rotWithShape="0">
              <a:srgbClr val="000000">
                <a:alpha val="43000"/>
              </a:srgbClr>
            </a:outerShdw>
          </a:effectLst>
        </p:spPr>
      </p:pic>
      <p:sp>
        <p:nvSpPr>
          <p:cNvPr id="11267" name="Rectangle 2"/>
          <p:cNvSpPr>
            <a:spLocks noGrp="1" noChangeArrowheads="1"/>
          </p:cNvSpPr>
          <p:nvPr>
            <p:ph type="title" idx="4294967295"/>
          </p:nvPr>
        </p:nvSpPr>
        <p:spPr>
          <a:xfrm>
            <a:off x="914400" y="188913"/>
            <a:ext cx="8229600" cy="863823"/>
          </a:xfrm>
        </p:spPr>
        <p:txBody>
          <a:bodyPr/>
          <a:lstStyle/>
          <a:p>
            <a:pPr eaLnBrk="1" hangingPunct="1"/>
            <a:r>
              <a:rPr lang="zh-CN" altLang="en-US" sz="3200" b="1" dirty="0" smtClean="0">
                <a:solidFill>
                  <a:srgbClr val="3366CC"/>
                </a:solidFill>
                <a:ea typeface="隶书" pitchFamily="49" charset="-122"/>
              </a:rPr>
              <a:t>上游：原油仍有上升空间，或提供成本支撑</a:t>
            </a:r>
          </a:p>
        </p:txBody>
      </p:sp>
      <p:sp>
        <p:nvSpPr>
          <p:cNvPr id="15" name="Rectangle 17"/>
          <p:cNvSpPr>
            <a:spLocks noChangeArrowheads="1"/>
          </p:cNvSpPr>
          <p:nvPr/>
        </p:nvSpPr>
        <p:spPr bwMode="auto">
          <a:xfrm>
            <a:off x="251520" y="1412776"/>
            <a:ext cx="3024336" cy="2520280"/>
          </a:xfrm>
          <a:prstGeom prst="rect">
            <a:avLst/>
          </a:prstGeom>
          <a:noFill/>
          <a:ln w="9525">
            <a:noFill/>
            <a:miter lim="800000"/>
            <a:headEnd/>
            <a:tailEnd/>
          </a:ln>
          <a:effectLst/>
        </p:spPr>
        <p:txBody>
          <a:bodyPr/>
          <a:lstStyle/>
          <a:p>
            <a:pPr marL="342900" indent="-342900">
              <a:lnSpc>
                <a:spcPct val="120000"/>
              </a:lnSpc>
              <a:buClr>
                <a:schemeClr val="hlink"/>
              </a:buClr>
              <a:buFont typeface="Wingdings" pitchFamily="2" charset="2"/>
              <a:buChar char="Ø"/>
              <a:defRPr/>
            </a:pPr>
            <a:r>
              <a:rPr lang="zh-CN" altLang="en-US" sz="1600" spc="50" dirty="0">
                <a:ln w="13500">
                  <a:solidFill>
                    <a:schemeClr val="accent1">
                      <a:shade val="2500"/>
                      <a:alpha val="6500"/>
                    </a:schemeClr>
                  </a:solidFill>
                  <a:prstDash val="solid"/>
                </a:ln>
                <a:solidFill>
                  <a:srgbClr val="00B050"/>
                </a:solidFill>
                <a:latin typeface="微软雅黑" pitchFamily="34" charset="-122"/>
                <a:ea typeface="微软雅黑" pitchFamily="34" charset="-122"/>
              </a:rPr>
              <a:t>全球经济增速放缓背景下，全球石油需求增长预期被下调；</a:t>
            </a:r>
            <a:endParaRPr lang="en-US" altLang="zh-CN" sz="1600" spc="50" dirty="0">
              <a:ln w="13500">
                <a:solidFill>
                  <a:schemeClr val="accent1">
                    <a:shade val="2500"/>
                    <a:alpha val="6500"/>
                  </a:schemeClr>
                </a:solidFill>
                <a:prstDash val="solid"/>
              </a:ln>
              <a:solidFill>
                <a:srgbClr val="00B050"/>
              </a:solidFill>
              <a:latin typeface="微软雅黑" pitchFamily="34" charset="-122"/>
              <a:ea typeface="微软雅黑" pitchFamily="34" charset="-122"/>
            </a:endParaRPr>
          </a:p>
          <a:p>
            <a:pPr marL="342900" indent="-342900">
              <a:lnSpc>
                <a:spcPct val="120000"/>
              </a:lnSpc>
              <a:buClr>
                <a:schemeClr val="hlink"/>
              </a:buClr>
              <a:buFont typeface="Wingdings" pitchFamily="2" charset="2"/>
              <a:buChar char="Ø"/>
              <a:defRPr/>
            </a:pPr>
            <a:r>
              <a:rPr lang="zh-CN" altLang="en-US" sz="1600" spc="50" dirty="0">
                <a:ln w="13500">
                  <a:solidFill>
                    <a:schemeClr val="accent1">
                      <a:shade val="2500"/>
                      <a:alpha val="6500"/>
                    </a:schemeClr>
                  </a:solidFill>
                  <a:prstDash val="solid"/>
                </a:ln>
                <a:solidFill>
                  <a:srgbClr val="FF0000"/>
                </a:solidFill>
                <a:latin typeface="微软雅黑" pitchFamily="34" charset="-122"/>
                <a:ea typeface="微软雅黑" pitchFamily="34" charset="-122"/>
              </a:rPr>
              <a:t>欧债危机的解决获得一定进展，近期宏观经济紧张局势有所缓和</a:t>
            </a:r>
            <a:r>
              <a:rPr lang="zh-CN" altLang="en-US" sz="1600" spc="50" dirty="0" smtClean="0">
                <a:ln w="13500">
                  <a:solidFill>
                    <a:schemeClr val="accent1">
                      <a:shade val="2500"/>
                      <a:alpha val="6500"/>
                    </a:schemeClr>
                  </a:solidFill>
                  <a:prstDash val="solid"/>
                </a:ln>
                <a:solidFill>
                  <a:srgbClr val="FF0000"/>
                </a:solidFill>
                <a:latin typeface="微软雅黑" pitchFamily="34" charset="-122"/>
                <a:ea typeface="微软雅黑" pitchFamily="34" charset="-122"/>
              </a:rPr>
              <a:t>；</a:t>
            </a:r>
            <a:endParaRPr lang="en-US" altLang="zh-CN" sz="1600" spc="50" dirty="0" smtClean="0">
              <a:ln w="13500">
                <a:solidFill>
                  <a:schemeClr val="accent1">
                    <a:shade val="2500"/>
                    <a:alpha val="6500"/>
                  </a:schemeClr>
                </a:solidFill>
                <a:prstDash val="solid"/>
              </a:ln>
              <a:solidFill>
                <a:srgbClr val="FF0000"/>
              </a:solidFill>
              <a:latin typeface="微软雅黑" pitchFamily="34" charset="-122"/>
              <a:ea typeface="微软雅黑" pitchFamily="34" charset="-122"/>
            </a:endParaRPr>
          </a:p>
          <a:p>
            <a:pPr marL="342900" indent="-342900">
              <a:lnSpc>
                <a:spcPct val="120000"/>
              </a:lnSpc>
              <a:buClr>
                <a:schemeClr val="hlink"/>
              </a:buClr>
              <a:buFont typeface="Wingdings" pitchFamily="2" charset="2"/>
              <a:buChar char="Ø"/>
              <a:defRPr/>
            </a:pPr>
            <a:r>
              <a:rPr lang="zh-CN" altLang="en-US" sz="1600" spc="50" dirty="0" smtClean="0">
                <a:ln w="13500">
                  <a:solidFill>
                    <a:schemeClr val="accent1">
                      <a:shade val="2500"/>
                      <a:alpha val="6500"/>
                    </a:schemeClr>
                  </a:solidFill>
                  <a:prstDash val="solid"/>
                </a:ln>
                <a:solidFill>
                  <a:srgbClr val="FF0000"/>
                </a:solidFill>
                <a:latin typeface="微软雅黑" pitchFamily="34" charset="-122"/>
                <a:ea typeface="微软雅黑" pitchFamily="34" charset="-122"/>
              </a:rPr>
              <a:t>冬季</a:t>
            </a:r>
            <a:r>
              <a:rPr lang="zh-CN" altLang="en-US" sz="1600" spc="50" dirty="0">
                <a:ln w="13500">
                  <a:solidFill>
                    <a:schemeClr val="accent1">
                      <a:shade val="2500"/>
                      <a:alpha val="6500"/>
                    </a:schemeClr>
                  </a:solidFill>
                  <a:prstDash val="solid"/>
                </a:ln>
                <a:solidFill>
                  <a:srgbClr val="FF0000"/>
                </a:solidFill>
                <a:latin typeface="微软雅黑" pitchFamily="34" charset="-122"/>
                <a:ea typeface="微软雅黑" pitchFamily="34" charset="-122"/>
              </a:rPr>
              <a:t>将至，原油季节性需求将上升。</a:t>
            </a:r>
            <a:endParaRPr lang="en-US" altLang="zh-CN" sz="1600" spc="50" dirty="0">
              <a:ln w="13500">
                <a:solidFill>
                  <a:schemeClr val="accent1">
                    <a:shade val="2500"/>
                    <a:alpha val="6500"/>
                  </a:schemeClr>
                </a:solidFill>
                <a:prstDash val="solid"/>
              </a:ln>
              <a:solidFill>
                <a:srgbClr val="FF0000"/>
              </a:solidFill>
              <a:latin typeface="微软雅黑" pitchFamily="34" charset="-122"/>
              <a:ea typeface="微软雅黑" pitchFamily="34" charset="-122"/>
            </a:endParaRPr>
          </a:p>
          <a:p>
            <a:pPr marL="342900" indent="-342900">
              <a:lnSpc>
                <a:spcPct val="120000"/>
              </a:lnSpc>
              <a:buClr>
                <a:schemeClr val="hlink"/>
              </a:buClr>
              <a:buFont typeface="Wingdings" pitchFamily="2" charset="2"/>
              <a:buChar char="Ø"/>
              <a:defRPr/>
            </a:pPr>
            <a:endParaRPr lang="en-US" altLang="zh-CN" sz="1600" spc="50" dirty="0">
              <a:ln w="13500">
                <a:solidFill>
                  <a:schemeClr val="accent1">
                    <a:shade val="2500"/>
                    <a:alpha val="6500"/>
                  </a:schemeClr>
                </a:solidFill>
                <a:prstDash val="solid"/>
              </a:ln>
              <a:solidFill>
                <a:srgbClr val="00B050"/>
              </a:solidFill>
              <a:latin typeface="微软雅黑" pitchFamily="34" charset="-122"/>
              <a:ea typeface="微软雅黑" pitchFamily="34" charset="-122"/>
            </a:endParaRPr>
          </a:p>
          <a:p>
            <a:pPr marL="342900" indent="-342900">
              <a:lnSpc>
                <a:spcPct val="120000"/>
              </a:lnSpc>
              <a:buClr>
                <a:schemeClr val="hlink"/>
              </a:buClr>
              <a:buFont typeface="Wingdings" pitchFamily="2" charset="2"/>
              <a:buBlip>
                <a:blip r:embed="rId4"/>
              </a:buBlip>
              <a:defRPr/>
            </a:pPr>
            <a:endParaRPr lang="en-US" altLang="zh-CN" sz="1600" spc="50" dirty="0">
              <a:ln w="13500">
                <a:solidFill>
                  <a:schemeClr val="accent1">
                    <a:shade val="2500"/>
                    <a:alpha val="6500"/>
                  </a:schemeClr>
                </a:solidFill>
                <a:prstDash val="solid"/>
              </a:ln>
              <a:solidFill>
                <a:srgbClr val="00B050"/>
              </a:solidFill>
              <a:latin typeface="微软雅黑" pitchFamily="34" charset="-122"/>
              <a:ea typeface="微软雅黑" pitchFamily="34" charset="-122"/>
            </a:endParaRPr>
          </a:p>
        </p:txBody>
      </p:sp>
      <p:sp>
        <p:nvSpPr>
          <p:cNvPr id="11269" name="AutoShape 7"/>
          <p:cNvSpPr>
            <a:spLocks noChangeArrowheads="1"/>
          </p:cNvSpPr>
          <p:nvPr/>
        </p:nvSpPr>
        <p:spPr bwMode="auto">
          <a:xfrm>
            <a:off x="5580112" y="1412776"/>
            <a:ext cx="1700213" cy="433290"/>
          </a:xfrm>
          <a:prstGeom prst="wedgeRoundRectCallout">
            <a:avLst>
              <a:gd name="adj1" fmla="val -16736"/>
              <a:gd name="adj2" fmla="val 48287"/>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lIns="72000" tIns="72000" rIns="72000" bIns="72000" anchor="ctr">
            <a:spAutoFit/>
          </a:bodyPr>
          <a:lstStyle/>
          <a:p>
            <a:pPr algn="ctr"/>
            <a:r>
              <a:rPr lang="en-US" altLang="zh-CN" sz="1600" dirty="0">
                <a:solidFill>
                  <a:srgbClr val="FFFF66"/>
                </a:solidFill>
              </a:rPr>
              <a:t>NYMEX</a:t>
            </a:r>
            <a:r>
              <a:rPr lang="zh-CN" altLang="en-US" sz="1600" dirty="0">
                <a:solidFill>
                  <a:srgbClr val="FFFF66"/>
                </a:solidFill>
              </a:rPr>
              <a:t>原油指数</a:t>
            </a:r>
          </a:p>
        </p:txBody>
      </p:sp>
      <p:sp>
        <p:nvSpPr>
          <p:cNvPr id="7" name="三十二角星 6"/>
          <p:cNvSpPr/>
          <p:nvPr/>
        </p:nvSpPr>
        <p:spPr>
          <a:xfrm>
            <a:off x="179512" y="3933056"/>
            <a:ext cx="4572000" cy="2592288"/>
          </a:xfrm>
          <a:prstGeom prst="star32">
            <a:avLst>
              <a:gd name="adj" fmla="val 44083"/>
            </a:avLst>
          </a:prstGeom>
        </p:spPr>
        <p:style>
          <a:lnRef idx="1">
            <a:schemeClr val="accent6"/>
          </a:lnRef>
          <a:fillRef idx="2">
            <a:schemeClr val="accent6"/>
          </a:fillRef>
          <a:effectRef idx="1">
            <a:schemeClr val="accent6"/>
          </a:effectRef>
          <a:fontRef idx="minor">
            <a:schemeClr val="dk1"/>
          </a:fontRef>
        </p:style>
        <p:txBody>
          <a:bodyPr lIns="0" tIns="0" rIns="0" bIns="0" anchor="ctr"/>
          <a:lstStyle/>
          <a:p>
            <a:pPr algn="ctr">
              <a:defRPr/>
            </a:pPr>
            <a:r>
              <a:rPr lang="zh-CN" altLang="en-US" sz="2400" spc="150" dirty="0">
                <a:ln w="11430"/>
                <a:solidFill>
                  <a:srgbClr val="0070C0"/>
                </a:solidFill>
                <a:effectLst>
                  <a:outerShdw blurRad="25400" algn="tl" rotWithShape="0">
                    <a:srgbClr val="000000">
                      <a:alpha val="43000"/>
                    </a:srgbClr>
                  </a:outerShdw>
                </a:effectLst>
                <a:latin typeface="微软雅黑" pitchFamily="34" charset="-122"/>
                <a:ea typeface="微软雅黑" pitchFamily="34" charset="-122"/>
              </a:rPr>
              <a:t>小结：利好因素提振，油价短期仍有向上空间，或给连塑提供成本支撑。</a:t>
            </a:r>
            <a:endParaRPr lang="zh-CN" altLang="en-US" sz="2400" spc="150" dirty="0">
              <a:ln w="11430"/>
              <a:solidFill>
                <a:srgbClr val="0070C0"/>
              </a:solidFill>
              <a:effectLst>
                <a:outerShdw blurRad="25400" algn="tl" rotWithShape="0">
                  <a:srgbClr val="000000">
                    <a:alpha val="43000"/>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23528" y="2204864"/>
            <a:ext cx="8496944" cy="4320480"/>
          </a:xfrm>
          <a:prstGeom prst="round2DiagRect">
            <a:avLst>
              <a:gd name="adj1" fmla="val 16667"/>
              <a:gd name="adj2" fmla="val 0"/>
            </a:avLst>
          </a:prstGeom>
          <a:ln w="88900" cap="sq">
            <a:solidFill>
              <a:srgbClr val="FFFFFF"/>
            </a:solidFill>
            <a:miter lim="800000"/>
          </a:ln>
          <a:effectLst>
            <a:glow rad="228600">
              <a:schemeClr val="accent1">
                <a:satMod val="175000"/>
                <a:alpha val="40000"/>
              </a:schemeClr>
            </a:glow>
            <a:outerShdw blurRad="254000" algn="tl" rotWithShape="0">
              <a:srgbClr val="000000">
                <a:alpha val="43000"/>
              </a:srgbClr>
            </a:outerShdw>
          </a:effectLst>
        </p:spPr>
      </p:pic>
      <p:grpSp>
        <p:nvGrpSpPr>
          <p:cNvPr id="12291" name="组合 31"/>
          <p:cNvGrpSpPr>
            <a:grpSpLocks/>
          </p:cNvGrpSpPr>
          <p:nvPr/>
        </p:nvGrpSpPr>
        <p:grpSpPr bwMode="auto">
          <a:xfrm>
            <a:off x="755650" y="1196975"/>
            <a:ext cx="8064500" cy="977900"/>
            <a:chOff x="971550" y="1370013"/>
            <a:chExt cx="8064500" cy="977900"/>
          </a:xfrm>
        </p:grpSpPr>
        <p:sp>
          <p:nvSpPr>
            <p:cNvPr id="136196" name="Freeform 4"/>
            <p:cNvSpPr>
              <a:spLocks/>
            </p:cNvSpPr>
            <p:nvPr/>
          </p:nvSpPr>
          <p:spPr bwMode="auto">
            <a:xfrm>
              <a:off x="971550" y="1370013"/>
              <a:ext cx="2256424" cy="977900"/>
            </a:xfrm>
            <a:custGeom>
              <a:avLst/>
              <a:gdLst/>
              <a:ahLst/>
              <a:cxnLst>
                <a:cxn ang="0">
                  <a:pos x="0" y="0"/>
                </a:cxn>
                <a:cxn ang="0">
                  <a:pos x="778" y="0"/>
                </a:cxn>
                <a:cxn ang="0">
                  <a:pos x="778" y="0"/>
                </a:cxn>
                <a:cxn ang="0">
                  <a:pos x="903" y="216"/>
                </a:cxn>
                <a:cxn ang="0">
                  <a:pos x="778" y="432"/>
                </a:cxn>
                <a:cxn ang="0">
                  <a:pos x="778" y="432"/>
                </a:cxn>
                <a:cxn ang="0">
                  <a:pos x="0" y="432"/>
                </a:cxn>
                <a:cxn ang="0">
                  <a:pos x="0" y="432"/>
                </a:cxn>
                <a:cxn ang="0">
                  <a:pos x="125" y="216"/>
                </a:cxn>
                <a:cxn ang="0">
                  <a:pos x="0" y="0"/>
                </a:cxn>
                <a:cxn ang="0">
                  <a:pos x="0" y="0"/>
                </a:cxn>
              </a:cxnLst>
              <a:rect l="0" t="0" r="r" b="b"/>
              <a:pathLst>
                <a:path w="904" h="433">
                  <a:moveTo>
                    <a:pt x="0" y="0"/>
                  </a:moveTo>
                  <a:lnTo>
                    <a:pt x="778" y="0"/>
                  </a:lnTo>
                  <a:lnTo>
                    <a:pt x="903" y="216"/>
                  </a:lnTo>
                  <a:lnTo>
                    <a:pt x="778" y="432"/>
                  </a:lnTo>
                  <a:lnTo>
                    <a:pt x="0" y="432"/>
                  </a:lnTo>
                  <a:lnTo>
                    <a:pt x="125" y="216"/>
                  </a:lnTo>
                  <a:lnTo>
                    <a:pt x="0" y="0"/>
                  </a:lnTo>
                  <a:close/>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6350" cap="flat">
              <a:noFill/>
              <a:prstDash val="solid"/>
              <a:round/>
              <a:headEnd/>
              <a:tailEnd/>
            </a:ln>
            <a:effectLst>
              <a:outerShdw dist="57150" dir="2700000" algn="ctr" rotWithShape="0">
                <a:srgbClr val="888888">
                  <a:alpha val="50000"/>
                </a:srgbClr>
              </a:outerShdw>
            </a:effectLst>
            <a:scene3d>
              <a:camera prst="orthographicFront"/>
              <a:lightRig rig="threePt" dir="t"/>
            </a:scene3d>
            <a:sp3d>
              <a:bevelT/>
            </a:sp3d>
          </p:spPr>
          <p:txBody>
            <a:bodyPr wrap="none" anchor="ctr">
              <a:spAutoFit/>
            </a:bodyPr>
            <a:lstStyle/>
            <a:p>
              <a:pPr>
                <a:defRPr/>
              </a:pPr>
              <a:endParaRPr lang="zh-CN" altLang="en-US"/>
            </a:p>
          </p:txBody>
        </p:sp>
        <p:sp>
          <p:nvSpPr>
            <p:cNvPr id="136197" name="Freeform 5"/>
            <p:cNvSpPr>
              <a:spLocks/>
            </p:cNvSpPr>
            <p:nvPr/>
          </p:nvSpPr>
          <p:spPr bwMode="auto">
            <a:xfrm>
              <a:off x="2914392" y="1370013"/>
              <a:ext cx="2254720" cy="977900"/>
            </a:xfrm>
            <a:custGeom>
              <a:avLst/>
              <a:gdLst/>
              <a:ahLst/>
              <a:cxnLst>
                <a:cxn ang="0">
                  <a:pos x="0" y="0"/>
                </a:cxn>
                <a:cxn ang="0">
                  <a:pos x="777" y="0"/>
                </a:cxn>
                <a:cxn ang="0">
                  <a:pos x="777" y="0"/>
                </a:cxn>
                <a:cxn ang="0">
                  <a:pos x="902" y="216"/>
                </a:cxn>
                <a:cxn ang="0">
                  <a:pos x="777" y="432"/>
                </a:cxn>
                <a:cxn ang="0">
                  <a:pos x="777" y="432"/>
                </a:cxn>
                <a:cxn ang="0">
                  <a:pos x="0" y="432"/>
                </a:cxn>
                <a:cxn ang="0">
                  <a:pos x="0" y="432"/>
                </a:cxn>
                <a:cxn ang="0">
                  <a:pos x="125" y="216"/>
                </a:cxn>
                <a:cxn ang="0">
                  <a:pos x="0" y="0"/>
                </a:cxn>
                <a:cxn ang="0">
                  <a:pos x="0" y="0"/>
                </a:cxn>
              </a:cxnLst>
              <a:rect l="0" t="0" r="r" b="b"/>
              <a:pathLst>
                <a:path w="903" h="433">
                  <a:moveTo>
                    <a:pt x="0" y="0"/>
                  </a:moveTo>
                  <a:lnTo>
                    <a:pt x="777" y="0"/>
                  </a:lnTo>
                  <a:lnTo>
                    <a:pt x="902" y="216"/>
                  </a:lnTo>
                  <a:lnTo>
                    <a:pt x="777" y="432"/>
                  </a:lnTo>
                  <a:lnTo>
                    <a:pt x="0" y="432"/>
                  </a:lnTo>
                  <a:lnTo>
                    <a:pt x="125" y="216"/>
                  </a:lnTo>
                  <a:lnTo>
                    <a:pt x="0" y="0"/>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6350" cap="flat">
              <a:noFill/>
              <a:prstDash val="solid"/>
              <a:round/>
              <a:headEnd/>
              <a:tailEnd/>
            </a:ln>
            <a:effectLst>
              <a:outerShdw dist="57150" dir="2700000" algn="ctr" rotWithShape="0">
                <a:srgbClr val="888888">
                  <a:alpha val="50000"/>
                </a:srgbClr>
              </a:outerShdw>
            </a:effectLst>
            <a:scene3d>
              <a:camera prst="orthographicFront"/>
              <a:lightRig rig="threePt" dir="t"/>
            </a:scene3d>
            <a:sp3d>
              <a:bevelT/>
            </a:sp3d>
          </p:spPr>
          <p:txBody>
            <a:bodyPr wrap="none" anchor="ctr">
              <a:spAutoFit/>
            </a:bodyPr>
            <a:lstStyle/>
            <a:p>
              <a:pPr>
                <a:defRPr/>
              </a:pPr>
              <a:endParaRPr lang="zh-CN" altLang="en-US"/>
            </a:p>
          </p:txBody>
        </p:sp>
        <p:sp>
          <p:nvSpPr>
            <p:cNvPr id="136198" name="Freeform 6"/>
            <p:cNvSpPr>
              <a:spLocks/>
            </p:cNvSpPr>
            <p:nvPr/>
          </p:nvSpPr>
          <p:spPr bwMode="auto">
            <a:xfrm>
              <a:off x="4836784" y="1370013"/>
              <a:ext cx="2258128" cy="977900"/>
            </a:xfrm>
            <a:custGeom>
              <a:avLst/>
              <a:gdLst/>
              <a:ahLst/>
              <a:cxnLst>
                <a:cxn ang="0">
                  <a:pos x="0" y="0"/>
                </a:cxn>
                <a:cxn ang="0">
                  <a:pos x="778" y="0"/>
                </a:cxn>
                <a:cxn ang="0">
                  <a:pos x="778" y="0"/>
                </a:cxn>
                <a:cxn ang="0">
                  <a:pos x="903" y="216"/>
                </a:cxn>
                <a:cxn ang="0">
                  <a:pos x="778" y="432"/>
                </a:cxn>
                <a:cxn ang="0">
                  <a:pos x="778" y="432"/>
                </a:cxn>
                <a:cxn ang="0">
                  <a:pos x="0" y="432"/>
                </a:cxn>
                <a:cxn ang="0">
                  <a:pos x="0" y="432"/>
                </a:cxn>
                <a:cxn ang="0">
                  <a:pos x="125" y="216"/>
                </a:cxn>
                <a:cxn ang="0">
                  <a:pos x="0" y="0"/>
                </a:cxn>
                <a:cxn ang="0">
                  <a:pos x="0" y="0"/>
                </a:cxn>
              </a:cxnLst>
              <a:rect l="0" t="0" r="r" b="b"/>
              <a:pathLst>
                <a:path w="904" h="433">
                  <a:moveTo>
                    <a:pt x="0" y="0"/>
                  </a:moveTo>
                  <a:lnTo>
                    <a:pt x="778" y="0"/>
                  </a:lnTo>
                  <a:lnTo>
                    <a:pt x="903" y="216"/>
                  </a:lnTo>
                  <a:lnTo>
                    <a:pt x="778" y="432"/>
                  </a:lnTo>
                  <a:lnTo>
                    <a:pt x="0" y="432"/>
                  </a:lnTo>
                  <a:lnTo>
                    <a:pt x="125" y="216"/>
                  </a:lnTo>
                  <a:lnTo>
                    <a:pt x="0" y="0"/>
                  </a:lnTo>
                  <a:close/>
                </a:path>
              </a:pathLst>
            </a:cu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path path="circle">
                <a:fillToRect l="50000" t="50000" r="50000" b="50000"/>
              </a:path>
              <a:tileRect/>
            </a:gradFill>
            <a:ln w="6350" cap="flat">
              <a:noFill/>
              <a:prstDash val="solid"/>
              <a:round/>
              <a:headEnd/>
              <a:tailEnd/>
            </a:ln>
            <a:effectLst>
              <a:outerShdw dist="57150" dir="2700000" algn="ctr" rotWithShape="0">
                <a:srgbClr val="888888">
                  <a:alpha val="50000"/>
                </a:srgbClr>
              </a:outerShdw>
            </a:effectLst>
            <a:scene3d>
              <a:camera prst="orthographicFront"/>
              <a:lightRig rig="threePt" dir="t"/>
            </a:scene3d>
            <a:sp3d>
              <a:bevelT/>
            </a:sp3d>
          </p:spPr>
          <p:txBody>
            <a:bodyPr wrap="none" anchor="ctr">
              <a:spAutoFit/>
            </a:bodyPr>
            <a:lstStyle/>
            <a:p>
              <a:pPr>
                <a:defRPr/>
              </a:pPr>
              <a:endParaRPr lang="zh-CN" altLang="en-US"/>
            </a:p>
          </p:txBody>
        </p:sp>
        <p:sp>
          <p:nvSpPr>
            <p:cNvPr id="136199" name="Freeform 7"/>
            <p:cNvSpPr>
              <a:spLocks/>
            </p:cNvSpPr>
            <p:nvPr/>
          </p:nvSpPr>
          <p:spPr bwMode="auto">
            <a:xfrm>
              <a:off x="6781330" y="1370013"/>
              <a:ext cx="2254720" cy="977900"/>
            </a:xfrm>
            <a:custGeom>
              <a:avLst/>
              <a:gdLst/>
              <a:ahLst/>
              <a:cxnLst>
                <a:cxn ang="0">
                  <a:pos x="0" y="0"/>
                </a:cxn>
                <a:cxn ang="0">
                  <a:pos x="778" y="0"/>
                </a:cxn>
                <a:cxn ang="0">
                  <a:pos x="778" y="0"/>
                </a:cxn>
                <a:cxn ang="0">
                  <a:pos x="902" y="216"/>
                </a:cxn>
                <a:cxn ang="0">
                  <a:pos x="778" y="432"/>
                </a:cxn>
                <a:cxn ang="0">
                  <a:pos x="778" y="432"/>
                </a:cxn>
                <a:cxn ang="0">
                  <a:pos x="0" y="432"/>
                </a:cxn>
                <a:cxn ang="0">
                  <a:pos x="0" y="432"/>
                </a:cxn>
                <a:cxn ang="0">
                  <a:pos x="125" y="216"/>
                </a:cxn>
                <a:cxn ang="0">
                  <a:pos x="0" y="0"/>
                </a:cxn>
                <a:cxn ang="0">
                  <a:pos x="0" y="0"/>
                </a:cxn>
              </a:cxnLst>
              <a:rect l="0" t="0" r="r" b="b"/>
              <a:pathLst>
                <a:path w="903" h="433">
                  <a:moveTo>
                    <a:pt x="0" y="0"/>
                  </a:moveTo>
                  <a:lnTo>
                    <a:pt x="778" y="0"/>
                  </a:lnTo>
                  <a:lnTo>
                    <a:pt x="902" y="216"/>
                  </a:lnTo>
                  <a:lnTo>
                    <a:pt x="778" y="432"/>
                  </a:lnTo>
                  <a:lnTo>
                    <a:pt x="0" y="432"/>
                  </a:lnTo>
                  <a:lnTo>
                    <a:pt x="125" y="216"/>
                  </a:lnTo>
                  <a:lnTo>
                    <a:pt x="0" y="0"/>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6350" cap="flat">
              <a:noFill/>
              <a:prstDash val="solid"/>
              <a:round/>
              <a:headEnd/>
              <a:tailEnd/>
            </a:ln>
            <a:effectLst>
              <a:outerShdw dist="57150" dir="2700000" algn="ctr" rotWithShape="0">
                <a:srgbClr val="888888">
                  <a:alpha val="50000"/>
                </a:srgbClr>
              </a:outerShdw>
            </a:effectLst>
            <a:scene3d>
              <a:camera prst="orthographicFront"/>
              <a:lightRig rig="threePt" dir="t"/>
            </a:scene3d>
            <a:sp3d>
              <a:bevelT/>
            </a:sp3d>
          </p:spPr>
          <p:txBody>
            <a:bodyPr wrap="none" anchor="ctr">
              <a:spAutoFit/>
            </a:bodyPr>
            <a:lstStyle/>
            <a:p>
              <a:pPr>
                <a:defRPr/>
              </a:pPr>
              <a:endParaRPr lang="zh-CN" altLang="en-US"/>
            </a:p>
          </p:txBody>
        </p:sp>
      </p:grpSp>
      <p:sp>
        <p:nvSpPr>
          <p:cNvPr id="12292" name="Rectangle 2"/>
          <p:cNvSpPr>
            <a:spLocks noGrp="1" noChangeArrowheads="1"/>
          </p:cNvSpPr>
          <p:nvPr>
            <p:ph type="title" idx="4294967295"/>
          </p:nvPr>
        </p:nvSpPr>
        <p:spPr>
          <a:xfrm>
            <a:off x="971550" y="333375"/>
            <a:ext cx="7921625" cy="863600"/>
          </a:xfrm>
        </p:spPr>
        <p:txBody>
          <a:bodyPr/>
          <a:lstStyle/>
          <a:p>
            <a:r>
              <a:rPr lang="zh-CN" altLang="en-US" sz="3200" b="1" smtClean="0">
                <a:solidFill>
                  <a:srgbClr val="3366CC"/>
                </a:solidFill>
                <a:ea typeface="隶书" pitchFamily="49" charset="-122"/>
              </a:rPr>
              <a:t>下游：农膜进入淡季需求疲软局面持续</a:t>
            </a:r>
            <a:endParaRPr lang="en-US" altLang="zh-CN" sz="3200" b="1" smtClean="0">
              <a:solidFill>
                <a:srgbClr val="3366CC"/>
              </a:solidFill>
              <a:ea typeface="隶书" pitchFamily="49" charset="-122"/>
            </a:endParaRPr>
          </a:p>
        </p:txBody>
      </p:sp>
      <p:sp>
        <p:nvSpPr>
          <p:cNvPr id="12293" name="Rectangle 3"/>
          <p:cNvSpPr>
            <a:spLocks noGrp="1" noChangeArrowheads="1"/>
          </p:cNvSpPr>
          <p:nvPr>
            <p:ph idx="4294967295"/>
          </p:nvPr>
        </p:nvSpPr>
        <p:spPr>
          <a:xfrm>
            <a:off x="971550" y="1303338"/>
            <a:ext cx="2089150" cy="800100"/>
          </a:xfrm>
        </p:spPr>
        <p:txBody>
          <a:bodyPr/>
          <a:lstStyle/>
          <a:p>
            <a:pPr algn="ctr">
              <a:lnSpc>
                <a:spcPct val="80000"/>
              </a:lnSpc>
              <a:buFont typeface="Wingdings" pitchFamily="2" charset="2"/>
              <a:buNone/>
            </a:pPr>
            <a:r>
              <a:rPr lang="en-US" altLang="zh-CN" sz="1600" b="1" smtClean="0">
                <a:solidFill>
                  <a:schemeClr val="tx2"/>
                </a:solidFill>
                <a:latin typeface="微软雅黑" pitchFamily="34" charset="-122"/>
                <a:ea typeface="微软雅黑" pitchFamily="34" charset="-122"/>
              </a:rPr>
              <a:t>12-1</a:t>
            </a:r>
            <a:r>
              <a:rPr lang="zh-CN" altLang="en-US" sz="1600" b="1" smtClean="0">
                <a:solidFill>
                  <a:schemeClr val="tx2"/>
                </a:solidFill>
                <a:latin typeface="微软雅黑" pitchFamily="34" charset="-122"/>
                <a:ea typeface="微软雅黑" pitchFamily="34" charset="-122"/>
              </a:rPr>
              <a:t>月</a:t>
            </a:r>
          </a:p>
          <a:p>
            <a:pPr algn="ctr">
              <a:lnSpc>
                <a:spcPct val="80000"/>
              </a:lnSpc>
              <a:buFont typeface="Wingdings" pitchFamily="2" charset="2"/>
              <a:buNone/>
            </a:pPr>
            <a:r>
              <a:rPr lang="zh-CN" altLang="en-US" sz="1600" b="1" smtClean="0">
                <a:solidFill>
                  <a:schemeClr val="tx2"/>
                </a:solidFill>
                <a:latin typeface="微软雅黑" pitchFamily="34" charset="-122"/>
                <a:ea typeface="微软雅黑" pitchFamily="34" charset="-122"/>
              </a:rPr>
              <a:t>地膜生产备料期</a:t>
            </a:r>
          </a:p>
          <a:p>
            <a:pPr algn="ctr">
              <a:lnSpc>
                <a:spcPct val="80000"/>
              </a:lnSpc>
              <a:buFont typeface="Wingdings" pitchFamily="2" charset="2"/>
              <a:buNone/>
            </a:pPr>
            <a:r>
              <a:rPr lang="zh-CN" altLang="en-US" sz="1600" b="1" smtClean="0">
                <a:solidFill>
                  <a:schemeClr val="tx2"/>
                </a:solidFill>
                <a:latin typeface="微软雅黑" pitchFamily="34" charset="-122"/>
                <a:ea typeface="微软雅黑" pitchFamily="34" charset="-122"/>
              </a:rPr>
              <a:t>涨势渐起</a:t>
            </a:r>
            <a:endParaRPr lang="en-US" altLang="zh-CN" sz="1600" b="1" smtClean="0">
              <a:solidFill>
                <a:schemeClr val="tx2"/>
              </a:solidFill>
              <a:latin typeface="微软雅黑" pitchFamily="34" charset="-122"/>
              <a:ea typeface="微软雅黑" pitchFamily="34" charset="-122"/>
            </a:endParaRPr>
          </a:p>
        </p:txBody>
      </p:sp>
      <p:sp>
        <p:nvSpPr>
          <p:cNvPr id="12294" name="Rectangle 9"/>
          <p:cNvSpPr>
            <a:spLocks noChangeArrowheads="1"/>
          </p:cNvSpPr>
          <p:nvPr/>
        </p:nvSpPr>
        <p:spPr bwMode="auto">
          <a:xfrm>
            <a:off x="2843213" y="1303338"/>
            <a:ext cx="2017712" cy="800100"/>
          </a:xfrm>
          <a:prstGeom prst="rect">
            <a:avLst/>
          </a:prstGeom>
          <a:noFill/>
          <a:ln w="9525">
            <a:noFill/>
            <a:miter lim="800000"/>
            <a:headEnd/>
            <a:tailEnd/>
          </a:ln>
        </p:spPr>
        <p:txBody>
          <a:bodyPr/>
          <a:lstStyle/>
          <a:p>
            <a:pPr marL="342900" indent="-342900" algn="ctr">
              <a:lnSpc>
                <a:spcPct val="80000"/>
              </a:lnSpc>
              <a:spcBef>
                <a:spcPct val="20000"/>
              </a:spcBef>
              <a:buClr>
                <a:schemeClr val="hlink"/>
              </a:buClr>
              <a:buFont typeface="Wingdings" pitchFamily="2" charset="2"/>
              <a:buNone/>
            </a:pPr>
            <a:r>
              <a:rPr lang="en-US" altLang="zh-CN" sz="1600">
                <a:solidFill>
                  <a:schemeClr val="tx2"/>
                </a:solidFill>
                <a:latin typeface="微软雅黑" pitchFamily="34" charset="-122"/>
                <a:ea typeface="微软雅黑" pitchFamily="34" charset="-122"/>
              </a:rPr>
              <a:t>4-5</a:t>
            </a:r>
            <a:r>
              <a:rPr lang="zh-CN" altLang="en-US" sz="1600">
                <a:solidFill>
                  <a:schemeClr val="tx2"/>
                </a:solidFill>
                <a:latin typeface="微软雅黑" pitchFamily="34" charset="-122"/>
                <a:ea typeface="微软雅黑" pitchFamily="34" charset="-122"/>
              </a:rPr>
              <a:t>月</a:t>
            </a:r>
          </a:p>
          <a:p>
            <a:pPr marL="342900" indent="-342900" algn="ctr">
              <a:lnSpc>
                <a:spcPct val="80000"/>
              </a:lnSpc>
              <a:spcBef>
                <a:spcPct val="20000"/>
              </a:spcBef>
              <a:buClr>
                <a:schemeClr val="hlink"/>
              </a:buClr>
              <a:buFont typeface="Wingdings" pitchFamily="2" charset="2"/>
              <a:buNone/>
            </a:pPr>
            <a:r>
              <a:rPr lang="zh-CN" altLang="en-US" sz="1600">
                <a:solidFill>
                  <a:schemeClr val="tx2"/>
                </a:solidFill>
                <a:latin typeface="微软雅黑" pitchFamily="34" charset="-122"/>
                <a:ea typeface="微软雅黑" pitchFamily="34" charset="-122"/>
              </a:rPr>
              <a:t>加工企业停产</a:t>
            </a:r>
          </a:p>
          <a:p>
            <a:pPr marL="342900" indent="-342900" algn="ctr">
              <a:lnSpc>
                <a:spcPct val="80000"/>
              </a:lnSpc>
              <a:spcBef>
                <a:spcPct val="20000"/>
              </a:spcBef>
              <a:buClr>
                <a:schemeClr val="hlink"/>
              </a:buClr>
              <a:buFont typeface="Wingdings" pitchFamily="2" charset="2"/>
              <a:buNone/>
            </a:pPr>
            <a:r>
              <a:rPr lang="zh-CN" altLang="en-US" sz="1600">
                <a:solidFill>
                  <a:schemeClr val="tx2"/>
                </a:solidFill>
                <a:latin typeface="微软雅黑" pitchFamily="34" charset="-122"/>
                <a:ea typeface="微软雅黑" pitchFamily="34" charset="-122"/>
              </a:rPr>
              <a:t>原料价格触底</a:t>
            </a:r>
          </a:p>
        </p:txBody>
      </p:sp>
      <p:sp>
        <p:nvSpPr>
          <p:cNvPr id="12295" name="Rectangle 10"/>
          <p:cNvSpPr>
            <a:spLocks noChangeArrowheads="1"/>
          </p:cNvSpPr>
          <p:nvPr/>
        </p:nvSpPr>
        <p:spPr bwMode="auto">
          <a:xfrm>
            <a:off x="4860925" y="1303338"/>
            <a:ext cx="1943100" cy="800100"/>
          </a:xfrm>
          <a:prstGeom prst="rect">
            <a:avLst/>
          </a:prstGeom>
          <a:noFill/>
          <a:ln w="9525">
            <a:noFill/>
            <a:miter lim="800000"/>
            <a:headEnd/>
            <a:tailEnd/>
          </a:ln>
        </p:spPr>
        <p:txBody>
          <a:bodyPr/>
          <a:lstStyle/>
          <a:p>
            <a:pPr marL="342900" indent="-342900" algn="ctr">
              <a:lnSpc>
                <a:spcPct val="80000"/>
              </a:lnSpc>
              <a:spcBef>
                <a:spcPct val="20000"/>
              </a:spcBef>
              <a:buClr>
                <a:schemeClr val="hlink"/>
              </a:buClr>
              <a:buFont typeface="Wingdings" pitchFamily="2" charset="2"/>
              <a:buNone/>
            </a:pPr>
            <a:r>
              <a:rPr lang="en-US" altLang="zh-CN" sz="1600">
                <a:solidFill>
                  <a:schemeClr val="tx2"/>
                </a:solidFill>
                <a:latin typeface="微软雅黑" pitchFamily="34" charset="-122"/>
                <a:ea typeface="微软雅黑" pitchFamily="34" charset="-122"/>
              </a:rPr>
              <a:t>6-7</a:t>
            </a:r>
            <a:r>
              <a:rPr lang="zh-CN" altLang="en-US" sz="1600">
                <a:solidFill>
                  <a:schemeClr val="tx2"/>
                </a:solidFill>
                <a:latin typeface="微软雅黑" pitchFamily="34" charset="-122"/>
                <a:ea typeface="微软雅黑" pitchFamily="34" charset="-122"/>
              </a:rPr>
              <a:t>月</a:t>
            </a:r>
          </a:p>
          <a:p>
            <a:pPr marL="342900" indent="-342900" algn="ctr">
              <a:lnSpc>
                <a:spcPct val="80000"/>
              </a:lnSpc>
              <a:spcBef>
                <a:spcPct val="20000"/>
              </a:spcBef>
              <a:buClr>
                <a:schemeClr val="hlink"/>
              </a:buClr>
              <a:buFont typeface="Wingdings" pitchFamily="2" charset="2"/>
              <a:buNone/>
            </a:pPr>
            <a:r>
              <a:rPr lang="zh-CN" altLang="en-US" sz="1600">
                <a:solidFill>
                  <a:schemeClr val="tx2"/>
                </a:solidFill>
                <a:latin typeface="微软雅黑" pitchFamily="34" charset="-122"/>
                <a:ea typeface="微软雅黑" pitchFamily="34" charset="-122"/>
              </a:rPr>
              <a:t>棚膜生产备料期</a:t>
            </a:r>
          </a:p>
          <a:p>
            <a:pPr marL="342900" indent="-342900" algn="ctr">
              <a:lnSpc>
                <a:spcPct val="80000"/>
              </a:lnSpc>
              <a:spcBef>
                <a:spcPct val="20000"/>
              </a:spcBef>
              <a:buClr>
                <a:schemeClr val="hlink"/>
              </a:buClr>
              <a:buFont typeface="Wingdings" pitchFamily="2" charset="2"/>
              <a:buNone/>
            </a:pPr>
            <a:r>
              <a:rPr lang="zh-CN" altLang="en-US" sz="1600">
                <a:solidFill>
                  <a:schemeClr val="tx2"/>
                </a:solidFill>
                <a:latin typeface="微软雅黑" pitchFamily="34" charset="-122"/>
                <a:ea typeface="微软雅黑" pitchFamily="34" charset="-122"/>
              </a:rPr>
              <a:t>第二轮涨势启动</a:t>
            </a:r>
            <a:endParaRPr lang="en-US" altLang="zh-CN" sz="1600">
              <a:solidFill>
                <a:schemeClr val="tx2"/>
              </a:solidFill>
              <a:latin typeface="微软雅黑" pitchFamily="34" charset="-122"/>
              <a:ea typeface="微软雅黑" pitchFamily="34" charset="-122"/>
            </a:endParaRPr>
          </a:p>
        </p:txBody>
      </p:sp>
      <p:sp>
        <p:nvSpPr>
          <p:cNvPr id="12296" name="Rectangle 11"/>
          <p:cNvSpPr>
            <a:spLocks noChangeArrowheads="1"/>
          </p:cNvSpPr>
          <p:nvPr/>
        </p:nvSpPr>
        <p:spPr bwMode="auto">
          <a:xfrm>
            <a:off x="6588125" y="1355725"/>
            <a:ext cx="2339975" cy="800100"/>
          </a:xfrm>
          <a:prstGeom prst="rect">
            <a:avLst/>
          </a:prstGeom>
          <a:noFill/>
          <a:ln w="9525">
            <a:noFill/>
            <a:miter lim="800000"/>
            <a:headEnd/>
            <a:tailEnd/>
          </a:ln>
        </p:spPr>
        <p:txBody>
          <a:bodyPr tIns="0" bIns="0"/>
          <a:lstStyle/>
          <a:p>
            <a:pPr marL="342900" indent="-342900" algn="ctr">
              <a:lnSpc>
                <a:spcPct val="80000"/>
              </a:lnSpc>
              <a:spcBef>
                <a:spcPct val="20000"/>
              </a:spcBef>
              <a:buClr>
                <a:schemeClr val="hlink"/>
              </a:buClr>
              <a:buFont typeface="Wingdings" pitchFamily="2" charset="2"/>
              <a:buNone/>
            </a:pPr>
            <a:r>
              <a:rPr lang="en-US" altLang="zh-CN" sz="1600">
                <a:solidFill>
                  <a:schemeClr val="tx2"/>
                </a:solidFill>
                <a:latin typeface="微软雅黑" pitchFamily="34" charset="-122"/>
                <a:ea typeface="微软雅黑" pitchFamily="34" charset="-122"/>
              </a:rPr>
              <a:t>10-11</a:t>
            </a:r>
            <a:r>
              <a:rPr lang="zh-CN" altLang="en-US" sz="1600">
                <a:solidFill>
                  <a:schemeClr val="tx2"/>
                </a:solidFill>
                <a:latin typeface="微软雅黑" pitchFamily="34" charset="-122"/>
                <a:ea typeface="微软雅黑" pitchFamily="34" charset="-122"/>
              </a:rPr>
              <a:t>月</a:t>
            </a:r>
          </a:p>
          <a:p>
            <a:pPr marL="342900" indent="-342900" algn="ctr">
              <a:lnSpc>
                <a:spcPct val="80000"/>
              </a:lnSpc>
              <a:spcBef>
                <a:spcPct val="20000"/>
              </a:spcBef>
              <a:buClr>
                <a:schemeClr val="hlink"/>
              </a:buClr>
              <a:buFont typeface="Wingdings" pitchFamily="2" charset="2"/>
              <a:buNone/>
            </a:pPr>
            <a:r>
              <a:rPr lang="zh-CN" altLang="en-US" sz="1600">
                <a:solidFill>
                  <a:schemeClr val="tx2"/>
                </a:solidFill>
                <a:latin typeface="微软雅黑" pitchFamily="34" charset="-122"/>
                <a:ea typeface="微软雅黑" pitchFamily="34" charset="-122"/>
              </a:rPr>
              <a:t>棚地膜旺季结束</a:t>
            </a:r>
          </a:p>
          <a:p>
            <a:pPr marL="342900" indent="-342900" algn="ctr">
              <a:lnSpc>
                <a:spcPct val="80000"/>
              </a:lnSpc>
              <a:spcBef>
                <a:spcPct val="20000"/>
              </a:spcBef>
              <a:buClr>
                <a:schemeClr val="hlink"/>
              </a:buClr>
              <a:buFont typeface="Wingdings" pitchFamily="2" charset="2"/>
              <a:buNone/>
            </a:pPr>
            <a:r>
              <a:rPr lang="zh-CN" altLang="en-US" sz="1600">
                <a:solidFill>
                  <a:schemeClr val="tx2"/>
                </a:solidFill>
                <a:latin typeface="微软雅黑" pitchFamily="34" charset="-122"/>
                <a:ea typeface="微软雅黑" pitchFamily="34" charset="-122"/>
              </a:rPr>
              <a:t>原料价格回调</a:t>
            </a:r>
            <a:endParaRPr lang="en-US" altLang="zh-CN" sz="1600">
              <a:solidFill>
                <a:schemeClr val="tx2"/>
              </a:solidFill>
              <a:latin typeface="微软雅黑" pitchFamily="34" charset="-122"/>
              <a:ea typeface="微软雅黑" pitchFamily="34" charset="-122"/>
            </a:endParaRPr>
          </a:p>
        </p:txBody>
      </p:sp>
      <p:sp>
        <p:nvSpPr>
          <p:cNvPr id="12297" name="AutoShape 13"/>
          <p:cNvSpPr>
            <a:spLocks noChangeAspect="1" noChangeArrowheads="1"/>
          </p:cNvSpPr>
          <p:nvPr/>
        </p:nvSpPr>
        <p:spPr bwMode="auto">
          <a:xfrm>
            <a:off x="1187450" y="3716338"/>
            <a:ext cx="215900" cy="217487"/>
          </a:xfrm>
          <a:prstGeom prst="upArrow">
            <a:avLst>
              <a:gd name="adj1" fmla="val 50000"/>
              <a:gd name="adj2" fmla="val 25184"/>
            </a:avLst>
          </a:prstGeom>
          <a:solidFill>
            <a:srgbClr val="FF0000"/>
          </a:solidFill>
          <a:ln w="9525" algn="ctr">
            <a:noFill/>
            <a:miter lim="800000"/>
            <a:headEnd/>
            <a:tailEnd/>
          </a:ln>
        </p:spPr>
        <p:txBody>
          <a:bodyPr wrap="none" anchor="ctr"/>
          <a:lstStyle/>
          <a:p>
            <a:endParaRPr lang="zh-CN" altLang="en-US"/>
          </a:p>
        </p:txBody>
      </p:sp>
      <p:sp>
        <p:nvSpPr>
          <p:cNvPr id="12298" name="AutoShape 15"/>
          <p:cNvSpPr>
            <a:spLocks noChangeAspect="1" noChangeArrowheads="1"/>
          </p:cNvSpPr>
          <p:nvPr/>
        </p:nvSpPr>
        <p:spPr bwMode="auto">
          <a:xfrm>
            <a:off x="2124075" y="3284538"/>
            <a:ext cx="215900" cy="215900"/>
          </a:xfrm>
          <a:prstGeom prst="upArrow">
            <a:avLst>
              <a:gd name="adj1" fmla="val 50000"/>
              <a:gd name="adj2" fmla="val 25000"/>
            </a:avLst>
          </a:prstGeom>
          <a:solidFill>
            <a:srgbClr val="FF0000"/>
          </a:solidFill>
          <a:ln w="9525" algn="ctr">
            <a:noFill/>
            <a:miter lim="800000"/>
            <a:headEnd/>
            <a:tailEnd/>
          </a:ln>
        </p:spPr>
        <p:txBody>
          <a:bodyPr wrap="none" anchor="ctr"/>
          <a:lstStyle/>
          <a:p>
            <a:endParaRPr lang="zh-CN" altLang="en-US"/>
          </a:p>
        </p:txBody>
      </p:sp>
      <p:sp>
        <p:nvSpPr>
          <p:cNvPr id="12299" name="AutoShape 16"/>
          <p:cNvSpPr>
            <a:spLocks noChangeAspect="1" noChangeArrowheads="1"/>
          </p:cNvSpPr>
          <p:nvPr/>
        </p:nvSpPr>
        <p:spPr bwMode="auto">
          <a:xfrm>
            <a:off x="3132138" y="6237288"/>
            <a:ext cx="215900" cy="215900"/>
          </a:xfrm>
          <a:prstGeom prst="upArrow">
            <a:avLst>
              <a:gd name="adj1" fmla="val 50000"/>
              <a:gd name="adj2" fmla="val 25000"/>
            </a:avLst>
          </a:prstGeom>
          <a:solidFill>
            <a:srgbClr val="FF0000"/>
          </a:solidFill>
          <a:ln w="9525" algn="ctr">
            <a:noFill/>
            <a:miter lim="800000"/>
            <a:headEnd/>
            <a:tailEnd/>
          </a:ln>
        </p:spPr>
        <p:txBody>
          <a:bodyPr wrap="none" anchor="ctr"/>
          <a:lstStyle/>
          <a:p>
            <a:endParaRPr lang="zh-CN" altLang="en-US"/>
          </a:p>
        </p:txBody>
      </p:sp>
      <p:sp>
        <p:nvSpPr>
          <p:cNvPr id="12300" name="AutoShape 18"/>
          <p:cNvSpPr>
            <a:spLocks noChangeAspect="1" noChangeArrowheads="1"/>
          </p:cNvSpPr>
          <p:nvPr/>
        </p:nvSpPr>
        <p:spPr bwMode="auto">
          <a:xfrm>
            <a:off x="7019925" y="4581525"/>
            <a:ext cx="215900" cy="215900"/>
          </a:xfrm>
          <a:prstGeom prst="upArrow">
            <a:avLst>
              <a:gd name="adj1" fmla="val 50000"/>
              <a:gd name="adj2" fmla="val 25000"/>
            </a:avLst>
          </a:prstGeom>
          <a:solidFill>
            <a:srgbClr val="FF0000"/>
          </a:solidFill>
          <a:ln w="9525" algn="ctr">
            <a:noFill/>
            <a:miter lim="800000"/>
            <a:headEnd/>
            <a:tailEnd/>
          </a:ln>
        </p:spPr>
        <p:txBody>
          <a:bodyPr wrap="none" anchor="ctr"/>
          <a:lstStyle/>
          <a:p>
            <a:endParaRPr lang="zh-CN" altLang="en-US"/>
          </a:p>
        </p:txBody>
      </p:sp>
      <p:sp>
        <p:nvSpPr>
          <p:cNvPr id="12301" name="AutoShape 19"/>
          <p:cNvSpPr>
            <a:spLocks noChangeAspect="1" noChangeArrowheads="1"/>
          </p:cNvSpPr>
          <p:nvPr/>
        </p:nvSpPr>
        <p:spPr bwMode="auto">
          <a:xfrm>
            <a:off x="7985125" y="4840288"/>
            <a:ext cx="215900" cy="215900"/>
          </a:xfrm>
          <a:prstGeom prst="upArrow">
            <a:avLst>
              <a:gd name="adj1" fmla="val 50000"/>
              <a:gd name="adj2" fmla="val 25000"/>
            </a:avLst>
          </a:prstGeom>
          <a:solidFill>
            <a:srgbClr val="FF0000"/>
          </a:solidFill>
          <a:ln w="9525" algn="ctr">
            <a:noFill/>
            <a:miter lim="800000"/>
            <a:headEnd/>
            <a:tailEnd/>
          </a:ln>
        </p:spPr>
        <p:txBody>
          <a:bodyPr wrap="none" anchor="ctr"/>
          <a:lstStyle/>
          <a:p>
            <a:endParaRPr lang="zh-CN" altLang="en-US"/>
          </a:p>
        </p:txBody>
      </p:sp>
      <p:sp>
        <p:nvSpPr>
          <p:cNvPr id="12302" name="AutoShape 16"/>
          <p:cNvSpPr>
            <a:spLocks noChangeAspect="1" noChangeArrowheads="1"/>
          </p:cNvSpPr>
          <p:nvPr/>
        </p:nvSpPr>
        <p:spPr bwMode="auto">
          <a:xfrm>
            <a:off x="4140200" y="5229225"/>
            <a:ext cx="215900" cy="215900"/>
          </a:xfrm>
          <a:prstGeom prst="upArrow">
            <a:avLst>
              <a:gd name="adj1" fmla="val 50000"/>
              <a:gd name="adj2" fmla="val 25000"/>
            </a:avLst>
          </a:prstGeom>
          <a:solidFill>
            <a:srgbClr val="FF0000"/>
          </a:solidFill>
          <a:ln w="9525" algn="ctr">
            <a:noFill/>
            <a:miter lim="800000"/>
            <a:headEnd/>
            <a:tailEnd/>
          </a:ln>
        </p:spPr>
        <p:txBody>
          <a:bodyPr wrap="none" anchor="ctr"/>
          <a:lstStyle/>
          <a:p>
            <a:endParaRPr lang="zh-CN" altLang="en-US"/>
          </a:p>
        </p:txBody>
      </p:sp>
      <p:sp>
        <p:nvSpPr>
          <p:cNvPr id="12303" name="AutoShape 16"/>
          <p:cNvSpPr>
            <a:spLocks noChangeAspect="1" noChangeArrowheads="1"/>
          </p:cNvSpPr>
          <p:nvPr/>
        </p:nvSpPr>
        <p:spPr bwMode="auto">
          <a:xfrm>
            <a:off x="5148263" y="4581525"/>
            <a:ext cx="215900" cy="215900"/>
          </a:xfrm>
          <a:prstGeom prst="upArrow">
            <a:avLst>
              <a:gd name="adj1" fmla="val 50000"/>
              <a:gd name="adj2" fmla="val 25000"/>
            </a:avLst>
          </a:prstGeom>
          <a:solidFill>
            <a:srgbClr val="FF0000"/>
          </a:solidFill>
          <a:ln w="9525" algn="ctr">
            <a:noFill/>
            <a:miter lim="800000"/>
            <a:headEnd/>
            <a:tailEnd/>
          </a:ln>
        </p:spPr>
        <p:txBody>
          <a:bodyPr wrap="none" anchor="ctr"/>
          <a:lstStyle/>
          <a:p>
            <a:endParaRPr lang="zh-CN" altLang="en-US"/>
          </a:p>
        </p:txBody>
      </p:sp>
      <p:sp>
        <p:nvSpPr>
          <p:cNvPr id="12304" name="AutoShape 16"/>
          <p:cNvSpPr>
            <a:spLocks noChangeAspect="1" noChangeArrowheads="1"/>
          </p:cNvSpPr>
          <p:nvPr/>
        </p:nvSpPr>
        <p:spPr bwMode="auto">
          <a:xfrm>
            <a:off x="6084888" y="5300663"/>
            <a:ext cx="215900" cy="215900"/>
          </a:xfrm>
          <a:prstGeom prst="upArrow">
            <a:avLst>
              <a:gd name="adj1" fmla="val 50000"/>
              <a:gd name="adj2" fmla="val 25000"/>
            </a:avLst>
          </a:prstGeom>
          <a:solidFill>
            <a:srgbClr val="FF0000"/>
          </a:solidFill>
          <a:ln w="9525" algn="ctr">
            <a:noFill/>
            <a:miter lim="800000"/>
            <a:headEnd/>
            <a:tailEnd/>
          </a:ln>
        </p:spPr>
        <p:txBody>
          <a:bodyPr wrap="none" anchor="ctr"/>
          <a:lstStyle/>
          <a:p>
            <a:endParaRPr lang="zh-CN" altLang="en-US"/>
          </a:p>
        </p:txBody>
      </p:sp>
      <p:sp>
        <p:nvSpPr>
          <p:cNvPr id="25" name="矩形 24"/>
          <p:cNvSpPr/>
          <p:nvPr/>
        </p:nvSpPr>
        <p:spPr>
          <a:xfrm>
            <a:off x="3491880" y="2348880"/>
            <a:ext cx="4824536" cy="83099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a:defRPr/>
            </a:pPr>
            <a:r>
              <a:rPr lang="zh-CN" altLang="en-US" sz="2400" spc="150" dirty="0">
                <a:ln w="11430"/>
                <a:solidFill>
                  <a:srgbClr val="0070C0"/>
                </a:solidFill>
                <a:effectLst>
                  <a:outerShdw blurRad="25400" algn="tl" rotWithShape="0">
                    <a:srgbClr val="000000">
                      <a:alpha val="43000"/>
                    </a:srgbClr>
                  </a:outerShdw>
                </a:effectLst>
                <a:latin typeface="隶书" pitchFamily="49" charset="-122"/>
                <a:ea typeface="隶书" pitchFamily="49" charset="-122"/>
              </a:rPr>
              <a:t>淡季将至，需求疲软局面恐持续</a:t>
            </a:r>
          </a:p>
          <a:p>
            <a:pPr algn="ctr">
              <a:defRPr/>
            </a:pPr>
            <a:r>
              <a:rPr lang="zh-CN" altLang="en-US" sz="2400" spc="150" dirty="0">
                <a:ln w="11430"/>
                <a:solidFill>
                  <a:srgbClr val="0070C0"/>
                </a:solidFill>
                <a:effectLst>
                  <a:outerShdw blurRad="25400" algn="tl" rotWithShape="0">
                    <a:srgbClr val="000000">
                      <a:alpha val="43000"/>
                    </a:srgbClr>
                  </a:outerShdw>
                </a:effectLst>
                <a:latin typeface="隶书" pitchFamily="49" charset="-122"/>
                <a:ea typeface="隶书" pitchFamily="49" charset="-122"/>
              </a:rPr>
              <a:t>难以提供有效需求支撑</a:t>
            </a:r>
          </a:p>
        </p:txBody>
      </p:sp>
      <p:cxnSp>
        <p:nvCxnSpPr>
          <p:cNvPr id="39" name="肘形连接符 38"/>
          <p:cNvCxnSpPr/>
          <p:nvPr/>
        </p:nvCxnSpPr>
        <p:spPr>
          <a:xfrm rot="1800000">
            <a:off x="825500" y="3275013"/>
            <a:ext cx="576263" cy="144462"/>
          </a:xfrm>
          <a:prstGeom prst="bentConnector3">
            <a:avLst>
              <a:gd name="adj1" fmla="val 39922"/>
            </a:avLst>
          </a:prstGeom>
          <a:ln w="76200">
            <a:solidFill>
              <a:srgbClr val="00B050"/>
            </a:solidFill>
            <a:bevel/>
            <a:tailEnd type="arrow" w="sm" len="sm"/>
          </a:ln>
        </p:spPr>
        <p:style>
          <a:lnRef idx="1">
            <a:schemeClr val="accent1"/>
          </a:lnRef>
          <a:fillRef idx="0">
            <a:schemeClr val="accent1"/>
          </a:fillRef>
          <a:effectRef idx="0">
            <a:schemeClr val="accent1"/>
          </a:effectRef>
          <a:fontRef idx="minor">
            <a:schemeClr val="tx1"/>
          </a:fontRef>
        </p:style>
      </p:cxnSp>
      <p:cxnSp>
        <p:nvCxnSpPr>
          <p:cNvPr id="40" name="肘形连接符 39"/>
          <p:cNvCxnSpPr/>
          <p:nvPr/>
        </p:nvCxnSpPr>
        <p:spPr>
          <a:xfrm rot="1800000">
            <a:off x="2697163" y="5291138"/>
            <a:ext cx="576262" cy="144462"/>
          </a:xfrm>
          <a:prstGeom prst="bentConnector3">
            <a:avLst>
              <a:gd name="adj1" fmla="val 39922"/>
            </a:avLst>
          </a:prstGeom>
          <a:ln w="76200">
            <a:solidFill>
              <a:srgbClr val="00B050"/>
            </a:solidFill>
            <a:bevel/>
            <a:tailEnd type="arrow" w="sm" len="sm"/>
          </a:ln>
        </p:spPr>
        <p:style>
          <a:lnRef idx="1">
            <a:schemeClr val="accent1"/>
          </a:lnRef>
          <a:fillRef idx="0">
            <a:schemeClr val="accent1"/>
          </a:fillRef>
          <a:effectRef idx="0">
            <a:schemeClr val="accent1"/>
          </a:effectRef>
          <a:fontRef idx="minor">
            <a:schemeClr val="tx1"/>
          </a:fontRef>
        </p:style>
      </p:cxnSp>
      <p:cxnSp>
        <p:nvCxnSpPr>
          <p:cNvPr id="41" name="肘形连接符 40"/>
          <p:cNvCxnSpPr/>
          <p:nvPr/>
        </p:nvCxnSpPr>
        <p:spPr>
          <a:xfrm rot="1800000">
            <a:off x="4857750" y="3563938"/>
            <a:ext cx="576263" cy="142875"/>
          </a:xfrm>
          <a:prstGeom prst="bentConnector3">
            <a:avLst>
              <a:gd name="adj1" fmla="val 39922"/>
            </a:avLst>
          </a:prstGeom>
          <a:ln w="76200">
            <a:solidFill>
              <a:srgbClr val="00B050"/>
            </a:solidFill>
            <a:bevel/>
            <a:tailEnd type="arrow" w="sm" len="sm"/>
          </a:ln>
        </p:spPr>
        <p:style>
          <a:lnRef idx="1">
            <a:schemeClr val="accent1"/>
          </a:lnRef>
          <a:fillRef idx="0">
            <a:schemeClr val="accent1"/>
          </a:fillRef>
          <a:effectRef idx="0">
            <a:schemeClr val="accent1"/>
          </a:effectRef>
          <a:fontRef idx="minor">
            <a:schemeClr val="tx1"/>
          </a:fontRef>
        </p:style>
      </p:cxnSp>
      <p:cxnSp>
        <p:nvCxnSpPr>
          <p:cNvPr id="42" name="肘形连接符 41"/>
          <p:cNvCxnSpPr/>
          <p:nvPr/>
        </p:nvCxnSpPr>
        <p:spPr>
          <a:xfrm rot="1800000">
            <a:off x="6657975" y="3348038"/>
            <a:ext cx="576263" cy="142875"/>
          </a:xfrm>
          <a:prstGeom prst="bentConnector3">
            <a:avLst>
              <a:gd name="adj1" fmla="val 34883"/>
            </a:avLst>
          </a:prstGeom>
          <a:ln w="76200">
            <a:solidFill>
              <a:srgbClr val="00B050"/>
            </a:solidFill>
            <a:bevel/>
            <a:tailEnd type="arrow" w="sm" len="s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36"/>
          <p:cNvGrpSpPr>
            <a:grpSpLocks/>
          </p:cNvGrpSpPr>
          <p:nvPr/>
        </p:nvGrpSpPr>
        <p:grpSpPr bwMode="auto">
          <a:xfrm>
            <a:off x="3217863" y="4718050"/>
            <a:ext cx="3295650" cy="1546225"/>
            <a:chOff x="3131354" y="5005703"/>
            <a:chExt cx="3295005" cy="1546840"/>
          </a:xfrm>
        </p:grpSpPr>
        <p:sp>
          <p:nvSpPr>
            <p:cNvPr id="28" name="左箭头 27"/>
            <p:cNvSpPr/>
            <p:nvPr/>
          </p:nvSpPr>
          <p:spPr>
            <a:xfrm rot="12296537">
              <a:off x="3131354" y="5005703"/>
              <a:ext cx="739459" cy="415449"/>
            </a:xfrm>
            <a:prstGeom prst="leftArrow">
              <a:avLst>
                <a:gd name="adj1" fmla="val 60000"/>
                <a:gd name="adj2" fmla="val 50000"/>
              </a:avLst>
            </a:prstGeom>
            <a:solidFill>
              <a:schemeClr val="accent6"/>
            </a:solidFill>
            <a:scene3d>
              <a:camera prst="orthographicFront"/>
              <a:lightRig rig="flat" dir="t"/>
            </a:scene3d>
            <a:sp3d z="-190500" prstMaterial="plastic">
              <a:bevelT w="50800" h="50800"/>
              <a:bevelB w="25400" h="25400" prst="angle"/>
            </a:sp3d>
          </p:spPr>
          <p:style>
            <a:lnRef idx="0">
              <a:schemeClr val="accent2">
                <a:shade val="90000"/>
                <a:hueOff val="0"/>
                <a:satOff val="0"/>
                <a:lumOff val="0"/>
                <a:alphaOff val="0"/>
              </a:schemeClr>
            </a:lnRef>
            <a:fillRef idx="3">
              <a:scrgbClr r="0" g="0" b="0"/>
            </a:fillRef>
            <a:effectRef idx="2">
              <a:schemeClr val="accent2">
                <a:shade val="90000"/>
                <a:hueOff val="0"/>
                <a:satOff val="0"/>
                <a:lumOff val="0"/>
                <a:alphaOff val="0"/>
              </a:schemeClr>
            </a:effectRef>
            <a:fontRef idx="minor">
              <a:schemeClr val="lt1"/>
            </a:fontRef>
          </p:style>
          <p:txBody>
            <a:bodyPr/>
            <a:lstStyle/>
            <a:p>
              <a:pPr>
                <a:defRPr/>
              </a:pPr>
              <a:endParaRPr lang="zh-CN" altLang="en-US"/>
            </a:p>
          </p:txBody>
        </p:sp>
        <p:grpSp>
          <p:nvGrpSpPr>
            <p:cNvPr id="3" name="组合 31"/>
            <p:cNvGrpSpPr/>
            <p:nvPr/>
          </p:nvGrpSpPr>
          <p:grpSpPr>
            <a:xfrm>
              <a:off x="3707904" y="5013176"/>
              <a:ext cx="2016224" cy="1539367"/>
              <a:chOff x="1556990" y="2227415"/>
              <a:chExt cx="1539367" cy="1539367"/>
            </a:xfrm>
            <a:solidFill>
              <a:srgbClr val="FFC000"/>
            </a:solidFill>
            <a:scene3d>
              <a:camera prst="orthographicFront"/>
              <a:lightRig rig="flat" dir="t"/>
            </a:scene3d>
          </p:grpSpPr>
          <p:sp>
            <p:nvSpPr>
              <p:cNvPr id="33" name="椭圆 32"/>
              <p:cNvSpPr/>
              <p:nvPr/>
            </p:nvSpPr>
            <p:spPr>
              <a:xfrm>
                <a:off x="1556990" y="2227415"/>
                <a:ext cx="1539367" cy="1539367"/>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shade val="60000"/>
                  <a:hueOff val="0"/>
                  <a:satOff val="0"/>
                  <a:lumOff val="0"/>
                  <a:alphaOff val="0"/>
                </a:schemeClr>
              </a:effectRef>
              <a:fontRef idx="minor">
                <a:schemeClr val="lt1"/>
              </a:fontRef>
            </p:style>
            <p:txBody>
              <a:bodyPr/>
              <a:lstStyle/>
              <a:p>
                <a:pPr>
                  <a:defRPr/>
                </a:pPr>
                <a:endParaRPr lang="zh-CN" altLang="en-US" sz="1800">
                  <a:latin typeface="微软雅黑" pitchFamily="34" charset="-122"/>
                  <a:ea typeface="微软雅黑" pitchFamily="34" charset="-122"/>
                </a:endParaRPr>
              </a:p>
            </p:txBody>
          </p:sp>
          <p:sp>
            <p:nvSpPr>
              <p:cNvPr id="34" name="椭圆 4"/>
              <p:cNvSpPr/>
              <p:nvPr/>
            </p:nvSpPr>
            <p:spPr>
              <a:xfrm>
                <a:off x="1765447" y="2452850"/>
                <a:ext cx="1105475" cy="1070709"/>
              </a:xfrm>
              <a:prstGeom prst="rect">
                <a:avLst/>
              </a:prstGeom>
              <a:noFill/>
              <a:sp3d/>
            </p:spPr>
            <p:style>
              <a:lnRef idx="0">
                <a:scrgbClr r="0" g="0" b="0"/>
              </a:lnRef>
              <a:fillRef idx="0">
                <a:scrgbClr r="0" g="0" b="0"/>
              </a:fillRef>
              <a:effectRef idx="0">
                <a:scrgbClr r="0" g="0" b="0"/>
              </a:effectRef>
              <a:fontRef idx="minor">
                <a:schemeClr val="lt1"/>
              </a:fontRef>
            </p:style>
            <p:txBody>
              <a:bodyPr lIns="8890" tIns="8890" rIns="8890" bIns="8890" spcCol="1270" anchor="ctr"/>
              <a:lstStyle/>
              <a:p>
                <a:pPr algn="ctr" defTabSz="622300">
                  <a:lnSpc>
                    <a:spcPct val="90000"/>
                  </a:lnSpc>
                  <a:spcAft>
                    <a:spcPct val="35000"/>
                  </a:spcAft>
                  <a:defRPr/>
                </a:pPr>
                <a:r>
                  <a:rPr lang="zh-CN" altLang="en-US" sz="1800" dirty="0" smtClean="0">
                    <a:solidFill>
                      <a:srgbClr val="0070C0"/>
                    </a:solidFill>
                    <a:latin typeface="微软雅黑" pitchFamily="34" charset="-122"/>
                    <a:ea typeface="微软雅黑" pitchFamily="34" charset="-122"/>
                  </a:rPr>
                  <a:t>供大于求</a:t>
                </a:r>
                <a:r>
                  <a:rPr lang="zh-CN" altLang="en-US" sz="1800" dirty="0">
                    <a:solidFill>
                      <a:srgbClr val="0070C0"/>
                    </a:solidFill>
                    <a:latin typeface="微软雅黑" pitchFamily="34" charset="-122"/>
                    <a:ea typeface="微软雅黑" pitchFamily="34" charset="-122"/>
                  </a:rPr>
                  <a:t>矛盾不断加重</a:t>
                </a:r>
              </a:p>
            </p:txBody>
          </p:sp>
        </p:grpSp>
        <p:sp>
          <p:nvSpPr>
            <p:cNvPr id="36" name="左箭头 35"/>
            <p:cNvSpPr/>
            <p:nvPr/>
          </p:nvSpPr>
          <p:spPr>
            <a:xfrm rot="19895987">
              <a:off x="5592391" y="5040808"/>
              <a:ext cx="833968" cy="443390"/>
            </a:xfrm>
            <a:prstGeom prst="leftArrow">
              <a:avLst>
                <a:gd name="adj1" fmla="val 60000"/>
                <a:gd name="adj2" fmla="val 50000"/>
              </a:avLst>
            </a:prstGeom>
            <a:solidFill>
              <a:schemeClr val="accent6"/>
            </a:solidFill>
            <a:scene3d>
              <a:camera prst="orthographicFront"/>
              <a:lightRig rig="flat" dir="t"/>
            </a:scene3d>
            <a:sp3d z="-190500" prstMaterial="plastic">
              <a:bevelT w="50800" h="50800"/>
              <a:bevelB w="25400" h="25400" prst="angle"/>
            </a:sp3d>
          </p:spPr>
          <p:style>
            <a:lnRef idx="0">
              <a:schemeClr val="accent2">
                <a:shade val="90000"/>
                <a:hueOff val="185258"/>
                <a:satOff val="19142"/>
                <a:lumOff val="15266"/>
                <a:alphaOff val="0"/>
              </a:schemeClr>
            </a:lnRef>
            <a:fillRef idx="3">
              <a:scrgbClr r="0" g="0" b="0"/>
            </a:fillRef>
            <a:effectRef idx="2">
              <a:schemeClr val="accent2">
                <a:shade val="90000"/>
                <a:hueOff val="185258"/>
                <a:satOff val="19142"/>
                <a:lumOff val="15266"/>
                <a:alphaOff val="0"/>
              </a:schemeClr>
            </a:effectRef>
            <a:fontRef idx="minor">
              <a:schemeClr val="lt1"/>
            </a:fontRef>
          </p:style>
          <p:txBody>
            <a:bodyPr/>
            <a:lstStyle/>
            <a:p>
              <a:pPr>
                <a:defRPr/>
              </a:pPr>
              <a:endParaRPr lang="zh-CN" altLang="en-US"/>
            </a:p>
          </p:txBody>
        </p:sp>
      </p:grpSp>
      <p:sp>
        <p:nvSpPr>
          <p:cNvPr id="14339" name="Rectangle 2"/>
          <p:cNvSpPr>
            <a:spLocks noGrp="1" noChangeArrowheads="1"/>
          </p:cNvSpPr>
          <p:nvPr>
            <p:ph type="title" idx="4294967295"/>
          </p:nvPr>
        </p:nvSpPr>
        <p:spPr>
          <a:xfrm>
            <a:off x="971550" y="333375"/>
            <a:ext cx="7921625" cy="863600"/>
          </a:xfrm>
        </p:spPr>
        <p:txBody>
          <a:bodyPr/>
          <a:lstStyle/>
          <a:p>
            <a:pPr eaLnBrk="1" hangingPunct="1"/>
            <a:r>
              <a:rPr lang="zh-CN" altLang="en-US" sz="3200" b="1" smtClean="0">
                <a:solidFill>
                  <a:srgbClr val="3366CC"/>
                </a:solidFill>
                <a:ea typeface="隶书" pitchFamily="49" charset="-122"/>
              </a:rPr>
              <a:t>供需分析： 矛盾加重，供需基本面偏空</a:t>
            </a:r>
            <a:endParaRPr lang="en-US" altLang="zh-CN" sz="3200" b="1" smtClean="0">
              <a:solidFill>
                <a:srgbClr val="3366CC"/>
              </a:solidFill>
              <a:ea typeface="隶书" pitchFamily="49" charset="-122"/>
            </a:endParaRPr>
          </a:p>
        </p:txBody>
      </p:sp>
      <p:graphicFrame>
        <p:nvGraphicFramePr>
          <p:cNvPr id="23" name="内容占位符 4"/>
          <p:cNvGraphicFramePr>
            <a:graphicFrameLocks noGrp="1"/>
          </p:cNvGraphicFramePr>
          <p:nvPr>
            <p:ph idx="4294967295"/>
          </p:nvPr>
        </p:nvGraphicFramePr>
        <p:xfrm>
          <a:off x="395536" y="1196752"/>
          <a:ext cx="482453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内容占位符 4"/>
          <p:cNvGraphicFramePr>
            <a:graphicFrameLocks/>
          </p:cNvGraphicFramePr>
          <p:nvPr/>
        </p:nvGraphicFramePr>
        <p:xfrm>
          <a:off x="4499992" y="1196752"/>
          <a:ext cx="4104456"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2" name="组合 21"/>
          <p:cNvGrpSpPr/>
          <p:nvPr/>
        </p:nvGrpSpPr>
        <p:grpSpPr>
          <a:xfrm>
            <a:off x="179512" y="3501008"/>
            <a:ext cx="1584176" cy="1173034"/>
            <a:chOff x="179512" y="3501008"/>
            <a:chExt cx="1584176" cy="1173034"/>
          </a:xfrm>
        </p:grpSpPr>
        <p:pic>
          <p:nvPicPr>
            <p:cNvPr id="14" name="Picture 13"/>
            <p:cNvPicPr>
              <a:picLocks noChangeAspect="1" noChangeArrowheads="1"/>
            </p:cNvPicPr>
            <p:nvPr/>
          </p:nvPicPr>
          <p:blipFill>
            <a:blip r:embed="rId11"/>
            <a:srcRect/>
            <a:stretch>
              <a:fillRect/>
            </a:stretch>
          </p:blipFill>
          <p:spPr bwMode="auto">
            <a:xfrm>
              <a:off x="179512" y="3501008"/>
              <a:ext cx="1584176" cy="11730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上箭头 14"/>
            <p:cNvSpPr/>
            <p:nvPr/>
          </p:nvSpPr>
          <p:spPr>
            <a:xfrm>
              <a:off x="827584" y="3645024"/>
              <a:ext cx="504056" cy="72008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grpSp>
      <p:grpSp>
        <p:nvGrpSpPr>
          <p:cNvPr id="21" name="组合 20"/>
          <p:cNvGrpSpPr/>
          <p:nvPr/>
        </p:nvGrpSpPr>
        <p:grpSpPr>
          <a:xfrm>
            <a:off x="1763688" y="1988840"/>
            <a:ext cx="1955921" cy="1152128"/>
            <a:chOff x="1763688" y="1988840"/>
            <a:chExt cx="1955921" cy="1152128"/>
          </a:xfrm>
        </p:grpSpPr>
        <p:pic>
          <p:nvPicPr>
            <p:cNvPr id="18" name="Picture 14"/>
            <p:cNvPicPr>
              <a:picLocks noChangeAspect="1" noChangeArrowheads="1"/>
            </p:cNvPicPr>
            <p:nvPr/>
          </p:nvPicPr>
          <p:blipFill>
            <a:blip r:embed="rId12" cstate="print"/>
            <a:srcRect/>
            <a:stretch>
              <a:fillRect/>
            </a:stretch>
          </p:blipFill>
          <p:spPr bwMode="auto">
            <a:xfrm>
              <a:off x="1763688" y="1988840"/>
              <a:ext cx="1955921" cy="11521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 name="上箭头 18"/>
            <p:cNvSpPr/>
            <p:nvPr/>
          </p:nvSpPr>
          <p:spPr>
            <a:xfrm rot="10800000">
              <a:off x="2483768" y="2132856"/>
              <a:ext cx="504056" cy="720080"/>
            </a:xfrm>
            <a:prstGeom prst="upArrow">
              <a:avLst/>
            </a:prstGeom>
            <a:solidFill>
              <a:srgbClr val="00B050"/>
            </a:solidFill>
            <a:scene3d>
              <a:camera prst="orthographicFront">
                <a:rot lat="30000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grpSp>
      <p:pic>
        <p:nvPicPr>
          <p:cNvPr id="14351" name="Picture 15"/>
          <p:cNvPicPr>
            <a:picLocks noChangeAspect="1" noChangeArrowheads="1"/>
          </p:cNvPicPr>
          <p:nvPr/>
        </p:nvPicPr>
        <p:blipFill>
          <a:blip r:embed="rId13"/>
          <a:srcRect r="3206"/>
          <a:stretch>
            <a:fillRect/>
          </a:stretch>
        </p:blipFill>
        <p:spPr bwMode="auto">
          <a:xfrm>
            <a:off x="1763688" y="1916832"/>
            <a:ext cx="5957837" cy="34953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29" name="组合 28"/>
          <p:cNvGrpSpPr/>
          <p:nvPr/>
        </p:nvGrpSpPr>
        <p:grpSpPr>
          <a:xfrm>
            <a:off x="3635896" y="3429000"/>
            <a:ext cx="1368153" cy="1016496"/>
            <a:chOff x="3635896" y="3429000"/>
            <a:chExt cx="1368153" cy="1016496"/>
          </a:xfrm>
        </p:grpSpPr>
        <p:pic>
          <p:nvPicPr>
            <p:cNvPr id="25" name="Picture 15"/>
            <p:cNvPicPr>
              <a:picLocks noChangeAspect="1" noChangeArrowheads="1"/>
            </p:cNvPicPr>
            <p:nvPr/>
          </p:nvPicPr>
          <p:blipFill>
            <a:blip r:embed="rId14" cstate="print"/>
            <a:srcRect r="3206"/>
            <a:stretch>
              <a:fillRect/>
            </a:stretch>
          </p:blipFill>
          <p:spPr bwMode="auto">
            <a:xfrm>
              <a:off x="3635896" y="3429000"/>
              <a:ext cx="1368153" cy="10164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7" name="上箭头 26"/>
            <p:cNvSpPr/>
            <p:nvPr/>
          </p:nvSpPr>
          <p:spPr>
            <a:xfrm>
              <a:off x="4067944" y="3573016"/>
              <a:ext cx="504056" cy="72008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grpSp>
      <p:pic>
        <p:nvPicPr>
          <p:cNvPr id="14352" name="Picture 16"/>
          <p:cNvPicPr>
            <a:picLocks noChangeAspect="1" noChangeArrowheads="1"/>
          </p:cNvPicPr>
          <p:nvPr/>
        </p:nvPicPr>
        <p:blipFill>
          <a:blip r:embed="rId15"/>
          <a:srcRect/>
          <a:stretch>
            <a:fillRect/>
          </a:stretch>
        </p:blipFill>
        <p:spPr bwMode="auto">
          <a:xfrm>
            <a:off x="2051720" y="1844824"/>
            <a:ext cx="5752033" cy="36204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42" name="组合 41"/>
          <p:cNvGrpSpPr/>
          <p:nvPr/>
        </p:nvGrpSpPr>
        <p:grpSpPr>
          <a:xfrm>
            <a:off x="5220072" y="2276872"/>
            <a:ext cx="1584177" cy="1092934"/>
            <a:chOff x="6732240" y="5445224"/>
            <a:chExt cx="1584177" cy="1092934"/>
          </a:xfrm>
        </p:grpSpPr>
        <p:pic>
          <p:nvPicPr>
            <p:cNvPr id="31" name="Picture 16"/>
            <p:cNvPicPr>
              <a:picLocks noChangeAspect="1" noChangeArrowheads="1"/>
            </p:cNvPicPr>
            <p:nvPr/>
          </p:nvPicPr>
          <p:blipFill>
            <a:blip r:embed="rId15"/>
            <a:srcRect/>
            <a:stretch>
              <a:fillRect/>
            </a:stretch>
          </p:blipFill>
          <p:spPr bwMode="auto">
            <a:xfrm>
              <a:off x="6732240" y="5445224"/>
              <a:ext cx="1584177" cy="10929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2" name="上箭头 31"/>
            <p:cNvSpPr/>
            <p:nvPr/>
          </p:nvSpPr>
          <p:spPr>
            <a:xfrm rot="10800000">
              <a:off x="7308305" y="5661248"/>
              <a:ext cx="504056" cy="720080"/>
            </a:xfrm>
            <a:prstGeom prst="upArrow">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dirty="0">
                <a:solidFill>
                  <a:srgbClr val="00B050"/>
                </a:solidFill>
              </a:endParaRPr>
            </a:p>
          </p:txBody>
        </p:sp>
      </p:grpSp>
      <p:pic>
        <p:nvPicPr>
          <p:cNvPr id="14353" name="Picture 17"/>
          <p:cNvPicPr>
            <a:picLocks noChangeAspect="1" noChangeArrowheads="1"/>
          </p:cNvPicPr>
          <p:nvPr/>
        </p:nvPicPr>
        <p:blipFill>
          <a:blip r:embed="rId16"/>
          <a:srcRect/>
          <a:stretch>
            <a:fillRect/>
          </a:stretch>
        </p:blipFill>
        <p:spPr bwMode="auto">
          <a:xfrm>
            <a:off x="1979712" y="1916832"/>
            <a:ext cx="5820743" cy="35472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43" name="组合 42"/>
          <p:cNvGrpSpPr/>
          <p:nvPr/>
        </p:nvGrpSpPr>
        <p:grpSpPr>
          <a:xfrm>
            <a:off x="7020272" y="2276872"/>
            <a:ext cx="1512168" cy="1058301"/>
            <a:chOff x="1331640" y="5445224"/>
            <a:chExt cx="1512168" cy="1058301"/>
          </a:xfrm>
        </p:grpSpPr>
        <p:pic>
          <p:nvPicPr>
            <p:cNvPr id="40" name="Picture 17"/>
            <p:cNvPicPr>
              <a:picLocks noChangeAspect="1" noChangeArrowheads="1"/>
            </p:cNvPicPr>
            <p:nvPr/>
          </p:nvPicPr>
          <p:blipFill>
            <a:blip r:embed="rId17" cstate="print"/>
            <a:srcRect/>
            <a:stretch>
              <a:fillRect/>
            </a:stretch>
          </p:blipFill>
          <p:spPr bwMode="auto">
            <a:xfrm>
              <a:off x="1331640" y="5445224"/>
              <a:ext cx="1512168" cy="1058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1" name="上箭头 40"/>
            <p:cNvSpPr/>
            <p:nvPr/>
          </p:nvSpPr>
          <p:spPr>
            <a:xfrm rot="10800000">
              <a:off x="1835696" y="5661248"/>
              <a:ext cx="504056" cy="720080"/>
            </a:xfrm>
            <a:prstGeom prst="upArrow">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dirty="0">
                <a:solidFill>
                  <a:srgbClr val="00B050"/>
                </a:solidFill>
              </a:endParaRPr>
            </a:p>
          </p:txBody>
        </p:sp>
      </p:grpSp>
      <p:pic>
        <p:nvPicPr>
          <p:cNvPr id="14350" name="Picture 14"/>
          <p:cNvPicPr>
            <a:picLocks noChangeAspect="1" noChangeArrowheads="1"/>
          </p:cNvPicPr>
          <p:nvPr/>
        </p:nvPicPr>
        <p:blipFill>
          <a:blip r:embed="rId18"/>
          <a:srcRect/>
          <a:stretch>
            <a:fillRect/>
          </a:stretch>
        </p:blipFill>
        <p:spPr bwMode="auto">
          <a:xfrm>
            <a:off x="2051720" y="2060848"/>
            <a:ext cx="5544616" cy="32660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3"/>
          <p:cNvPicPr>
            <a:picLocks noChangeAspect="1" noChangeArrowheads="1"/>
          </p:cNvPicPr>
          <p:nvPr/>
        </p:nvPicPr>
        <p:blipFill>
          <a:blip r:embed="rId11"/>
          <a:srcRect/>
          <a:stretch>
            <a:fillRect/>
          </a:stretch>
        </p:blipFill>
        <p:spPr bwMode="auto">
          <a:xfrm>
            <a:off x="2123728" y="2204864"/>
            <a:ext cx="5332593" cy="30963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350"/>
                                        </p:tgtEl>
                                        <p:attrNameLst>
                                          <p:attrName>style.visibility</p:attrName>
                                        </p:attrNameLst>
                                      </p:cBhvr>
                                      <p:to>
                                        <p:strVal val="visible"/>
                                      </p:to>
                                    </p:set>
                                    <p:anim calcmode="lin" valueType="num">
                                      <p:cBhvr additive="base">
                                        <p:cTn id="7" dur="500" fill="hold"/>
                                        <p:tgtEl>
                                          <p:spTgt spid="14350"/>
                                        </p:tgtEl>
                                        <p:attrNameLst>
                                          <p:attrName>ppt_x</p:attrName>
                                        </p:attrNameLst>
                                      </p:cBhvr>
                                      <p:tavLst>
                                        <p:tav tm="0">
                                          <p:val>
                                            <p:strVal val="0-#ppt_w/2"/>
                                          </p:val>
                                        </p:tav>
                                        <p:tav tm="100000">
                                          <p:val>
                                            <p:strVal val="#ppt_x"/>
                                          </p:val>
                                        </p:tav>
                                      </p:tavLst>
                                    </p:anim>
                                    <p:anim calcmode="lin" valueType="num">
                                      <p:cBhvr additive="base">
                                        <p:cTn id="8" dur="500" fill="hold"/>
                                        <p:tgtEl>
                                          <p:spTgt spid="143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xit" presetSubtype="32" fill="hold" nodeType="afterEffect">
                                  <p:stCondLst>
                                    <p:cond delay="1000"/>
                                  </p:stCondLst>
                                  <p:childTnLst>
                                    <p:anim calcmode="lin" valueType="num">
                                      <p:cBhvr>
                                        <p:cTn id="11" dur="500"/>
                                        <p:tgtEl>
                                          <p:spTgt spid="14350"/>
                                        </p:tgtEl>
                                        <p:attrNameLst>
                                          <p:attrName>ppt_w</p:attrName>
                                        </p:attrNameLst>
                                      </p:cBhvr>
                                      <p:tavLst>
                                        <p:tav tm="0">
                                          <p:val>
                                            <p:strVal val="ppt_w"/>
                                          </p:val>
                                        </p:tav>
                                        <p:tav tm="100000">
                                          <p:val>
                                            <p:fltVal val="0"/>
                                          </p:val>
                                        </p:tav>
                                      </p:tavLst>
                                    </p:anim>
                                    <p:anim calcmode="lin" valueType="num">
                                      <p:cBhvr>
                                        <p:cTn id="12" dur="500"/>
                                        <p:tgtEl>
                                          <p:spTgt spid="14350"/>
                                        </p:tgtEl>
                                        <p:attrNameLst>
                                          <p:attrName>ppt_h</p:attrName>
                                        </p:attrNameLst>
                                      </p:cBhvr>
                                      <p:tavLst>
                                        <p:tav tm="0">
                                          <p:val>
                                            <p:strVal val="ppt_h"/>
                                          </p:val>
                                        </p:tav>
                                        <p:tav tm="100000">
                                          <p:val>
                                            <p:fltVal val="0"/>
                                          </p:val>
                                        </p:tav>
                                      </p:tavLst>
                                    </p:anim>
                                    <p:set>
                                      <p:cBhvr>
                                        <p:cTn id="13" dur="1" fill="hold">
                                          <p:stCondLst>
                                            <p:cond delay="499"/>
                                          </p:stCondLst>
                                        </p:cTn>
                                        <p:tgtEl>
                                          <p:spTgt spid="14350"/>
                                        </p:tgtEl>
                                        <p:attrNameLst>
                                          <p:attrName>style.visibility</p:attrName>
                                        </p:attrNameLst>
                                      </p:cBhvr>
                                      <p:to>
                                        <p:strVal val="hidden"/>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par>
                          <p:cTn id="17" fill="hold">
                            <p:stCondLst>
                              <p:cond delay="2000"/>
                            </p:stCondLst>
                            <p:childTnLst>
                              <p:par>
                                <p:cTn id="18" presetID="2" presetClass="entr" presetSubtype="8" fill="hold" nodeType="afterEffect">
                                  <p:stCondLst>
                                    <p:cond delay="10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3500"/>
                            </p:stCondLst>
                            <p:childTnLst>
                              <p:par>
                                <p:cTn id="23" presetID="23" presetClass="exit" presetSubtype="32" fill="hold" nodeType="afterEffect">
                                  <p:stCondLst>
                                    <p:cond delay="1000"/>
                                  </p:stCondLst>
                                  <p:childTnLst>
                                    <p:anim calcmode="lin" valueType="num">
                                      <p:cBhvr>
                                        <p:cTn id="24" dur="500"/>
                                        <p:tgtEl>
                                          <p:spTgt spid="13"/>
                                        </p:tgtEl>
                                        <p:attrNameLst>
                                          <p:attrName>ppt_w</p:attrName>
                                        </p:attrNameLst>
                                      </p:cBhvr>
                                      <p:tavLst>
                                        <p:tav tm="0">
                                          <p:val>
                                            <p:strVal val="ppt_w"/>
                                          </p:val>
                                        </p:tav>
                                        <p:tav tm="100000">
                                          <p:val>
                                            <p:fltVal val="0"/>
                                          </p:val>
                                        </p:tav>
                                      </p:tavLst>
                                    </p:anim>
                                    <p:anim calcmode="lin" valueType="num">
                                      <p:cBhvr>
                                        <p:cTn id="25" dur="500"/>
                                        <p:tgtEl>
                                          <p:spTgt spid="13"/>
                                        </p:tgtEl>
                                        <p:attrNameLst>
                                          <p:attrName>ppt_h</p:attrName>
                                        </p:attrNameLst>
                                      </p:cBhvr>
                                      <p:tavLst>
                                        <p:tav tm="0">
                                          <p:val>
                                            <p:strVal val="ppt_h"/>
                                          </p:val>
                                        </p:tav>
                                        <p:tav tm="100000">
                                          <p:val>
                                            <p:fltVal val="0"/>
                                          </p:val>
                                        </p:tav>
                                      </p:tavLst>
                                    </p:anim>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5000"/>
                            </p:stCondLst>
                            <p:childTnLst>
                              <p:par>
                                <p:cTn id="28" presetID="1"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5000"/>
                            </p:stCondLst>
                            <p:childTnLst>
                              <p:par>
                                <p:cTn id="31" presetID="2" presetClass="entr" presetSubtype="8" fill="hold" nodeType="afterEffect">
                                  <p:stCondLst>
                                    <p:cond delay="1000"/>
                                  </p:stCondLst>
                                  <p:childTnLst>
                                    <p:set>
                                      <p:cBhvr>
                                        <p:cTn id="32" dur="1" fill="hold">
                                          <p:stCondLst>
                                            <p:cond delay="0"/>
                                          </p:stCondLst>
                                        </p:cTn>
                                        <p:tgtEl>
                                          <p:spTgt spid="14351"/>
                                        </p:tgtEl>
                                        <p:attrNameLst>
                                          <p:attrName>style.visibility</p:attrName>
                                        </p:attrNameLst>
                                      </p:cBhvr>
                                      <p:to>
                                        <p:strVal val="visible"/>
                                      </p:to>
                                    </p:set>
                                    <p:anim calcmode="lin" valueType="num">
                                      <p:cBhvr additive="base">
                                        <p:cTn id="33" dur="500" fill="hold"/>
                                        <p:tgtEl>
                                          <p:spTgt spid="14351"/>
                                        </p:tgtEl>
                                        <p:attrNameLst>
                                          <p:attrName>ppt_x</p:attrName>
                                        </p:attrNameLst>
                                      </p:cBhvr>
                                      <p:tavLst>
                                        <p:tav tm="0">
                                          <p:val>
                                            <p:strVal val="0-#ppt_w/2"/>
                                          </p:val>
                                        </p:tav>
                                        <p:tav tm="100000">
                                          <p:val>
                                            <p:strVal val="#ppt_x"/>
                                          </p:val>
                                        </p:tav>
                                      </p:tavLst>
                                    </p:anim>
                                    <p:anim calcmode="lin" valueType="num">
                                      <p:cBhvr additive="base">
                                        <p:cTn id="34" dur="500" fill="hold"/>
                                        <p:tgtEl>
                                          <p:spTgt spid="14351"/>
                                        </p:tgtEl>
                                        <p:attrNameLst>
                                          <p:attrName>ppt_y</p:attrName>
                                        </p:attrNameLst>
                                      </p:cBhvr>
                                      <p:tavLst>
                                        <p:tav tm="0">
                                          <p:val>
                                            <p:strVal val="#ppt_y"/>
                                          </p:val>
                                        </p:tav>
                                        <p:tav tm="100000">
                                          <p:val>
                                            <p:strVal val="#ppt_y"/>
                                          </p:val>
                                        </p:tav>
                                      </p:tavLst>
                                    </p:anim>
                                  </p:childTnLst>
                                </p:cTn>
                              </p:par>
                            </p:childTnLst>
                          </p:cTn>
                        </p:par>
                        <p:par>
                          <p:cTn id="35" fill="hold">
                            <p:stCondLst>
                              <p:cond delay="6500"/>
                            </p:stCondLst>
                            <p:childTnLst>
                              <p:par>
                                <p:cTn id="36" presetID="23" presetClass="exit" presetSubtype="32" fill="hold" nodeType="afterEffect">
                                  <p:stCondLst>
                                    <p:cond delay="1000"/>
                                  </p:stCondLst>
                                  <p:childTnLst>
                                    <p:anim calcmode="lin" valueType="num">
                                      <p:cBhvr>
                                        <p:cTn id="37" dur="500"/>
                                        <p:tgtEl>
                                          <p:spTgt spid="14351"/>
                                        </p:tgtEl>
                                        <p:attrNameLst>
                                          <p:attrName>ppt_w</p:attrName>
                                        </p:attrNameLst>
                                      </p:cBhvr>
                                      <p:tavLst>
                                        <p:tav tm="0">
                                          <p:val>
                                            <p:strVal val="ppt_w"/>
                                          </p:val>
                                        </p:tav>
                                        <p:tav tm="100000">
                                          <p:val>
                                            <p:fltVal val="0"/>
                                          </p:val>
                                        </p:tav>
                                      </p:tavLst>
                                    </p:anim>
                                    <p:anim calcmode="lin" valueType="num">
                                      <p:cBhvr>
                                        <p:cTn id="38" dur="500"/>
                                        <p:tgtEl>
                                          <p:spTgt spid="14351"/>
                                        </p:tgtEl>
                                        <p:attrNameLst>
                                          <p:attrName>ppt_h</p:attrName>
                                        </p:attrNameLst>
                                      </p:cBhvr>
                                      <p:tavLst>
                                        <p:tav tm="0">
                                          <p:val>
                                            <p:strVal val="ppt_h"/>
                                          </p:val>
                                        </p:tav>
                                        <p:tav tm="100000">
                                          <p:val>
                                            <p:fltVal val="0"/>
                                          </p:val>
                                        </p:tav>
                                      </p:tavLst>
                                    </p:anim>
                                    <p:set>
                                      <p:cBhvr>
                                        <p:cTn id="39" dur="1" fill="hold">
                                          <p:stCondLst>
                                            <p:cond delay="499"/>
                                          </p:stCondLst>
                                        </p:cTn>
                                        <p:tgtEl>
                                          <p:spTgt spid="14351"/>
                                        </p:tgtEl>
                                        <p:attrNameLst>
                                          <p:attrName>style.visibility</p:attrName>
                                        </p:attrNameLst>
                                      </p:cBhvr>
                                      <p:to>
                                        <p:strVal val="hidden"/>
                                      </p:to>
                                    </p:set>
                                  </p:childTnLst>
                                </p:cTn>
                              </p:par>
                            </p:childTnLst>
                          </p:cTn>
                        </p:par>
                        <p:par>
                          <p:cTn id="40" fill="hold">
                            <p:stCondLst>
                              <p:cond delay="8000"/>
                            </p:stCondLst>
                            <p:childTnLst>
                              <p:par>
                                <p:cTn id="41" presetID="1"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par>
                          <p:cTn id="43" fill="hold">
                            <p:stCondLst>
                              <p:cond delay="8000"/>
                            </p:stCondLst>
                            <p:childTnLst>
                              <p:par>
                                <p:cTn id="44" presetID="2" presetClass="entr" presetSubtype="2" fill="hold" nodeType="afterEffect">
                                  <p:stCondLst>
                                    <p:cond delay="1000"/>
                                  </p:stCondLst>
                                  <p:childTnLst>
                                    <p:set>
                                      <p:cBhvr>
                                        <p:cTn id="45" dur="1" fill="hold">
                                          <p:stCondLst>
                                            <p:cond delay="0"/>
                                          </p:stCondLst>
                                        </p:cTn>
                                        <p:tgtEl>
                                          <p:spTgt spid="14352"/>
                                        </p:tgtEl>
                                        <p:attrNameLst>
                                          <p:attrName>style.visibility</p:attrName>
                                        </p:attrNameLst>
                                      </p:cBhvr>
                                      <p:to>
                                        <p:strVal val="visible"/>
                                      </p:to>
                                    </p:set>
                                    <p:anim calcmode="lin" valueType="num">
                                      <p:cBhvr additive="base">
                                        <p:cTn id="46" dur="500" fill="hold"/>
                                        <p:tgtEl>
                                          <p:spTgt spid="14352"/>
                                        </p:tgtEl>
                                        <p:attrNameLst>
                                          <p:attrName>ppt_x</p:attrName>
                                        </p:attrNameLst>
                                      </p:cBhvr>
                                      <p:tavLst>
                                        <p:tav tm="0">
                                          <p:val>
                                            <p:strVal val="1+#ppt_w/2"/>
                                          </p:val>
                                        </p:tav>
                                        <p:tav tm="100000">
                                          <p:val>
                                            <p:strVal val="#ppt_x"/>
                                          </p:val>
                                        </p:tav>
                                      </p:tavLst>
                                    </p:anim>
                                    <p:anim calcmode="lin" valueType="num">
                                      <p:cBhvr additive="base">
                                        <p:cTn id="47" dur="500" fill="hold"/>
                                        <p:tgtEl>
                                          <p:spTgt spid="14352"/>
                                        </p:tgtEl>
                                        <p:attrNameLst>
                                          <p:attrName>ppt_y</p:attrName>
                                        </p:attrNameLst>
                                      </p:cBhvr>
                                      <p:tavLst>
                                        <p:tav tm="0">
                                          <p:val>
                                            <p:strVal val="#ppt_y"/>
                                          </p:val>
                                        </p:tav>
                                        <p:tav tm="100000">
                                          <p:val>
                                            <p:strVal val="#ppt_y"/>
                                          </p:val>
                                        </p:tav>
                                      </p:tavLst>
                                    </p:anim>
                                  </p:childTnLst>
                                </p:cTn>
                              </p:par>
                            </p:childTnLst>
                          </p:cTn>
                        </p:par>
                        <p:par>
                          <p:cTn id="48" fill="hold">
                            <p:stCondLst>
                              <p:cond delay="9500"/>
                            </p:stCondLst>
                            <p:childTnLst>
                              <p:par>
                                <p:cTn id="49" presetID="23" presetClass="exit" presetSubtype="32" fill="hold" nodeType="afterEffect">
                                  <p:stCondLst>
                                    <p:cond delay="1000"/>
                                  </p:stCondLst>
                                  <p:childTnLst>
                                    <p:anim calcmode="lin" valueType="num">
                                      <p:cBhvr>
                                        <p:cTn id="50" dur="500"/>
                                        <p:tgtEl>
                                          <p:spTgt spid="14352"/>
                                        </p:tgtEl>
                                        <p:attrNameLst>
                                          <p:attrName>ppt_w</p:attrName>
                                        </p:attrNameLst>
                                      </p:cBhvr>
                                      <p:tavLst>
                                        <p:tav tm="0">
                                          <p:val>
                                            <p:strVal val="ppt_w"/>
                                          </p:val>
                                        </p:tav>
                                        <p:tav tm="100000">
                                          <p:val>
                                            <p:fltVal val="0"/>
                                          </p:val>
                                        </p:tav>
                                      </p:tavLst>
                                    </p:anim>
                                    <p:anim calcmode="lin" valueType="num">
                                      <p:cBhvr>
                                        <p:cTn id="51" dur="500"/>
                                        <p:tgtEl>
                                          <p:spTgt spid="14352"/>
                                        </p:tgtEl>
                                        <p:attrNameLst>
                                          <p:attrName>ppt_h</p:attrName>
                                        </p:attrNameLst>
                                      </p:cBhvr>
                                      <p:tavLst>
                                        <p:tav tm="0">
                                          <p:val>
                                            <p:strVal val="ppt_h"/>
                                          </p:val>
                                        </p:tav>
                                        <p:tav tm="100000">
                                          <p:val>
                                            <p:fltVal val="0"/>
                                          </p:val>
                                        </p:tav>
                                      </p:tavLst>
                                    </p:anim>
                                    <p:set>
                                      <p:cBhvr>
                                        <p:cTn id="52" dur="1" fill="hold">
                                          <p:stCondLst>
                                            <p:cond delay="499"/>
                                          </p:stCondLst>
                                        </p:cTn>
                                        <p:tgtEl>
                                          <p:spTgt spid="14352"/>
                                        </p:tgtEl>
                                        <p:attrNameLst>
                                          <p:attrName>style.visibility</p:attrName>
                                        </p:attrNameLst>
                                      </p:cBhvr>
                                      <p:to>
                                        <p:strVal val="hidden"/>
                                      </p:to>
                                    </p:set>
                                  </p:childTnLst>
                                </p:cTn>
                              </p:par>
                            </p:childTnLst>
                          </p:cTn>
                        </p:par>
                        <p:par>
                          <p:cTn id="53" fill="hold">
                            <p:stCondLst>
                              <p:cond delay="11000"/>
                            </p:stCondLst>
                            <p:childTnLst>
                              <p:par>
                                <p:cTn id="54" presetID="1" presetClass="entr" presetSubtype="0"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childTnLst>
                          </p:cTn>
                        </p:par>
                        <p:par>
                          <p:cTn id="56" fill="hold">
                            <p:stCondLst>
                              <p:cond delay="11000"/>
                            </p:stCondLst>
                            <p:childTnLst>
                              <p:par>
                                <p:cTn id="57" presetID="2" presetClass="entr" presetSubtype="2" fill="hold" nodeType="afterEffect">
                                  <p:stCondLst>
                                    <p:cond delay="1000"/>
                                  </p:stCondLst>
                                  <p:childTnLst>
                                    <p:set>
                                      <p:cBhvr>
                                        <p:cTn id="58" dur="1" fill="hold">
                                          <p:stCondLst>
                                            <p:cond delay="0"/>
                                          </p:stCondLst>
                                        </p:cTn>
                                        <p:tgtEl>
                                          <p:spTgt spid="14353"/>
                                        </p:tgtEl>
                                        <p:attrNameLst>
                                          <p:attrName>style.visibility</p:attrName>
                                        </p:attrNameLst>
                                      </p:cBhvr>
                                      <p:to>
                                        <p:strVal val="visible"/>
                                      </p:to>
                                    </p:set>
                                    <p:anim calcmode="lin" valueType="num">
                                      <p:cBhvr additive="base">
                                        <p:cTn id="59" dur="500" fill="hold"/>
                                        <p:tgtEl>
                                          <p:spTgt spid="14353"/>
                                        </p:tgtEl>
                                        <p:attrNameLst>
                                          <p:attrName>ppt_x</p:attrName>
                                        </p:attrNameLst>
                                      </p:cBhvr>
                                      <p:tavLst>
                                        <p:tav tm="0">
                                          <p:val>
                                            <p:strVal val="1+#ppt_w/2"/>
                                          </p:val>
                                        </p:tav>
                                        <p:tav tm="100000">
                                          <p:val>
                                            <p:strVal val="#ppt_x"/>
                                          </p:val>
                                        </p:tav>
                                      </p:tavLst>
                                    </p:anim>
                                    <p:anim calcmode="lin" valueType="num">
                                      <p:cBhvr additive="base">
                                        <p:cTn id="60" dur="500" fill="hold"/>
                                        <p:tgtEl>
                                          <p:spTgt spid="14353"/>
                                        </p:tgtEl>
                                        <p:attrNameLst>
                                          <p:attrName>ppt_y</p:attrName>
                                        </p:attrNameLst>
                                      </p:cBhvr>
                                      <p:tavLst>
                                        <p:tav tm="0">
                                          <p:val>
                                            <p:strVal val="#ppt_y"/>
                                          </p:val>
                                        </p:tav>
                                        <p:tav tm="100000">
                                          <p:val>
                                            <p:strVal val="#ppt_y"/>
                                          </p:val>
                                        </p:tav>
                                      </p:tavLst>
                                    </p:anim>
                                  </p:childTnLst>
                                </p:cTn>
                              </p:par>
                            </p:childTnLst>
                          </p:cTn>
                        </p:par>
                        <p:par>
                          <p:cTn id="61" fill="hold">
                            <p:stCondLst>
                              <p:cond delay="12500"/>
                            </p:stCondLst>
                            <p:childTnLst>
                              <p:par>
                                <p:cTn id="62" presetID="23" presetClass="exit" presetSubtype="32" fill="hold" nodeType="afterEffect">
                                  <p:stCondLst>
                                    <p:cond delay="1000"/>
                                  </p:stCondLst>
                                  <p:childTnLst>
                                    <p:anim calcmode="lin" valueType="num">
                                      <p:cBhvr>
                                        <p:cTn id="63" dur="500"/>
                                        <p:tgtEl>
                                          <p:spTgt spid="14353"/>
                                        </p:tgtEl>
                                        <p:attrNameLst>
                                          <p:attrName>ppt_w</p:attrName>
                                        </p:attrNameLst>
                                      </p:cBhvr>
                                      <p:tavLst>
                                        <p:tav tm="0">
                                          <p:val>
                                            <p:strVal val="ppt_w"/>
                                          </p:val>
                                        </p:tav>
                                        <p:tav tm="100000">
                                          <p:val>
                                            <p:fltVal val="0"/>
                                          </p:val>
                                        </p:tav>
                                      </p:tavLst>
                                    </p:anim>
                                    <p:anim calcmode="lin" valueType="num">
                                      <p:cBhvr>
                                        <p:cTn id="64" dur="500"/>
                                        <p:tgtEl>
                                          <p:spTgt spid="14353"/>
                                        </p:tgtEl>
                                        <p:attrNameLst>
                                          <p:attrName>ppt_h</p:attrName>
                                        </p:attrNameLst>
                                      </p:cBhvr>
                                      <p:tavLst>
                                        <p:tav tm="0">
                                          <p:val>
                                            <p:strVal val="ppt_h"/>
                                          </p:val>
                                        </p:tav>
                                        <p:tav tm="100000">
                                          <p:val>
                                            <p:fltVal val="0"/>
                                          </p:val>
                                        </p:tav>
                                      </p:tavLst>
                                    </p:anim>
                                    <p:set>
                                      <p:cBhvr>
                                        <p:cTn id="65" dur="1" fill="hold">
                                          <p:stCondLst>
                                            <p:cond delay="499"/>
                                          </p:stCondLst>
                                        </p:cTn>
                                        <p:tgtEl>
                                          <p:spTgt spid="14353"/>
                                        </p:tgtEl>
                                        <p:attrNameLst>
                                          <p:attrName>style.visibility</p:attrName>
                                        </p:attrNameLst>
                                      </p:cBhvr>
                                      <p:to>
                                        <p:strVal val="hidden"/>
                                      </p:to>
                                    </p:set>
                                  </p:childTnLst>
                                </p:cTn>
                              </p:par>
                            </p:childTnLst>
                          </p:cTn>
                        </p:par>
                        <p:par>
                          <p:cTn id="66" fill="hold">
                            <p:stCondLst>
                              <p:cond delay="14000"/>
                            </p:stCondLst>
                            <p:childTnLst>
                              <p:par>
                                <p:cTn id="67" presetID="1" presetClass="entr" presetSubtype="0"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9327</TotalTime>
  <Words>1211</Words>
  <Application>Microsoft Office PowerPoint</Application>
  <PresentationFormat>全屏显示(4:3)</PresentationFormat>
  <Paragraphs>154</Paragraphs>
  <Slides>13</Slides>
  <Notes>13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Arial</vt:lpstr>
      <vt:lpstr>宋体</vt:lpstr>
      <vt:lpstr>Calibri</vt:lpstr>
      <vt:lpstr>微软雅黑</vt:lpstr>
      <vt:lpstr>隶书</vt:lpstr>
      <vt:lpstr>Wingdings</vt:lpstr>
      <vt:lpstr>Office 主题</vt:lpstr>
      <vt:lpstr>需求淡季将至        连塑或低位宽幅震荡</vt:lpstr>
      <vt:lpstr>内容摘要</vt:lpstr>
      <vt:lpstr>行情回顾</vt:lpstr>
      <vt:lpstr>幻灯片 4</vt:lpstr>
      <vt:lpstr>幻灯片 5</vt:lpstr>
      <vt:lpstr>幻灯片 6</vt:lpstr>
      <vt:lpstr>上游：原油仍有上升空间，或提供成本支撑</vt:lpstr>
      <vt:lpstr>下游：农膜进入淡季需求疲软局面持续</vt:lpstr>
      <vt:lpstr>供需分析： 矛盾加重，供需基本面偏空</vt:lpstr>
      <vt:lpstr>多空对比：短期利多因素稍占上风，中长期利空因素稍占上风</vt:lpstr>
      <vt:lpstr>预测与展望</vt:lpstr>
      <vt:lpstr>幻灯片 12</vt:lpstr>
      <vt:lpstr>幻灯片 13</vt:lpstr>
    </vt:vector>
  </TitlesOfParts>
  <Company>gtqh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stephanie</dc:creator>
  <cp:lastModifiedBy>Home  user</cp:lastModifiedBy>
  <cp:revision>430</cp:revision>
  <dcterms:created xsi:type="dcterms:W3CDTF">2007-10-18T00:38:25Z</dcterms:created>
  <dcterms:modified xsi:type="dcterms:W3CDTF">2011-10-28T12:35:33Z</dcterms:modified>
</cp:coreProperties>
</file>