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924" r:id="rId2"/>
    <p:sldId id="970" r:id="rId3"/>
    <p:sldId id="974" r:id="rId4"/>
    <p:sldId id="937" r:id="rId5"/>
    <p:sldId id="973" r:id="rId6"/>
    <p:sldId id="975" r:id="rId7"/>
    <p:sldId id="976" r:id="rId8"/>
    <p:sldId id="977" r:id="rId9"/>
    <p:sldId id="978" r:id="rId10"/>
    <p:sldId id="979" r:id="rId11"/>
    <p:sldId id="980" r:id="rId12"/>
    <p:sldId id="990" r:id="rId13"/>
    <p:sldId id="982" r:id="rId14"/>
    <p:sldId id="983" r:id="rId15"/>
    <p:sldId id="984" r:id="rId16"/>
    <p:sldId id="998" r:id="rId17"/>
    <p:sldId id="986" r:id="rId18"/>
    <p:sldId id="993" r:id="rId19"/>
    <p:sldId id="994" r:id="rId20"/>
    <p:sldId id="988" r:id="rId21"/>
    <p:sldId id="996" r:id="rId22"/>
    <p:sldId id="995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6" autoAdjust="0"/>
    <p:restoredTop sz="94660"/>
  </p:normalViewPr>
  <p:slideViewPr>
    <p:cSldViewPr>
      <p:cViewPr>
        <p:scale>
          <a:sx n="66" d="100"/>
          <a:sy n="66" d="100"/>
        </p:scale>
        <p:origin x="-129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&#26700;&#38754;\&#20135;&#37327;&#12289;&#26399;&#26411;&#24211;&#23384;&#12289;&#24211;&#23384;&#28040;&#36153;&#2760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&#26700;&#38754;\&#20135;&#37327;&#12289;&#26399;&#26411;&#24211;&#23384;&#12289;&#24211;&#23384;&#28040;&#36153;&#27604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lh\&#26700;&#38754;\&#35910;&#31867;&#24180;&#24230;&#25968;&#25454;\&#20013;&#22269;&#22823;&#35910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Administrator\&#26700;&#38754;\&#20135;&#37327;&#12289;&#26399;&#26411;&#24211;&#23384;&#12289;&#24211;&#23384;&#28040;&#36153;&#27604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Administrator\&#26700;&#38754;\&#20135;&#37327;&#12289;&#26399;&#26411;&#24211;&#23384;&#12289;&#24211;&#23384;&#28040;&#36153;&#2760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zh-CN" altLang="en-US" dirty="0" smtClean="0"/>
              <a:t>全球大豆供需平衡表</a:t>
            </a:r>
            <a:endParaRPr lang="zh-CN" altLang="en-US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Sheet4!$A$2</c:f>
              <c:strCache>
                <c:ptCount val="1"/>
                <c:pt idx="0">
                  <c:v>产量（千公吨）</c:v>
                </c:pt>
              </c:strCache>
            </c:strRef>
          </c:tx>
          <c:cat>
            <c:strRef>
              <c:f>Sheet4!$B$1:$W$1</c:f>
              <c:strCache>
                <c:ptCount val="22"/>
                <c:pt idx="0">
                  <c:v>1990/1991</c:v>
                </c:pt>
                <c:pt idx="1">
                  <c:v>1991/1992</c:v>
                </c:pt>
                <c:pt idx="2">
                  <c:v>1992/1993</c:v>
                </c:pt>
                <c:pt idx="3">
                  <c:v>1993/1994</c:v>
                </c:pt>
                <c:pt idx="4">
                  <c:v>1994/1995</c:v>
                </c:pt>
                <c:pt idx="5">
                  <c:v>1995/1996</c:v>
                </c:pt>
                <c:pt idx="6">
                  <c:v>1996/1997</c:v>
                </c:pt>
                <c:pt idx="7">
                  <c:v>1997/1998</c:v>
                </c:pt>
                <c:pt idx="8">
                  <c:v>1998/1999</c:v>
                </c:pt>
                <c:pt idx="9">
                  <c:v>1999/2000</c:v>
                </c:pt>
                <c:pt idx="10">
                  <c:v>2000/2001</c:v>
                </c:pt>
                <c:pt idx="11">
                  <c:v>2001/2002</c:v>
                </c:pt>
                <c:pt idx="12">
                  <c:v>2002/2003</c:v>
                </c:pt>
                <c:pt idx="13">
                  <c:v>2003/2004</c:v>
                </c:pt>
                <c:pt idx="14">
                  <c:v>2004/2005</c:v>
                </c:pt>
                <c:pt idx="15">
                  <c:v>2005/2006</c:v>
                </c:pt>
                <c:pt idx="16">
                  <c:v>2006/2007</c:v>
                </c:pt>
                <c:pt idx="17">
                  <c:v>2007/2008</c:v>
                </c:pt>
                <c:pt idx="18">
                  <c:v>2008/2009</c:v>
                </c:pt>
                <c:pt idx="19">
                  <c:v>2009/2010</c:v>
                </c:pt>
                <c:pt idx="20">
                  <c:v>2010/2011</c:v>
                </c:pt>
                <c:pt idx="21">
                  <c:v>2011/2012</c:v>
                </c:pt>
              </c:strCache>
            </c:strRef>
          </c:cat>
          <c:val>
            <c:numRef>
              <c:f>Sheet4!$B$2:$W$2</c:f>
              <c:numCache>
                <c:formatCode>#,##0</c:formatCode>
                <c:ptCount val="22"/>
                <c:pt idx="0">
                  <c:v>104290</c:v>
                </c:pt>
                <c:pt idx="1">
                  <c:v>107297</c:v>
                </c:pt>
                <c:pt idx="2">
                  <c:v>117206</c:v>
                </c:pt>
                <c:pt idx="3">
                  <c:v>117582</c:v>
                </c:pt>
                <c:pt idx="4">
                  <c:v>137646</c:v>
                </c:pt>
                <c:pt idx="5">
                  <c:v>124698</c:v>
                </c:pt>
                <c:pt idx="6">
                  <c:v>131942</c:v>
                </c:pt>
                <c:pt idx="7">
                  <c:v>157950</c:v>
                </c:pt>
                <c:pt idx="8">
                  <c:v>159826</c:v>
                </c:pt>
                <c:pt idx="9">
                  <c:v>160347</c:v>
                </c:pt>
                <c:pt idx="10">
                  <c:v>175759</c:v>
                </c:pt>
                <c:pt idx="11">
                  <c:v>184815</c:v>
                </c:pt>
                <c:pt idx="12">
                  <c:v>196869</c:v>
                </c:pt>
                <c:pt idx="13">
                  <c:v>186638</c:v>
                </c:pt>
                <c:pt idx="14">
                  <c:v>215777</c:v>
                </c:pt>
                <c:pt idx="15">
                  <c:v>220668</c:v>
                </c:pt>
                <c:pt idx="16">
                  <c:v>236233</c:v>
                </c:pt>
                <c:pt idx="17">
                  <c:v>220469</c:v>
                </c:pt>
                <c:pt idx="18">
                  <c:v>211960</c:v>
                </c:pt>
                <c:pt idx="19">
                  <c:v>260838</c:v>
                </c:pt>
                <c:pt idx="20">
                  <c:v>264116</c:v>
                </c:pt>
                <c:pt idx="21">
                  <c:v>258595</c:v>
                </c:pt>
              </c:numCache>
            </c:numRef>
          </c:val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消费（千公吨）</c:v>
                </c:pt>
              </c:strCache>
            </c:strRef>
          </c:tx>
          <c:cat>
            <c:strRef>
              <c:f>Sheet4!$B$1:$W$1</c:f>
              <c:strCache>
                <c:ptCount val="22"/>
                <c:pt idx="0">
                  <c:v>1990/1991</c:v>
                </c:pt>
                <c:pt idx="1">
                  <c:v>1991/1992</c:v>
                </c:pt>
                <c:pt idx="2">
                  <c:v>1992/1993</c:v>
                </c:pt>
                <c:pt idx="3">
                  <c:v>1993/1994</c:v>
                </c:pt>
                <c:pt idx="4">
                  <c:v>1994/1995</c:v>
                </c:pt>
                <c:pt idx="5">
                  <c:v>1995/1996</c:v>
                </c:pt>
                <c:pt idx="6">
                  <c:v>1996/1997</c:v>
                </c:pt>
                <c:pt idx="7">
                  <c:v>1997/1998</c:v>
                </c:pt>
                <c:pt idx="8">
                  <c:v>1998/1999</c:v>
                </c:pt>
                <c:pt idx="9">
                  <c:v>1999/2000</c:v>
                </c:pt>
                <c:pt idx="10">
                  <c:v>2000/2001</c:v>
                </c:pt>
                <c:pt idx="11">
                  <c:v>2001/2002</c:v>
                </c:pt>
                <c:pt idx="12">
                  <c:v>2002/2003</c:v>
                </c:pt>
                <c:pt idx="13">
                  <c:v>2003/2004</c:v>
                </c:pt>
                <c:pt idx="14">
                  <c:v>2004/2005</c:v>
                </c:pt>
                <c:pt idx="15">
                  <c:v>2005/2006</c:v>
                </c:pt>
                <c:pt idx="16">
                  <c:v>2006/2007</c:v>
                </c:pt>
                <c:pt idx="17">
                  <c:v>2007/2008</c:v>
                </c:pt>
                <c:pt idx="18">
                  <c:v>2008/2009</c:v>
                </c:pt>
                <c:pt idx="19">
                  <c:v>2009/2010</c:v>
                </c:pt>
                <c:pt idx="20">
                  <c:v>2010/2011</c:v>
                </c:pt>
                <c:pt idx="21">
                  <c:v>2011/2012</c:v>
                </c:pt>
              </c:strCache>
            </c:strRef>
          </c:cat>
          <c:val>
            <c:numRef>
              <c:f>Sheet4!$B$3:$W$3</c:f>
              <c:numCache>
                <c:formatCode>#,##0</c:formatCode>
                <c:ptCount val="22"/>
                <c:pt idx="0">
                  <c:v>104620</c:v>
                </c:pt>
                <c:pt idx="1">
                  <c:v>109290</c:v>
                </c:pt>
                <c:pt idx="2">
                  <c:v>115894</c:v>
                </c:pt>
                <c:pt idx="3">
                  <c:v>120808</c:v>
                </c:pt>
                <c:pt idx="4">
                  <c:v>132389</c:v>
                </c:pt>
                <c:pt idx="5">
                  <c:v>131673</c:v>
                </c:pt>
                <c:pt idx="6">
                  <c:v>133941</c:v>
                </c:pt>
                <c:pt idx="7">
                  <c:v>145058</c:v>
                </c:pt>
                <c:pt idx="8">
                  <c:v>158769</c:v>
                </c:pt>
                <c:pt idx="9">
                  <c:v>159216</c:v>
                </c:pt>
                <c:pt idx="10">
                  <c:v>171528</c:v>
                </c:pt>
                <c:pt idx="11">
                  <c:v>184472</c:v>
                </c:pt>
                <c:pt idx="12">
                  <c:v>191095</c:v>
                </c:pt>
                <c:pt idx="13">
                  <c:v>189699</c:v>
                </c:pt>
                <c:pt idx="14">
                  <c:v>204389</c:v>
                </c:pt>
                <c:pt idx="15">
                  <c:v>216139</c:v>
                </c:pt>
                <c:pt idx="16">
                  <c:v>225596</c:v>
                </c:pt>
                <c:pt idx="17">
                  <c:v>230514</c:v>
                </c:pt>
                <c:pt idx="18">
                  <c:v>221426</c:v>
                </c:pt>
                <c:pt idx="19">
                  <c:v>238203</c:v>
                </c:pt>
                <c:pt idx="20">
                  <c:v>251145</c:v>
                </c:pt>
                <c:pt idx="21">
                  <c:v>261745</c:v>
                </c:pt>
              </c:numCache>
            </c:numRef>
          </c:val>
        </c:ser>
        <c:ser>
          <c:idx val="2"/>
          <c:order val="2"/>
          <c:tx>
            <c:strRef>
              <c:f>Sheet4!$A$4</c:f>
              <c:strCache>
                <c:ptCount val="1"/>
                <c:pt idx="0">
                  <c:v>期末库存（千公吨）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Sheet4!$B$1:$W$1</c:f>
              <c:strCache>
                <c:ptCount val="22"/>
                <c:pt idx="0">
                  <c:v>1990/1991</c:v>
                </c:pt>
                <c:pt idx="1">
                  <c:v>1991/1992</c:v>
                </c:pt>
                <c:pt idx="2">
                  <c:v>1992/1993</c:v>
                </c:pt>
                <c:pt idx="3">
                  <c:v>1993/1994</c:v>
                </c:pt>
                <c:pt idx="4">
                  <c:v>1994/1995</c:v>
                </c:pt>
                <c:pt idx="5">
                  <c:v>1995/1996</c:v>
                </c:pt>
                <c:pt idx="6">
                  <c:v>1996/1997</c:v>
                </c:pt>
                <c:pt idx="7">
                  <c:v>1997/1998</c:v>
                </c:pt>
                <c:pt idx="8">
                  <c:v>1998/1999</c:v>
                </c:pt>
                <c:pt idx="9">
                  <c:v>1999/2000</c:v>
                </c:pt>
                <c:pt idx="10">
                  <c:v>2000/2001</c:v>
                </c:pt>
                <c:pt idx="11">
                  <c:v>2001/2002</c:v>
                </c:pt>
                <c:pt idx="12">
                  <c:v>2002/2003</c:v>
                </c:pt>
                <c:pt idx="13">
                  <c:v>2003/2004</c:v>
                </c:pt>
                <c:pt idx="14">
                  <c:v>2004/2005</c:v>
                </c:pt>
                <c:pt idx="15">
                  <c:v>2005/2006</c:v>
                </c:pt>
                <c:pt idx="16">
                  <c:v>2006/2007</c:v>
                </c:pt>
                <c:pt idx="17">
                  <c:v>2007/2008</c:v>
                </c:pt>
                <c:pt idx="18">
                  <c:v>2008/2009</c:v>
                </c:pt>
                <c:pt idx="19">
                  <c:v>2009/2010</c:v>
                </c:pt>
                <c:pt idx="20">
                  <c:v>2010/2011</c:v>
                </c:pt>
                <c:pt idx="21">
                  <c:v>2011/2012</c:v>
                </c:pt>
              </c:strCache>
            </c:strRef>
          </c:cat>
          <c:val>
            <c:numRef>
              <c:f>Sheet4!$B$4:$W$4</c:f>
              <c:numCache>
                <c:formatCode>#,##0</c:formatCode>
                <c:ptCount val="22"/>
                <c:pt idx="0">
                  <c:v>21747</c:v>
                </c:pt>
                <c:pt idx="1">
                  <c:v>19794</c:v>
                </c:pt>
                <c:pt idx="2">
                  <c:v>21857</c:v>
                </c:pt>
                <c:pt idx="3">
                  <c:v>19080</c:v>
                </c:pt>
                <c:pt idx="4">
                  <c:v>25117</c:v>
                </c:pt>
                <c:pt idx="5">
                  <c:v>18961</c:v>
                </c:pt>
                <c:pt idx="6">
                  <c:v>15829</c:v>
                </c:pt>
                <c:pt idx="7">
                  <c:v>27572</c:v>
                </c:pt>
                <c:pt idx="8">
                  <c:v>29249</c:v>
                </c:pt>
                <c:pt idx="9">
                  <c:v>30319</c:v>
                </c:pt>
                <c:pt idx="10">
                  <c:v>33939</c:v>
                </c:pt>
                <c:pt idx="11">
                  <c:v>35768</c:v>
                </c:pt>
                <c:pt idx="12">
                  <c:v>43214</c:v>
                </c:pt>
                <c:pt idx="13">
                  <c:v>38110</c:v>
                </c:pt>
                <c:pt idx="14">
                  <c:v>48150</c:v>
                </c:pt>
                <c:pt idx="15">
                  <c:v>53376</c:v>
                </c:pt>
                <c:pt idx="16">
                  <c:v>62214</c:v>
                </c:pt>
                <c:pt idx="17">
                  <c:v>51658</c:v>
                </c:pt>
                <c:pt idx="18">
                  <c:v>42675</c:v>
                </c:pt>
                <c:pt idx="19">
                  <c:v>59383</c:v>
                </c:pt>
                <c:pt idx="20">
                  <c:v>69262</c:v>
                </c:pt>
                <c:pt idx="21">
                  <c:v>63010</c:v>
                </c:pt>
              </c:numCache>
            </c:numRef>
          </c:val>
        </c:ser>
        <c:axId val="19680640"/>
        <c:axId val="38467072"/>
      </c:barChart>
      <c:lineChart>
        <c:grouping val="standard"/>
        <c:ser>
          <c:idx val="3"/>
          <c:order val="3"/>
          <c:tx>
            <c:strRef>
              <c:f>Sheet4!$A$5</c:f>
              <c:strCache>
                <c:ptCount val="1"/>
                <c:pt idx="0">
                  <c:v>库存消费比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Sheet4!$B$1:$W$1</c:f>
              <c:strCache>
                <c:ptCount val="22"/>
                <c:pt idx="0">
                  <c:v>1990/1991</c:v>
                </c:pt>
                <c:pt idx="1">
                  <c:v>1991/1992</c:v>
                </c:pt>
                <c:pt idx="2">
                  <c:v>1992/1993</c:v>
                </c:pt>
                <c:pt idx="3">
                  <c:v>1993/1994</c:v>
                </c:pt>
                <c:pt idx="4">
                  <c:v>1994/1995</c:v>
                </c:pt>
                <c:pt idx="5">
                  <c:v>1995/1996</c:v>
                </c:pt>
                <c:pt idx="6">
                  <c:v>1996/1997</c:v>
                </c:pt>
                <c:pt idx="7">
                  <c:v>1997/1998</c:v>
                </c:pt>
                <c:pt idx="8">
                  <c:v>1998/1999</c:v>
                </c:pt>
                <c:pt idx="9">
                  <c:v>1999/2000</c:v>
                </c:pt>
                <c:pt idx="10">
                  <c:v>2000/2001</c:v>
                </c:pt>
                <c:pt idx="11">
                  <c:v>2001/2002</c:v>
                </c:pt>
                <c:pt idx="12">
                  <c:v>2002/2003</c:v>
                </c:pt>
                <c:pt idx="13">
                  <c:v>2003/2004</c:v>
                </c:pt>
                <c:pt idx="14">
                  <c:v>2004/2005</c:v>
                </c:pt>
                <c:pt idx="15">
                  <c:v>2005/2006</c:v>
                </c:pt>
                <c:pt idx="16">
                  <c:v>2006/2007</c:v>
                </c:pt>
                <c:pt idx="17">
                  <c:v>2007/2008</c:v>
                </c:pt>
                <c:pt idx="18">
                  <c:v>2008/2009</c:v>
                </c:pt>
                <c:pt idx="19">
                  <c:v>2009/2010</c:v>
                </c:pt>
                <c:pt idx="20">
                  <c:v>2010/2011</c:v>
                </c:pt>
                <c:pt idx="21">
                  <c:v>2011/2012</c:v>
                </c:pt>
              </c:strCache>
            </c:strRef>
          </c:cat>
          <c:val>
            <c:numRef>
              <c:f>Sheet4!$B$5:$W$5</c:f>
              <c:numCache>
                <c:formatCode>General</c:formatCode>
                <c:ptCount val="22"/>
                <c:pt idx="0">
                  <c:v>0.20786656471038042</c:v>
                </c:pt>
                <c:pt idx="1">
                  <c:v>0.18111446609937018</c:v>
                </c:pt>
                <c:pt idx="2">
                  <c:v>0.18859475037534451</c:v>
                </c:pt>
                <c:pt idx="3">
                  <c:v>0.15793656049268395</c:v>
                </c:pt>
                <c:pt idx="4">
                  <c:v>0.18972120040184742</c:v>
                </c:pt>
                <c:pt idx="5">
                  <c:v>0.14400066832228323</c:v>
                </c:pt>
                <c:pt idx="6">
                  <c:v>0.11817889966477672</c:v>
                </c:pt>
                <c:pt idx="7">
                  <c:v>0.19007569386038695</c:v>
                </c:pt>
                <c:pt idx="8">
                  <c:v>0.18422362048006871</c:v>
                </c:pt>
                <c:pt idx="9">
                  <c:v>0.19042684152346637</c:v>
                </c:pt>
                <c:pt idx="10">
                  <c:v>0.19786273961102585</c:v>
                </c:pt>
                <c:pt idx="11">
                  <c:v>0.19389392428119179</c:v>
                </c:pt>
                <c:pt idx="12">
                  <c:v>0.22613883147125791</c:v>
                </c:pt>
                <c:pt idx="13">
                  <c:v>0.20089721084454848</c:v>
                </c:pt>
                <c:pt idx="14">
                  <c:v>0.23558019267181698</c:v>
                </c:pt>
                <c:pt idx="15">
                  <c:v>0.24695219280185593</c:v>
                </c:pt>
                <c:pt idx="16">
                  <c:v>0.27577616624408513</c:v>
                </c:pt>
                <c:pt idx="17">
                  <c:v>0.22409918703419474</c:v>
                </c:pt>
                <c:pt idx="18">
                  <c:v>0.19272804458374371</c:v>
                </c:pt>
                <c:pt idx="19">
                  <c:v>0.24929576873507184</c:v>
                </c:pt>
                <c:pt idx="20">
                  <c:v>0.27578490513448861</c:v>
                </c:pt>
                <c:pt idx="21">
                  <c:v>0.24073048195763258</c:v>
                </c:pt>
              </c:numCache>
            </c:numRef>
          </c:val>
        </c:ser>
        <c:marker val="1"/>
        <c:axId val="38871808"/>
        <c:axId val="38468608"/>
      </c:lineChart>
      <c:catAx>
        <c:axId val="19680640"/>
        <c:scaling>
          <c:orientation val="minMax"/>
        </c:scaling>
        <c:axPos val="b"/>
        <c:majorTickMark val="none"/>
        <c:tickLblPos val="nextTo"/>
        <c:crossAx val="38467072"/>
        <c:crosses val="autoZero"/>
        <c:auto val="1"/>
        <c:lblAlgn val="ctr"/>
        <c:lblOffset val="100"/>
      </c:catAx>
      <c:valAx>
        <c:axId val="38467072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crossAx val="19680640"/>
        <c:crosses val="autoZero"/>
        <c:crossBetween val="between"/>
      </c:valAx>
      <c:valAx>
        <c:axId val="38468608"/>
        <c:scaling>
          <c:orientation val="minMax"/>
        </c:scaling>
        <c:axPos val="r"/>
        <c:numFmt formatCode="General" sourceLinked="1"/>
        <c:tickLblPos val="nextTo"/>
        <c:crossAx val="38871808"/>
        <c:crosses val="max"/>
        <c:crossBetween val="between"/>
      </c:valAx>
      <c:catAx>
        <c:axId val="38871808"/>
        <c:scaling>
          <c:orientation val="minMax"/>
        </c:scaling>
        <c:delete val="1"/>
        <c:axPos val="b"/>
        <c:tickLblPos val="nextTo"/>
        <c:crossAx val="38468608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</c:dTable>
    </c:plotArea>
    <c:plotVisOnly val="1"/>
    <c:dispBlanksAs val="gap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zh-CN" altLang="en-US"/>
              <a:t>美国大豆供需平衡表</a:t>
            </a:r>
            <a:endParaRPr lang="en-US" altLang="zh-CN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Sheet5!$A$2</c:f>
              <c:strCache>
                <c:ptCount val="1"/>
                <c:pt idx="0">
                  <c:v>产量（千公吨）</c:v>
                </c:pt>
              </c:strCache>
            </c:strRef>
          </c:tx>
          <c:cat>
            <c:strRef>
              <c:f>Sheet5!$B$1:$W$1</c:f>
              <c:strCache>
                <c:ptCount val="22"/>
                <c:pt idx="0">
                  <c:v>1990/1991</c:v>
                </c:pt>
                <c:pt idx="1">
                  <c:v>1991/1992</c:v>
                </c:pt>
                <c:pt idx="2">
                  <c:v>1992/1993</c:v>
                </c:pt>
                <c:pt idx="3">
                  <c:v>1993/1994</c:v>
                </c:pt>
                <c:pt idx="4">
                  <c:v>1994/1995</c:v>
                </c:pt>
                <c:pt idx="5">
                  <c:v>1995/1996</c:v>
                </c:pt>
                <c:pt idx="6">
                  <c:v>1996/1997</c:v>
                </c:pt>
                <c:pt idx="7">
                  <c:v>1997/1998</c:v>
                </c:pt>
                <c:pt idx="8">
                  <c:v>1998/1999</c:v>
                </c:pt>
                <c:pt idx="9">
                  <c:v>1999/2000</c:v>
                </c:pt>
                <c:pt idx="10">
                  <c:v>2000/2001</c:v>
                </c:pt>
                <c:pt idx="11">
                  <c:v>2001/2002</c:v>
                </c:pt>
                <c:pt idx="12">
                  <c:v>2002/2003</c:v>
                </c:pt>
                <c:pt idx="13">
                  <c:v>2003/2004</c:v>
                </c:pt>
                <c:pt idx="14">
                  <c:v>2004/2005</c:v>
                </c:pt>
                <c:pt idx="15">
                  <c:v>2005/2006</c:v>
                </c:pt>
                <c:pt idx="16">
                  <c:v>2006/2007</c:v>
                </c:pt>
                <c:pt idx="17">
                  <c:v>2007/2008</c:v>
                </c:pt>
                <c:pt idx="18">
                  <c:v>2008/2009</c:v>
                </c:pt>
                <c:pt idx="19">
                  <c:v>2009/2010</c:v>
                </c:pt>
                <c:pt idx="20">
                  <c:v>2010/2011</c:v>
                </c:pt>
                <c:pt idx="21">
                  <c:v>2011/2012</c:v>
                </c:pt>
              </c:strCache>
            </c:strRef>
          </c:cat>
          <c:val>
            <c:numRef>
              <c:f>Sheet5!$B$2:$W$2</c:f>
              <c:numCache>
                <c:formatCode>#,##0</c:formatCode>
                <c:ptCount val="22"/>
                <c:pt idx="0">
                  <c:v>52416</c:v>
                </c:pt>
                <c:pt idx="1">
                  <c:v>54065</c:v>
                </c:pt>
                <c:pt idx="2">
                  <c:v>59612</c:v>
                </c:pt>
                <c:pt idx="3">
                  <c:v>50885</c:v>
                </c:pt>
                <c:pt idx="4">
                  <c:v>68444</c:v>
                </c:pt>
                <c:pt idx="5">
                  <c:v>59174</c:v>
                </c:pt>
                <c:pt idx="6">
                  <c:v>64780</c:v>
                </c:pt>
                <c:pt idx="7">
                  <c:v>73176</c:v>
                </c:pt>
                <c:pt idx="8">
                  <c:v>74598</c:v>
                </c:pt>
                <c:pt idx="9">
                  <c:v>72224</c:v>
                </c:pt>
                <c:pt idx="10">
                  <c:v>75055</c:v>
                </c:pt>
                <c:pt idx="11">
                  <c:v>78672</c:v>
                </c:pt>
                <c:pt idx="12">
                  <c:v>75010</c:v>
                </c:pt>
                <c:pt idx="13">
                  <c:v>66783</c:v>
                </c:pt>
                <c:pt idx="14">
                  <c:v>85019</c:v>
                </c:pt>
                <c:pt idx="15">
                  <c:v>83507</c:v>
                </c:pt>
                <c:pt idx="16">
                  <c:v>87001</c:v>
                </c:pt>
                <c:pt idx="17">
                  <c:v>72859</c:v>
                </c:pt>
                <c:pt idx="18">
                  <c:v>80749</c:v>
                </c:pt>
                <c:pt idx="19">
                  <c:v>91417</c:v>
                </c:pt>
                <c:pt idx="20">
                  <c:v>90606</c:v>
                </c:pt>
                <c:pt idx="21">
                  <c:v>83272</c:v>
                </c:pt>
              </c:numCache>
            </c:numRef>
          </c:val>
        </c:ser>
        <c:ser>
          <c:idx val="1"/>
          <c:order val="1"/>
          <c:tx>
            <c:strRef>
              <c:f>Sheet5!$A$3</c:f>
              <c:strCache>
                <c:ptCount val="1"/>
                <c:pt idx="0">
                  <c:v>消费（千公吨）</c:v>
                </c:pt>
              </c:strCache>
            </c:strRef>
          </c:tx>
          <c:cat>
            <c:strRef>
              <c:f>Sheet5!$B$1:$W$1</c:f>
              <c:strCache>
                <c:ptCount val="22"/>
                <c:pt idx="0">
                  <c:v>1990/1991</c:v>
                </c:pt>
                <c:pt idx="1">
                  <c:v>1991/1992</c:v>
                </c:pt>
                <c:pt idx="2">
                  <c:v>1992/1993</c:v>
                </c:pt>
                <c:pt idx="3">
                  <c:v>1993/1994</c:v>
                </c:pt>
                <c:pt idx="4">
                  <c:v>1994/1995</c:v>
                </c:pt>
                <c:pt idx="5">
                  <c:v>1995/1996</c:v>
                </c:pt>
                <c:pt idx="6">
                  <c:v>1996/1997</c:v>
                </c:pt>
                <c:pt idx="7">
                  <c:v>1997/1998</c:v>
                </c:pt>
                <c:pt idx="8">
                  <c:v>1998/1999</c:v>
                </c:pt>
                <c:pt idx="9">
                  <c:v>1999/2000</c:v>
                </c:pt>
                <c:pt idx="10">
                  <c:v>2000/2001</c:v>
                </c:pt>
                <c:pt idx="11">
                  <c:v>2001/2002</c:v>
                </c:pt>
                <c:pt idx="12">
                  <c:v>2002/2003</c:v>
                </c:pt>
                <c:pt idx="13">
                  <c:v>2003/2004</c:v>
                </c:pt>
                <c:pt idx="14">
                  <c:v>2004/2005</c:v>
                </c:pt>
                <c:pt idx="15">
                  <c:v>2005/2006</c:v>
                </c:pt>
                <c:pt idx="16">
                  <c:v>2006/2007</c:v>
                </c:pt>
                <c:pt idx="17">
                  <c:v>2007/2008</c:v>
                </c:pt>
                <c:pt idx="18">
                  <c:v>2008/2009</c:v>
                </c:pt>
                <c:pt idx="19">
                  <c:v>2009/2010</c:v>
                </c:pt>
                <c:pt idx="20">
                  <c:v>2010/2011</c:v>
                </c:pt>
                <c:pt idx="21">
                  <c:v>2011/2012</c:v>
                </c:pt>
              </c:strCache>
            </c:strRef>
          </c:cat>
          <c:val>
            <c:numRef>
              <c:f>Sheet5!$B$3:$W$3</c:f>
              <c:numCache>
                <c:formatCode>#,##0</c:formatCode>
                <c:ptCount val="22"/>
                <c:pt idx="0">
                  <c:v>34914</c:v>
                </c:pt>
                <c:pt idx="1">
                  <c:v>36922</c:v>
                </c:pt>
                <c:pt idx="2">
                  <c:v>38319</c:v>
                </c:pt>
                <c:pt idx="3">
                  <c:v>37318</c:v>
                </c:pt>
                <c:pt idx="4">
                  <c:v>42305</c:v>
                </c:pt>
                <c:pt idx="5">
                  <c:v>40306</c:v>
                </c:pt>
                <c:pt idx="6">
                  <c:v>42317</c:v>
                </c:pt>
                <c:pt idx="7">
                  <c:v>47666</c:v>
                </c:pt>
                <c:pt idx="8">
                  <c:v>48749</c:v>
                </c:pt>
                <c:pt idx="9">
                  <c:v>47388</c:v>
                </c:pt>
                <c:pt idx="10">
                  <c:v>49203</c:v>
                </c:pt>
                <c:pt idx="11">
                  <c:v>50867</c:v>
                </c:pt>
                <c:pt idx="12">
                  <c:v>47524</c:v>
                </c:pt>
                <c:pt idx="13">
                  <c:v>44600</c:v>
                </c:pt>
                <c:pt idx="14">
                  <c:v>51410</c:v>
                </c:pt>
                <c:pt idx="15">
                  <c:v>52751</c:v>
                </c:pt>
                <c:pt idx="16">
                  <c:v>53473</c:v>
                </c:pt>
                <c:pt idx="17">
                  <c:v>51627</c:v>
                </c:pt>
                <c:pt idx="18">
                  <c:v>48112</c:v>
                </c:pt>
                <c:pt idx="19">
                  <c:v>50671</c:v>
                </c:pt>
                <c:pt idx="20">
                  <c:v>48455</c:v>
                </c:pt>
                <c:pt idx="21">
                  <c:v>47750</c:v>
                </c:pt>
              </c:numCache>
            </c:numRef>
          </c:val>
        </c:ser>
        <c:ser>
          <c:idx val="2"/>
          <c:order val="2"/>
          <c:tx>
            <c:strRef>
              <c:f>Sheet5!$A$4</c:f>
              <c:strCache>
                <c:ptCount val="1"/>
                <c:pt idx="0">
                  <c:v>期末库存（千公吨）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Sheet5!$B$1:$W$1</c:f>
              <c:strCache>
                <c:ptCount val="22"/>
                <c:pt idx="0">
                  <c:v>1990/1991</c:v>
                </c:pt>
                <c:pt idx="1">
                  <c:v>1991/1992</c:v>
                </c:pt>
                <c:pt idx="2">
                  <c:v>1992/1993</c:v>
                </c:pt>
                <c:pt idx="3">
                  <c:v>1993/1994</c:v>
                </c:pt>
                <c:pt idx="4">
                  <c:v>1994/1995</c:v>
                </c:pt>
                <c:pt idx="5">
                  <c:v>1995/1996</c:v>
                </c:pt>
                <c:pt idx="6">
                  <c:v>1996/1997</c:v>
                </c:pt>
                <c:pt idx="7">
                  <c:v>1997/1998</c:v>
                </c:pt>
                <c:pt idx="8">
                  <c:v>1998/1999</c:v>
                </c:pt>
                <c:pt idx="9">
                  <c:v>1999/2000</c:v>
                </c:pt>
                <c:pt idx="10">
                  <c:v>2000/2001</c:v>
                </c:pt>
                <c:pt idx="11">
                  <c:v>2001/2002</c:v>
                </c:pt>
                <c:pt idx="12">
                  <c:v>2002/2003</c:v>
                </c:pt>
                <c:pt idx="13">
                  <c:v>2003/2004</c:v>
                </c:pt>
                <c:pt idx="14">
                  <c:v>2004/2005</c:v>
                </c:pt>
                <c:pt idx="15">
                  <c:v>2005/2006</c:v>
                </c:pt>
                <c:pt idx="16">
                  <c:v>2006/2007</c:v>
                </c:pt>
                <c:pt idx="17">
                  <c:v>2007/2008</c:v>
                </c:pt>
                <c:pt idx="18">
                  <c:v>2008/2009</c:v>
                </c:pt>
                <c:pt idx="19">
                  <c:v>2009/2010</c:v>
                </c:pt>
                <c:pt idx="20">
                  <c:v>2010/2011</c:v>
                </c:pt>
                <c:pt idx="21">
                  <c:v>2011/2012</c:v>
                </c:pt>
              </c:strCache>
            </c:strRef>
          </c:cat>
          <c:val>
            <c:numRef>
              <c:f>Sheet5!$B$4:$W$4</c:f>
              <c:numCache>
                <c:formatCode>#,##0</c:formatCode>
                <c:ptCount val="22"/>
                <c:pt idx="0">
                  <c:v>8955</c:v>
                </c:pt>
                <c:pt idx="1">
                  <c:v>7578</c:v>
                </c:pt>
                <c:pt idx="2">
                  <c:v>7955</c:v>
                </c:pt>
                <c:pt idx="3">
                  <c:v>5691</c:v>
                </c:pt>
                <c:pt idx="4">
                  <c:v>9112</c:v>
                </c:pt>
                <c:pt idx="5">
                  <c:v>4993</c:v>
                </c:pt>
                <c:pt idx="6">
                  <c:v>3588</c:v>
                </c:pt>
                <c:pt idx="7">
                  <c:v>5438</c:v>
                </c:pt>
                <c:pt idx="8">
                  <c:v>9484</c:v>
                </c:pt>
                <c:pt idx="9">
                  <c:v>7897</c:v>
                </c:pt>
                <c:pt idx="10">
                  <c:v>6743</c:v>
                </c:pt>
                <c:pt idx="11">
                  <c:v>5663</c:v>
                </c:pt>
                <c:pt idx="12">
                  <c:v>4853</c:v>
                </c:pt>
                <c:pt idx="13">
                  <c:v>3059</c:v>
                </c:pt>
                <c:pt idx="14">
                  <c:v>6960</c:v>
                </c:pt>
                <c:pt idx="15">
                  <c:v>12229</c:v>
                </c:pt>
                <c:pt idx="16">
                  <c:v>15617</c:v>
                </c:pt>
                <c:pt idx="17">
                  <c:v>5580</c:v>
                </c:pt>
                <c:pt idx="18">
                  <c:v>3761</c:v>
                </c:pt>
                <c:pt idx="19">
                  <c:v>4106</c:v>
                </c:pt>
                <c:pt idx="20">
                  <c:v>5842</c:v>
                </c:pt>
                <c:pt idx="21">
                  <c:v>4351</c:v>
                </c:pt>
              </c:numCache>
            </c:numRef>
          </c:val>
        </c:ser>
        <c:axId val="38916864"/>
        <c:axId val="38918784"/>
      </c:barChart>
      <c:lineChart>
        <c:grouping val="standard"/>
        <c:ser>
          <c:idx val="3"/>
          <c:order val="3"/>
          <c:tx>
            <c:strRef>
              <c:f>Sheet5!$A$5</c:f>
              <c:strCache>
                <c:ptCount val="1"/>
                <c:pt idx="0">
                  <c:v>库存消费比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Sheet5!$B$1:$W$1</c:f>
              <c:strCache>
                <c:ptCount val="22"/>
                <c:pt idx="0">
                  <c:v>1990/1991</c:v>
                </c:pt>
                <c:pt idx="1">
                  <c:v>1991/1992</c:v>
                </c:pt>
                <c:pt idx="2">
                  <c:v>1992/1993</c:v>
                </c:pt>
                <c:pt idx="3">
                  <c:v>1993/1994</c:v>
                </c:pt>
                <c:pt idx="4">
                  <c:v>1994/1995</c:v>
                </c:pt>
                <c:pt idx="5">
                  <c:v>1995/1996</c:v>
                </c:pt>
                <c:pt idx="6">
                  <c:v>1996/1997</c:v>
                </c:pt>
                <c:pt idx="7">
                  <c:v>1997/1998</c:v>
                </c:pt>
                <c:pt idx="8">
                  <c:v>1998/1999</c:v>
                </c:pt>
                <c:pt idx="9">
                  <c:v>1999/2000</c:v>
                </c:pt>
                <c:pt idx="10">
                  <c:v>2000/2001</c:v>
                </c:pt>
                <c:pt idx="11">
                  <c:v>2001/2002</c:v>
                </c:pt>
                <c:pt idx="12">
                  <c:v>2002/2003</c:v>
                </c:pt>
                <c:pt idx="13">
                  <c:v>2003/2004</c:v>
                </c:pt>
                <c:pt idx="14">
                  <c:v>2004/2005</c:v>
                </c:pt>
                <c:pt idx="15">
                  <c:v>2005/2006</c:v>
                </c:pt>
                <c:pt idx="16">
                  <c:v>2006/2007</c:v>
                </c:pt>
                <c:pt idx="17">
                  <c:v>2007/2008</c:v>
                </c:pt>
                <c:pt idx="18">
                  <c:v>2008/2009</c:v>
                </c:pt>
                <c:pt idx="19">
                  <c:v>2009/2010</c:v>
                </c:pt>
                <c:pt idx="20">
                  <c:v>2010/2011</c:v>
                </c:pt>
                <c:pt idx="21">
                  <c:v>2011/2012</c:v>
                </c:pt>
              </c:strCache>
            </c:strRef>
          </c:cat>
          <c:val>
            <c:numRef>
              <c:f>Sheet5!$B$5:$W$5</c:f>
              <c:numCache>
                <c:formatCode>General</c:formatCode>
                <c:ptCount val="22"/>
                <c:pt idx="0">
                  <c:v>0.25648736896373947</c:v>
                </c:pt>
                <c:pt idx="1">
                  <c:v>0.20524348626835101</c:v>
                </c:pt>
                <c:pt idx="2">
                  <c:v>0.20759936324016942</c:v>
                </c:pt>
                <c:pt idx="3">
                  <c:v>0.15250013398360041</c:v>
                </c:pt>
                <c:pt idx="4">
                  <c:v>0.21538825197967143</c:v>
                </c:pt>
                <c:pt idx="5">
                  <c:v>0.12387733836153425</c:v>
                </c:pt>
                <c:pt idx="6">
                  <c:v>8.4788619231041903E-2</c:v>
                </c:pt>
                <c:pt idx="7">
                  <c:v>0.11408551168547811</c:v>
                </c:pt>
                <c:pt idx="8">
                  <c:v>0.19454758046318898</c:v>
                </c:pt>
                <c:pt idx="9">
                  <c:v>0.16664556427787625</c:v>
                </c:pt>
                <c:pt idx="10">
                  <c:v>0.13704448915716844</c:v>
                </c:pt>
                <c:pt idx="11">
                  <c:v>0.11132954567794444</c:v>
                </c:pt>
                <c:pt idx="12">
                  <c:v>0.1021168251830654</c:v>
                </c:pt>
                <c:pt idx="13">
                  <c:v>6.8587443946188514E-2</c:v>
                </c:pt>
                <c:pt idx="14">
                  <c:v>0.1353822213577125</c:v>
                </c:pt>
                <c:pt idx="15">
                  <c:v>0.2318249890997327</c:v>
                </c:pt>
                <c:pt idx="16">
                  <c:v>0.29205393376096572</c:v>
                </c:pt>
                <c:pt idx="17">
                  <c:v>0.10808297983613308</c:v>
                </c:pt>
                <c:pt idx="18">
                  <c:v>7.8171765879614219E-2</c:v>
                </c:pt>
                <c:pt idx="19">
                  <c:v>8.103254326932563E-2</c:v>
                </c:pt>
                <c:pt idx="20">
                  <c:v>0.12056547311938978</c:v>
                </c:pt>
                <c:pt idx="21">
                  <c:v>9.1120418848167545E-2</c:v>
                </c:pt>
              </c:numCache>
            </c:numRef>
          </c:val>
        </c:ser>
        <c:marker val="1"/>
        <c:axId val="39004032"/>
        <c:axId val="39002496"/>
      </c:lineChart>
      <c:catAx>
        <c:axId val="38916864"/>
        <c:scaling>
          <c:orientation val="minMax"/>
        </c:scaling>
        <c:axPos val="b"/>
        <c:majorTickMark val="none"/>
        <c:tickLblPos val="nextTo"/>
        <c:crossAx val="38918784"/>
        <c:crosses val="autoZero"/>
        <c:auto val="1"/>
        <c:lblAlgn val="ctr"/>
        <c:lblOffset val="100"/>
      </c:catAx>
      <c:valAx>
        <c:axId val="38918784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crossAx val="38916864"/>
        <c:crosses val="autoZero"/>
        <c:crossBetween val="between"/>
      </c:valAx>
      <c:valAx>
        <c:axId val="39002496"/>
        <c:scaling>
          <c:orientation val="minMax"/>
        </c:scaling>
        <c:axPos val="r"/>
        <c:numFmt formatCode="General" sourceLinked="1"/>
        <c:tickLblPos val="nextTo"/>
        <c:crossAx val="39004032"/>
        <c:crosses val="max"/>
        <c:crossBetween val="between"/>
      </c:valAx>
      <c:catAx>
        <c:axId val="39004032"/>
        <c:scaling>
          <c:orientation val="minMax"/>
        </c:scaling>
        <c:delete val="1"/>
        <c:axPos val="b"/>
        <c:tickLblPos val="nextTo"/>
        <c:crossAx val="39002496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</c:dTable>
    </c:plotArea>
    <c:plotVisOnly val="1"/>
    <c:dispBlanksAs val="gap"/>
  </c:chart>
  <c:spPr>
    <a:solidFill>
      <a:srgbClr val="FFFFFF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zh-CN" altLang="en-US"/>
              <a:t>中国大豆供需平衡表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中国供需平衡表!$A$2</c:f>
              <c:strCache>
                <c:ptCount val="1"/>
                <c:pt idx="0">
                  <c:v>期初库存</c:v>
                </c:pt>
              </c:strCache>
            </c:strRef>
          </c:tx>
          <c:cat>
            <c:strRef>
              <c:f>中国供需平衡表!$B$1:$W$1</c:f>
              <c:strCache>
                <c:ptCount val="22"/>
                <c:pt idx="0">
                  <c:v>1990/1991</c:v>
                </c:pt>
                <c:pt idx="1">
                  <c:v>1991/1992</c:v>
                </c:pt>
                <c:pt idx="2">
                  <c:v>1992/1993</c:v>
                </c:pt>
                <c:pt idx="3">
                  <c:v>1993/1994</c:v>
                </c:pt>
                <c:pt idx="4">
                  <c:v>1994/1995</c:v>
                </c:pt>
                <c:pt idx="5">
                  <c:v>1995/1996</c:v>
                </c:pt>
                <c:pt idx="6">
                  <c:v>1996/1997</c:v>
                </c:pt>
                <c:pt idx="7">
                  <c:v>1997/1998</c:v>
                </c:pt>
                <c:pt idx="8">
                  <c:v>1998/1999</c:v>
                </c:pt>
                <c:pt idx="9">
                  <c:v>1999/2000</c:v>
                </c:pt>
                <c:pt idx="10">
                  <c:v>2000/2001</c:v>
                </c:pt>
                <c:pt idx="11">
                  <c:v>2001/2002</c:v>
                </c:pt>
                <c:pt idx="12">
                  <c:v>2002/2003</c:v>
                </c:pt>
                <c:pt idx="13">
                  <c:v>2003/2004</c:v>
                </c:pt>
                <c:pt idx="14">
                  <c:v>2004/2005</c:v>
                </c:pt>
                <c:pt idx="15">
                  <c:v>2005/2006</c:v>
                </c:pt>
                <c:pt idx="16">
                  <c:v>2006/2007</c:v>
                </c:pt>
                <c:pt idx="17">
                  <c:v>2007/2008</c:v>
                </c:pt>
                <c:pt idx="18">
                  <c:v>2008/2009</c:v>
                </c:pt>
                <c:pt idx="19">
                  <c:v>2009/2010</c:v>
                </c:pt>
                <c:pt idx="20">
                  <c:v>2010/2011</c:v>
                </c:pt>
                <c:pt idx="21">
                  <c:v>2011/2012</c:v>
                </c:pt>
              </c:strCache>
            </c:strRef>
          </c:cat>
          <c:val>
            <c:numRef>
              <c:f>中国供需平衡表!$B$2:$W$2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990</c:v>
                </c:pt>
                <c:pt idx="8" formatCode="#,##0">
                  <c:v>3018</c:v>
                </c:pt>
                <c:pt idx="9" formatCode="#,##0">
                  <c:v>1904</c:v>
                </c:pt>
                <c:pt idx="10" formatCode="#,##0">
                  <c:v>3170</c:v>
                </c:pt>
                <c:pt idx="11" formatCode="#,##0">
                  <c:v>4910</c:v>
                </c:pt>
                <c:pt idx="12" formatCode="#,##0">
                  <c:v>2095</c:v>
                </c:pt>
                <c:pt idx="13" formatCode="#,##0">
                  <c:v>4467</c:v>
                </c:pt>
                <c:pt idx="14" formatCode="#,##0">
                  <c:v>2100</c:v>
                </c:pt>
                <c:pt idx="15" formatCode="#,##0">
                  <c:v>4700</c:v>
                </c:pt>
                <c:pt idx="16" formatCode="#,##0">
                  <c:v>4573</c:v>
                </c:pt>
                <c:pt idx="17" formatCode="#,##0">
                  <c:v>1807</c:v>
                </c:pt>
                <c:pt idx="18" formatCode="#,##0">
                  <c:v>2752</c:v>
                </c:pt>
                <c:pt idx="19" formatCode="#,##0">
                  <c:v>7555</c:v>
                </c:pt>
                <c:pt idx="20" formatCode="#,##0">
                  <c:v>13259</c:v>
                </c:pt>
                <c:pt idx="21" formatCode="#,##0">
                  <c:v>14209</c:v>
                </c:pt>
              </c:numCache>
            </c:numRef>
          </c:val>
        </c:ser>
        <c:ser>
          <c:idx val="1"/>
          <c:order val="1"/>
          <c:tx>
            <c:strRef>
              <c:f>中国供需平衡表!$A$3</c:f>
              <c:strCache>
                <c:ptCount val="1"/>
                <c:pt idx="0">
                  <c:v>产量</c:v>
                </c:pt>
              </c:strCache>
            </c:strRef>
          </c:tx>
          <c:cat>
            <c:strRef>
              <c:f>中国供需平衡表!$B$1:$W$1</c:f>
              <c:strCache>
                <c:ptCount val="22"/>
                <c:pt idx="0">
                  <c:v>1990/1991</c:v>
                </c:pt>
                <c:pt idx="1">
                  <c:v>1991/1992</c:v>
                </c:pt>
                <c:pt idx="2">
                  <c:v>1992/1993</c:v>
                </c:pt>
                <c:pt idx="3">
                  <c:v>1993/1994</c:v>
                </c:pt>
                <c:pt idx="4">
                  <c:v>1994/1995</c:v>
                </c:pt>
                <c:pt idx="5">
                  <c:v>1995/1996</c:v>
                </c:pt>
                <c:pt idx="6">
                  <c:v>1996/1997</c:v>
                </c:pt>
                <c:pt idx="7">
                  <c:v>1997/1998</c:v>
                </c:pt>
                <c:pt idx="8">
                  <c:v>1998/1999</c:v>
                </c:pt>
                <c:pt idx="9">
                  <c:v>1999/2000</c:v>
                </c:pt>
                <c:pt idx="10">
                  <c:v>2000/2001</c:v>
                </c:pt>
                <c:pt idx="11">
                  <c:v>2001/2002</c:v>
                </c:pt>
                <c:pt idx="12">
                  <c:v>2002/2003</c:v>
                </c:pt>
                <c:pt idx="13">
                  <c:v>2003/2004</c:v>
                </c:pt>
                <c:pt idx="14">
                  <c:v>2004/2005</c:v>
                </c:pt>
                <c:pt idx="15">
                  <c:v>2005/2006</c:v>
                </c:pt>
                <c:pt idx="16">
                  <c:v>2006/2007</c:v>
                </c:pt>
                <c:pt idx="17">
                  <c:v>2007/2008</c:v>
                </c:pt>
                <c:pt idx="18">
                  <c:v>2008/2009</c:v>
                </c:pt>
                <c:pt idx="19">
                  <c:v>2009/2010</c:v>
                </c:pt>
                <c:pt idx="20">
                  <c:v>2010/2011</c:v>
                </c:pt>
                <c:pt idx="21">
                  <c:v>2011/2012</c:v>
                </c:pt>
              </c:strCache>
            </c:strRef>
          </c:cat>
          <c:val>
            <c:numRef>
              <c:f>中国供需平衡表!$B$3:$W$3</c:f>
              <c:numCache>
                <c:formatCode>#,##0</c:formatCode>
                <c:ptCount val="22"/>
                <c:pt idx="0">
                  <c:v>11000</c:v>
                </c:pt>
                <c:pt idx="1">
                  <c:v>9710</c:v>
                </c:pt>
                <c:pt idx="2">
                  <c:v>10300</c:v>
                </c:pt>
                <c:pt idx="3">
                  <c:v>15310</c:v>
                </c:pt>
                <c:pt idx="4">
                  <c:v>16000</c:v>
                </c:pt>
                <c:pt idx="5">
                  <c:v>13500</c:v>
                </c:pt>
                <c:pt idx="6">
                  <c:v>13220</c:v>
                </c:pt>
                <c:pt idx="7">
                  <c:v>14728</c:v>
                </c:pt>
                <c:pt idx="8">
                  <c:v>15152</c:v>
                </c:pt>
                <c:pt idx="9">
                  <c:v>14290</c:v>
                </c:pt>
                <c:pt idx="10">
                  <c:v>15400</c:v>
                </c:pt>
                <c:pt idx="11">
                  <c:v>15410</c:v>
                </c:pt>
                <c:pt idx="12">
                  <c:v>16510</c:v>
                </c:pt>
                <c:pt idx="13">
                  <c:v>15394</c:v>
                </c:pt>
                <c:pt idx="14">
                  <c:v>17400</c:v>
                </c:pt>
                <c:pt idx="15">
                  <c:v>16350</c:v>
                </c:pt>
                <c:pt idx="16">
                  <c:v>15074</c:v>
                </c:pt>
                <c:pt idx="17">
                  <c:v>13400</c:v>
                </c:pt>
                <c:pt idx="18">
                  <c:v>15540</c:v>
                </c:pt>
                <c:pt idx="19">
                  <c:v>14980</c:v>
                </c:pt>
                <c:pt idx="20">
                  <c:v>15100</c:v>
                </c:pt>
                <c:pt idx="21">
                  <c:v>14000</c:v>
                </c:pt>
              </c:numCache>
            </c:numRef>
          </c:val>
        </c:ser>
        <c:ser>
          <c:idx val="2"/>
          <c:order val="2"/>
          <c:tx>
            <c:strRef>
              <c:f>中国供需平衡表!$A$4</c:f>
              <c:strCache>
                <c:ptCount val="1"/>
                <c:pt idx="0">
                  <c:v>进口量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中国供需平衡表!$B$1:$W$1</c:f>
              <c:strCache>
                <c:ptCount val="22"/>
                <c:pt idx="0">
                  <c:v>1990/1991</c:v>
                </c:pt>
                <c:pt idx="1">
                  <c:v>1991/1992</c:v>
                </c:pt>
                <c:pt idx="2">
                  <c:v>1992/1993</c:v>
                </c:pt>
                <c:pt idx="3">
                  <c:v>1993/1994</c:v>
                </c:pt>
                <c:pt idx="4">
                  <c:v>1994/1995</c:v>
                </c:pt>
                <c:pt idx="5">
                  <c:v>1995/1996</c:v>
                </c:pt>
                <c:pt idx="6">
                  <c:v>1996/1997</c:v>
                </c:pt>
                <c:pt idx="7">
                  <c:v>1997/1998</c:v>
                </c:pt>
                <c:pt idx="8">
                  <c:v>1998/1999</c:v>
                </c:pt>
                <c:pt idx="9">
                  <c:v>1999/2000</c:v>
                </c:pt>
                <c:pt idx="10">
                  <c:v>2000/2001</c:v>
                </c:pt>
                <c:pt idx="11">
                  <c:v>2001/2002</c:v>
                </c:pt>
                <c:pt idx="12">
                  <c:v>2002/2003</c:v>
                </c:pt>
                <c:pt idx="13">
                  <c:v>2003/2004</c:v>
                </c:pt>
                <c:pt idx="14">
                  <c:v>2004/2005</c:v>
                </c:pt>
                <c:pt idx="15">
                  <c:v>2005/2006</c:v>
                </c:pt>
                <c:pt idx="16">
                  <c:v>2006/2007</c:v>
                </c:pt>
                <c:pt idx="17">
                  <c:v>2007/2008</c:v>
                </c:pt>
                <c:pt idx="18">
                  <c:v>2008/2009</c:v>
                </c:pt>
                <c:pt idx="19">
                  <c:v>2009/2010</c:v>
                </c:pt>
                <c:pt idx="20">
                  <c:v>2010/2011</c:v>
                </c:pt>
                <c:pt idx="21">
                  <c:v>2011/2012</c:v>
                </c:pt>
              </c:strCache>
            </c:strRef>
          </c:cat>
          <c:val>
            <c:numRef>
              <c:f>中国供需平衡表!$B$4:$W$4</c:f>
              <c:numCache>
                <c:formatCode>General</c:formatCode>
                <c:ptCount val="22"/>
                <c:pt idx="0">
                  <c:v>1</c:v>
                </c:pt>
                <c:pt idx="1">
                  <c:v>136</c:v>
                </c:pt>
                <c:pt idx="2">
                  <c:v>150</c:v>
                </c:pt>
                <c:pt idx="3">
                  <c:v>125</c:v>
                </c:pt>
                <c:pt idx="4">
                  <c:v>155</c:v>
                </c:pt>
                <c:pt idx="5">
                  <c:v>795</c:v>
                </c:pt>
                <c:pt idx="6" formatCode="#,##0">
                  <c:v>2274</c:v>
                </c:pt>
                <c:pt idx="7" formatCode="#,##0">
                  <c:v>2940</c:v>
                </c:pt>
                <c:pt idx="8" formatCode="#,##0">
                  <c:v>3850</c:v>
                </c:pt>
                <c:pt idx="9" formatCode="#,##0">
                  <c:v>10100</c:v>
                </c:pt>
                <c:pt idx="10" formatCode="#,##0">
                  <c:v>13245</c:v>
                </c:pt>
                <c:pt idx="11" formatCode="#,##0">
                  <c:v>10385</c:v>
                </c:pt>
                <c:pt idx="12" formatCode="#,##0">
                  <c:v>21417</c:v>
                </c:pt>
                <c:pt idx="13" formatCode="#,##0">
                  <c:v>16933</c:v>
                </c:pt>
                <c:pt idx="14" formatCode="#,##0">
                  <c:v>25802</c:v>
                </c:pt>
                <c:pt idx="15" formatCode="#,##0">
                  <c:v>28317</c:v>
                </c:pt>
                <c:pt idx="16" formatCode="#,##0">
                  <c:v>28726</c:v>
                </c:pt>
                <c:pt idx="17" formatCode="#,##0">
                  <c:v>37816</c:v>
                </c:pt>
                <c:pt idx="18" formatCode="#,##0">
                  <c:v>41098</c:v>
                </c:pt>
                <c:pt idx="19" formatCode="#,##0">
                  <c:v>50338</c:v>
                </c:pt>
                <c:pt idx="20" formatCode="#,##0">
                  <c:v>52000</c:v>
                </c:pt>
                <c:pt idx="21" formatCode="#,##0">
                  <c:v>56500</c:v>
                </c:pt>
              </c:numCache>
            </c:numRef>
          </c:val>
        </c:ser>
        <c:ser>
          <c:idx val="3"/>
          <c:order val="3"/>
          <c:tx>
            <c:strRef>
              <c:f>中国供需平衡表!$A$5</c:f>
              <c:strCache>
                <c:ptCount val="1"/>
                <c:pt idx="0">
                  <c:v>消费量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中国供需平衡表!$B$1:$W$1</c:f>
              <c:strCache>
                <c:ptCount val="22"/>
                <c:pt idx="0">
                  <c:v>1990/1991</c:v>
                </c:pt>
                <c:pt idx="1">
                  <c:v>1991/1992</c:v>
                </c:pt>
                <c:pt idx="2">
                  <c:v>1992/1993</c:v>
                </c:pt>
                <c:pt idx="3">
                  <c:v>1993/1994</c:v>
                </c:pt>
                <c:pt idx="4">
                  <c:v>1994/1995</c:v>
                </c:pt>
                <c:pt idx="5">
                  <c:v>1995/1996</c:v>
                </c:pt>
                <c:pt idx="6">
                  <c:v>1996/1997</c:v>
                </c:pt>
                <c:pt idx="7">
                  <c:v>1997/1998</c:v>
                </c:pt>
                <c:pt idx="8">
                  <c:v>1998/1999</c:v>
                </c:pt>
                <c:pt idx="9">
                  <c:v>1999/2000</c:v>
                </c:pt>
                <c:pt idx="10">
                  <c:v>2000/2001</c:v>
                </c:pt>
                <c:pt idx="11">
                  <c:v>2001/2002</c:v>
                </c:pt>
                <c:pt idx="12">
                  <c:v>2002/2003</c:v>
                </c:pt>
                <c:pt idx="13">
                  <c:v>2003/2004</c:v>
                </c:pt>
                <c:pt idx="14">
                  <c:v>2004/2005</c:v>
                </c:pt>
                <c:pt idx="15">
                  <c:v>2005/2006</c:v>
                </c:pt>
                <c:pt idx="16">
                  <c:v>2006/2007</c:v>
                </c:pt>
                <c:pt idx="17">
                  <c:v>2007/2008</c:v>
                </c:pt>
                <c:pt idx="18">
                  <c:v>2008/2009</c:v>
                </c:pt>
                <c:pt idx="19">
                  <c:v>2009/2010</c:v>
                </c:pt>
                <c:pt idx="20">
                  <c:v>2010/2011</c:v>
                </c:pt>
                <c:pt idx="21">
                  <c:v>2011/2012</c:v>
                </c:pt>
              </c:strCache>
            </c:strRef>
          </c:cat>
          <c:val>
            <c:numRef>
              <c:f>中国供需平衡表!$B$5:$W$5</c:f>
              <c:numCache>
                <c:formatCode>#,##0</c:formatCode>
                <c:ptCount val="22"/>
                <c:pt idx="0">
                  <c:v>9713</c:v>
                </c:pt>
                <c:pt idx="1">
                  <c:v>8756</c:v>
                </c:pt>
                <c:pt idx="2">
                  <c:v>10150</c:v>
                </c:pt>
                <c:pt idx="3">
                  <c:v>14335</c:v>
                </c:pt>
                <c:pt idx="4">
                  <c:v>15761</c:v>
                </c:pt>
                <c:pt idx="5">
                  <c:v>14073</c:v>
                </c:pt>
                <c:pt idx="6">
                  <c:v>14309</c:v>
                </c:pt>
                <c:pt idx="7">
                  <c:v>15472</c:v>
                </c:pt>
                <c:pt idx="8">
                  <c:v>19929</c:v>
                </c:pt>
                <c:pt idx="9">
                  <c:v>22894</c:v>
                </c:pt>
                <c:pt idx="10">
                  <c:v>26697</c:v>
                </c:pt>
                <c:pt idx="11">
                  <c:v>28310</c:v>
                </c:pt>
                <c:pt idx="12">
                  <c:v>35290</c:v>
                </c:pt>
                <c:pt idx="13">
                  <c:v>34375</c:v>
                </c:pt>
                <c:pt idx="14">
                  <c:v>40212</c:v>
                </c:pt>
                <c:pt idx="15">
                  <c:v>44440</c:v>
                </c:pt>
                <c:pt idx="16">
                  <c:v>46120</c:v>
                </c:pt>
                <c:pt idx="17">
                  <c:v>49818</c:v>
                </c:pt>
                <c:pt idx="18">
                  <c:v>51435</c:v>
                </c:pt>
                <c:pt idx="19">
                  <c:v>59430</c:v>
                </c:pt>
                <c:pt idx="20">
                  <c:v>65950</c:v>
                </c:pt>
                <c:pt idx="21">
                  <c:v>71600</c:v>
                </c:pt>
              </c:numCache>
            </c:numRef>
          </c:val>
        </c:ser>
        <c:ser>
          <c:idx val="4"/>
          <c:order val="4"/>
          <c:tx>
            <c:strRef>
              <c:f>中国供需平衡表!$A$6</c:f>
              <c:strCache>
                <c:ptCount val="1"/>
                <c:pt idx="0">
                  <c:v>期末库存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中国供需平衡表!$B$1:$W$1</c:f>
              <c:strCache>
                <c:ptCount val="22"/>
                <c:pt idx="0">
                  <c:v>1990/1991</c:v>
                </c:pt>
                <c:pt idx="1">
                  <c:v>1991/1992</c:v>
                </c:pt>
                <c:pt idx="2">
                  <c:v>1992/1993</c:v>
                </c:pt>
                <c:pt idx="3">
                  <c:v>1993/1994</c:v>
                </c:pt>
                <c:pt idx="4">
                  <c:v>1994/1995</c:v>
                </c:pt>
                <c:pt idx="5">
                  <c:v>1995/1996</c:v>
                </c:pt>
                <c:pt idx="6">
                  <c:v>1996/1997</c:v>
                </c:pt>
                <c:pt idx="7">
                  <c:v>1997/1998</c:v>
                </c:pt>
                <c:pt idx="8">
                  <c:v>1998/1999</c:v>
                </c:pt>
                <c:pt idx="9">
                  <c:v>1999/2000</c:v>
                </c:pt>
                <c:pt idx="10">
                  <c:v>2000/2001</c:v>
                </c:pt>
                <c:pt idx="11">
                  <c:v>2001/2002</c:v>
                </c:pt>
                <c:pt idx="12">
                  <c:v>2002/2003</c:v>
                </c:pt>
                <c:pt idx="13">
                  <c:v>2003/2004</c:v>
                </c:pt>
                <c:pt idx="14">
                  <c:v>2004/2005</c:v>
                </c:pt>
                <c:pt idx="15">
                  <c:v>2005/2006</c:v>
                </c:pt>
                <c:pt idx="16">
                  <c:v>2006/2007</c:v>
                </c:pt>
                <c:pt idx="17">
                  <c:v>2007/2008</c:v>
                </c:pt>
                <c:pt idx="18">
                  <c:v>2008/2009</c:v>
                </c:pt>
                <c:pt idx="19">
                  <c:v>2009/2010</c:v>
                </c:pt>
                <c:pt idx="20">
                  <c:v>2010/2011</c:v>
                </c:pt>
                <c:pt idx="21">
                  <c:v>2011/2012</c:v>
                </c:pt>
              </c:strCache>
            </c:strRef>
          </c:cat>
          <c:val>
            <c:numRef>
              <c:f>中国供需平衡表!$B$6:$W$6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990</c:v>
                </c:pt>
                <c:pt idx="7" formatCode="#,##0">
                  <c:v>3018</c:v>
                </c:pt>
                <c:pt idx="8" formatCode="#,##0">
                  <c:v>1904</c:v>
                </c:pt>
                <c:pt idx="9" formatCode="#,##0">
                  <c:v>3170</c:v>
                </c:pt>
                <c:pt idx="10" formatCode="#,##0">
                  <c:v>4910</c:v>
                </c:pt>
                <c:pt idx="11" formatCode="#,##0">
                  <c:v>2095</c:v>
                </c:pt>
                <c:pt idx="12" formatCode="#,##0">
                  <c:v>4467</c:v>
                </c:pt>
                <c:pt idx="13" formatCode="#,##0">
                  <c:v>2100</c:v>
                </c:pt>
                <c:pt idx="14" formatCode="#,##0">
                  <c:v>4700</c:v>
                </c:pt>
                <c:pt idx="15" formatCode="#,##0">
                  <c:v>4573</c:v>
                </c:pt>
                <c:pt idx="16" formatCode="#,##0">
                  <c:v>1807</c:v>
                </c:pt>
                <c:pt idx="17" formatCode="#,##0">
                  <c:v>2752</c:v>
                </c:pt>
                <c:pt idx="18" formatCode="#,##0">
                  <c:v>7555</c:v>
                </c:pt>
                <c:pt idx="19" formatCode="#,##0">
                  <c:v>13259</c:v>
                </c:pt>
                <c:pt idx="20" formatCode="#,##0">
                  <c:v>14209</c:v>
                </c:pt>
                <c:pt idx="21" formatCode="#,##0">
                  <c:v>12909</c:v>
                </c:pt>
              </c:numCache>
            </c:numRef>
          </c:val>
        </c:ser>
        <c:axId val="39117952"/>
        <c:axId val="39119488"/>
      </c:barChart>
      <c:lineChart>
        <c:grouping val="standard"/>
        <c:ser>
          <c:idx val="5"/>
          <c:order val="5"/>
          <c:tx>
            <c:strRef>
              <c:f>中国供需平衡表!$A$7</c:f>
              <c:strCache>
                <c:ptCount val="1"/>
                <c:pt idx="0">
                  <c:v>进口依存度</c:v>
                </c:pt>
              </c:strCache>
            </c:strRef>
          </c:tx>
          <c:marker>
            <c:symbol val="none"/>
          </c:marker>
          <c:cat>
            <c:strRef>
              <c:f>中国供需平衡表!$B$1:$W$1</c:f>
              <c:strCache>
                <c:ptCount val="22"/>
                <c:pt idx="0">
                  <c:v>1990/1991</c:v>
                </c:pt>
                <c:pt idx="1">
                  <c:v>1991/1992</c:v>
                </c:pt>
                <c:pt idx="2">
                  <c:v>1992/1993</c:v>
                </c:pt>
                <c:pt idx="3">
                  <c:v>1993/1994</c:v>
                </c:pt>
                <c:pt idx="4">
                  <c:v>1994/1995</c:v>
                </c:pt>
                <c:pt idx="5">
                  <c:v>1995/1996</c:v>
                </c:pt>
                <c:pt idx="6">
                  <c:v>1996/1997</c:v>
                </c:pt>
                <c:pt idx="7">
                  <c:v>1997/1998</c:v>
                </c:pt>
                <c:pt idx="8">
                  <c:v>1998/1999</c:v>
                </c:pt>
                <c:pt idx="9">
                  <c:v>1999/2000</c:v>
                </c:pt>
                <c:pt idx="10">
                  <c:v>2000/2001</c:v>
                </c:pt>
                <c:pt idx="11">
                  <c:v>2001/2002</c:v>
                </c:pt>
                <c:pt idx="12">
                  <c:v>2002/2003</c:v>
                </c:pt>
                <c:pt idx="13">
                  <c:v>2003/2004</c:v>
                </c:pt>
                <c:pt idx="14">
                  <c:v>2004/2005</c:v>
                </c:pt>
                <c:pt idx="15">
                  <c:v>2005/2006</c:v>
                </c:pt>
                <c:pt idx="16">
                  <c:v>2006/2007</c:v>
                </c:pt>
                <c:pt idx="17">
                  <c:v>2007/2008</c:v>
                </c:pt>
                <c:pt idx="18">
                  <c:v>2008/2009</c:v>
                </c:pt>
                <c:pt idx="19">
                  <c:v>2009/2010</c:v>
                </c:pt>
                <c:pt idx="20">
                  <c:v>2010/2011</c:v>
                </c:pt>
                <c:pt idx="21">
                  <c:v>2011/2012</c:v>
                </c:pt>
              </c:strCache>
            </c:strRef>
          </c:cat>
          <c:val>
            <c:numRef>
              <c:f>中国供需平衡表!$B$7:$W$7</c:f>
              <c:numCache>
                <c:formatCode>General</c:formatCode>
                <c:ptCount val="22"/>
                <c:pt idx="0">
                  <c:v>1.029548028415537E-4</c:v>
                </c:pt>
                <c:pt idx="1">
                  <c:v>1.5532206486980357E-2</c:v>
                </c:pt>
                <c:pt idx="2">
                  <c:v>1.4778325123152709E-2</c:v>
                </c:pt>
                <c:pt idx="3">
                  <c:v>8.7199162888036766E-3</c:v>
                </c:pt>
                <c:pt idx="4">
                  <c:v>9.8344013704714205E-3</c:v>
                </c:pt>
                <c:pt idx="5">
                  <c:v>5.6491153272223406E-2</c:v>
                </c:pt>
                <c:pt idx="6">
                  <c:v>0.15892095883709759</c:v>
                </c:pt>
                <c:pt idx="7">
                  <c:v>0.19002068252326784</c:v>
                </c:pt>
                <c:pt idx="8">
                  <c:v>0.19318580962416568</c:v>
                </c:pt>
                <c:pt idx="9">
                  <c:v>0.4411636236568533</c:v>
                </c:pt>
                <c:pt idx="10">
                  <c:v>0.49612315990560946</c:v>
                </c:pt>
                <c:pt idx="11">
                  <c:v>0.3668315083009559</c:v>
                </c:pt>
                <c:pt idx="12">
                  <c:v>0.60688580334373099</c:v>
                </c:pt>
                <c:pt idx="13">
                  <c:v>0.4925963636363655</c:v>
                </c:pt>
                <c:pt idx="14">
                  <c:v>0.6416492589276902</c:v>
                </c:pt>
                <c:pt idx="15">
                  <c:v>0.6371962196219626</c:v>
                </c:pt>
                <c:pt idx="16">
                  <c:v>0.62285342584562009</c:v>
                </c:pt>
                <c:pt idx="17">
                  <c:v>0.75908306234694289</c:v>
                </c:pt>
                <c:pt idx="18">
                  <c:v>0.79902789929036644</c:v>
                </c:pt>
                <c:pt idx="19">
                  <c:v>0.84701329294968875</c:v>
                </c:pt>
                <c:pt idx="20">
                  <c:v>0.7884761182714175</c:v>
                </c:pt>
                <c:pt idx="21">
                  <c:v>0.78910614525139289</c:v>
                </c:pt>
              </c:numCache>
            </c:numRef>
          </c:val>
        </c:ser>
        <c:ser>
          <c:idx val="6"/>
          <c:order val="6"/>
          <c:tx>
            <c:strRef>
              <c:f>中国供需平衡表!$A$8</c:f>
              <c:strCache>
                <c:ptCount val="1"/>
                <c:pt idx="0">
                  <c:v>库存消费比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中国供需平衡表!$B$1:$W$1</c:f>
              <c:strCache>
                <c:ptCount val="22"/>
                <c:pt idx="0">
                  <c:v>1990/1991</c:v>
                </c:pt>
                <c:pt idx="1">
                  <c:v>1991/1992</c:v>
                </c:pt>
                <c:pt idx="2">
                  <c:v>1992/1993</c:v>
                </c:pt>
                <c:pt idx="3">
                  <c:v>1993/1994</c:v>
                </c:pt>
                <c:pt idx="4">
                  <c:v>1994/1995</c:v>
                </c:pt>
                <c:pt idx="5">
                  <c:v>1995/1996</c:v>
                </c:pt>
                <c:pt idx="6">
                  <c:v>1996/1997</c:v>
                </c:pt>
                <c:pt idx="7">
                  <c:v>1997/1998</c:v>
                </c:pt>
                <c:pt idx="8">
                  <c:v>1998/1999</c:v>
                </c:pt>
                <c:pt idx="9">
                  <c:v>1999/2000</c:v>
                </c:pt>
                <c:pt idx="10">
                  <c:v>2000/2001</c:v>
                </c:pt>
                <c:pt idx="11">
                  <c:v>2001/2002</c:v>
                </c:pt>
                <c:pt idx="12">
                  <c:v>2002/2003</c:v>
                </c:pt>
                <c:pt idx="13">
                  <c:v>2003/2004</c:v>
                </c:pt>
                <c:pt idx="14">
                  <c:v>2004/2005</c:v>
                </c:pt>
                <c:pt idx="15">
                  <c:v>2005/2006</c:v>
                </c:pt>
                <c:pt idx="16">
                  <c:v>2006/2007</c:v>
                </c:pt>
                <c:pt idx="17">
                  <c:v>2007/2008</c:v>
                </c:pt>
                <c:pt idx="18">
                  <c:v>2008/2009</c:v>
                </c:pt>
                <c:pt idx="19">
                  <c:v>2009/2010</c:v>
                </c:pt>
                <c:pt idx="20">
                  <c:v>2010/2011</c:v>
                </c:pt>
                <c:pt idx="21">
                  <c:v>2011/2012</c:v>
                </c:pt>
              </c:strCache>
            </c:strRef>
          </c:cat>
          <c:val>
            <c:numRef>
              <c:f>中国供需平衡表!$B$8:$W$8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6.9187224823538548E-2</c:v>
                </c:pt>
                <c:pt idx="7">
                  <c:v>0.19506204756980391</c:v>
                </c:pt>
                <c:pt idx="8">
                  <c:v>9.5539164032314716E-2</c:v>
                </c:pt>
                <c:pt idx="9">
                  <c:v>0.13846422643487391</c:v>
                </c:pt>
                <c:pt idx="10">
                  <c:v>0.18391579578230047</c:v>
                </c:pt>
                <c:pt idx="11">
                  <c:v>7.4002119392440904E-2</c:v>
                </c:pt>
                <c:pt idx="12">
                  <c:v>0.12657976763955603</c:v>
                </c:pt>
                <c:pt idx="13">
                  <c:v>6.1090909090909092E-2</c:v>
                </c:pt>
                <c:pt idx="14">
                  <c:v>0.11688053317417685</c:v>
                </c:pt>
                <c:pt idx="15">
                  <c:v>0.10290279027902792</c:v>
                </c:pt>
                <c:pt idx="16">
                  <c:v>3.9180398959236772E-2</c:v>
                </c:pt>
                <c:pt idx="17">
                  <c:v>5.5241077522180715E-2</c:v>
                </c:pt>
                <c:pt idx="18">
                  <c:v>0.14688441722562456</c:v>
                </c:pt>
                <c:pt idx="19">
                  <c:v>0.22310281002860394</c:v>
                </c:pt>
                <c:pt idx="20">
                  <c:v>0.21545109931766618</c:v>
                </c:pt>
                <c:pt idx="21">
                  <c:v>0.18029329608938699</c:v>
                </c:pt>
              </c:numCache>
            </c:numRef>
          </c:val>
        </c:ser>
        <c:marker val="1"/>
        <c:axId val="39135104"/>
        <c:axId val="39133568"/>
      </c:lineChart>
      <c:catAx>
        <c:axId val="39117952"/>
        <c:scaling>
          <c:orientation val="minMax"/>
        </c:scaling>
        <c:axPos val="b"/>
        <c:majorTickMark val="none"/>
        <c:tickLblPos val="nextTo"/>
        <c:crossAx val="39119488"/>
        <c:crosses val="autoZero"/>
        <c:auto val="1"/>
        <c:lblAlgn val="ctr"/>
        <c:lblOffset val="100"/>
      </c:catAx>
      <c:valAx>
        <c:axId val="391194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39117952"/>
        <c:crosses val="autoZero"/>
        <c:crossBetween val="between"/>
      </c:valAx>
      <c:valAx>
        <c:axId val="39133568"/>
        <c:scaling>
          <c:orientation val="minMax"/>
        </c:scaling>
        <c:axPos val="r"/>
        <c:numFmt formatCode="General" sourceLinked="1"/>
        <c:tickLblPos val="nextTo"/>
        <c:crossAx val="39135104"/>
        <c:crosses val="max"/>
        <c:crossBetween val="between"/>
      </c:valAx>
      <c:catAx>
        <c:axId val="39135104"/>
        <c:scaling>
          <c:orientation val="minMax"/>
        </c:scaling>
        <c:delete val="1"/>
        <c:axPos val="b"/>
        <c:tickLblPos val="nextTo"/>
        <c:crossAx val="39133568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</c:dTable>
    </c:plotArea>
    <c:plotVisOnly val="1"/>
    <c:dispBlanksAs val="gap"/>
  </c:chart>
  <c:spPr>
    <a:solidFill>
      <a:schemeClr val="bg1"/>
    </a:solidFill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lineChart>
        <c:grouping val="standard"/>
        <c:ser>
          <c:idx val="0"/>
          <c:order val="0"/>
          <c:tx>
            <c:strRef>
              <c:f>Sheet7!$A$2</c:f>
              <c:strCache>
                <c:ptCount val="1"/>
                <c:pt idx="0">
                  <c:v>巴西产量（千公吨）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Sheet7!$B$1:$W$1</c:f>
              <c:strCache>
                <c:ptCount val="22"/>
                <c:pt idx="0">
                  <c:v>1990/1991</c:v>
                </c:pt>
                <c:pt idx="1">
                  <c:v>1991/1992</c:v>
                </c:pt>
                <c:pt idx="2">
                  <c:v>1992/1993</c:v>
                </c:pt>
                <c:pt idx="3">
                  <c:v>1993/1994</c:v>
                </c:pt>
                <c:pt idx="4">
                  <c:v>1994/1995</c:v>
                </c:pt>
                <c:pt idx="5">
                  <c:v>1995/1996</c:v>
                </c:pt>
                <c:pt idx="6">
                  <c:v>1996/1997</c:v>
                </c:pt>
                <c:pt idx="7">
                  <c:v>1997/1998</c:v>
                </c:pt>
                <c:pt idx="8">
                  <c:v>1998/1999</c:v>
                </c:pt>
                <c:pt idx="9">
                  <c:v>1999/2000</c:v>
                </c:pt>
                <c:pt idx="10">
                  <c:v>2000/2001</c:v>
                </c:pt>
                <c:pt idx="11">
                  <c:v>2001/2002</c:v>
                </c:pt>
                <c:pt idx="12">
                  <c:v>2002/2003</c:v>
                </c:pt>
                <c:pt idx="13">
                  <c:v>2003/2004</c:v>
                </c:pt>
                <c:pt idx="14">
                  <c:v>2004/2005</c:v>
                </c:pt>
                <c:pt idx="15">
                  <c:v>2005/2006</c:v>
                </c:pt>
                <c:pt idx="16">
                  <c:v>2006/2007</c:v>
                </c:pt>
                <c:pt idx="17">
                  <c:v>2007/2008</c:v>
                </c:pt>
                <c:pt idx="18">
                  <c:v>2008/2009</c:v>
                </c:pt>
                <c:pt idx="19">
                  <c:v>2009/2010</c:v>
                </c:pt>
                <c:pt idx="20">
                  <c:v>2010/2011</c:v>
                </c:pt>
                <c:pt idx="21">
                  <c:v>2011/2012</c:v>
                </c:pt>
              </c:strCache>
            </c:strRef>
          </c:cat>
          <c:val>
            <c:numRef>
              <c:f>Sheet7!$B$2:$W$2</c:f>
              <c:numCache>
                <c:formatCode>#,##0</c:formatCode>
                <c:ptCount val="22"/>
                <c:pt idx="0">
                  <c:v>15750</c:v>
                </c:pt>
                <c:pt idx="1">
                  <c:v>19300</c:v>
                </c:pt>
                <c:pt idx="2">
                  <c:v>22500</c:v>
                </c:pt>
                <c:pt idx="3">
                  <c:v>24700</c:v>
                </c:pt>
                <c:pt idx="4">
                  <c:v>25900</c:v>
                </c:pt>
                <c:pt idx="5">
                  <c:v>24150</c:v>
                </c:pt>
                <c:pt idx="6">
                  <c:v>27300</c:v>
                </c:pt>
                <c:pt idx="7">
                  <c:v>32500</c:v>
                </c:pt>
                <c:pt idx="8">
                  <c:v>31300</c:v>
                </c:pt>
                <c:pt idx="9">
                  <c:v>34700</c:v>
                </c:pt>
                <c:pt idx="10">
                  <c:v>39500</c:v>
                </c:pt>
                <c:pt idx="11">
                  <c:v>43500</c:v>
                </c:pt>
                <c:pt idx="12">
                  <c:v>52000</c:v>
                </c:pt>
                <c:pt idx="13">
                  <c:v>51000</c:v>
                </c:pt>
                <c:pt idx="14">
                  <c:v>53000</c:v>
                </c:pt>
                <c:pt idx="15">
                  <c:v>57000</c:v>
                </c:pt>
                <c:pt idx="16">
                  <c:v>59000</c:v>
                </c:pt>
                <c:pt idx="17">
                  <c:v>61000</c:v>
                </c:pt>
                <c:pt idx="18">
                  <c:v>57800</c:v>
                </c:pt>
                <c:pt idx="19">
                  <c:v>69000</c:v>
                </c:pt>
                <c:pt idx="20">
                  <c:v>75500</c:v>
                </c:pt>
                <c:pt idx="21">
                  <c:v>73500</c:v>
                </c:pt>
              </c:numCache>
            </c:numRef>
          </c:val>
        </c:ser>
        <c:ser>
          <c:idx val="1"/>
          <c:order val="1"/>
          <c:tx>
            <c:strRef>
              <c:f>Sheet7!$A$3</c:f>
              <c:strCache>
                <c:ptCount val="1"/>
                <c:pt idx="0">
                  <c:v>阿根廷产量（千公吨）</c:v>
                </c:pt>
              </c:strCache>
            </c:strRef>
          </c:tx>
          <c:marker>
            <c:symbol val="none"/>
          </c:marker>
          <c:cat>
            <c:strRef>
              <c:f>Sheet7!$B$1:$W$1</c:f>
              <c:strCache>
                <c:ptCount val="22"/>
                <c:pt idx="0">
                  <c:v>1990/1991</c:v>
                </c:pt>
                <c:pt idx="1">
                  <c:v>1991/1992</c:v>
                </c:pt>
                <c:pt idx="2">
                  <c:v>1992/1993</c:v>
                </c:pt>
                <c:pt idx="3">
                  <c:v>1993/1994</c:v>
                </c:pt>
                <c:pt idx="4">
                  <c:v>1994/1995</c:v>
                </c:pt>
                <c:pt idx="5">
                  <c:v>1995/1996</c:v>
                </c:pt>
                <c:pt idx="6">
                  <c:v>1996/1997</c:v>
                </c:pt>
                <c:pt idx="7">
                  <c:v>1997/1998</c:v>
                </c:pt>
                <c:pt idx="8">
                  <c:v>1998/1999</c:v>
                </c:pt>
                <c:pt idx="9">
                  <c:v>1999/2000</c:v>
                </c:pt>
                <c:pt idx="10">
                  <c:v>2000/2001</c:v>
                </c:pt>
                <c:pt idx="11">
                  <c:v>2001/2002</c:v>
                </c:pt>
                <c:pt idx="12">
                  <c:v>2002/2003</c:v>
                </c:pt>
                <c:pt idx="13">
                  <c:v>2003/2004</c:v>
                </c:pt>
                <c:pt idx="14">
                  <c:v>2004/2005</c:v>
                </c:pt>
                <c:pt idx="15">
                  <c:v>2005/2006</c:v>
                </c:pt>
                <c:pt idx="16">
                  <c:v>2006/2007</c:v>
                </c:pt>
                <c:pt idx="17">
                  <c:v>2007/2008</c:v>
                </c:pt>
                <c:pt idx="18">
                  <c:v>2008/2009</c:v>
                </c:pt>
                <c:pt idx="19">
                  <c:v>2009/2010</c:v>
                </c:pt>
                <c:pt idx="20">
                  <c:v>2010/2011</c:v>
                </c:pt>
                <c:pt idx="21">
                  <c:v>2011/2012</c:v>
                </c:pt>
              </c:strCache>
            </c:strRef>
          </c:cat>
          <c:val>
            <c:numRef>
              <c:f>Sheet7!$B$3:$W$3</c:f>
              <c:numCache>
                <c:formatCode>#,##0</c:formatCode>
                <c:ptCount val="22"/>
                <c:pt idx="0">
                  <c:v>11500</c:v>
                </c:pt>
                <c:pt idx="1">
                  <c:v>11350</c:v>
                </c:pt>
                <c:pt idx="2">
                  <c:v>11350</c:v>
                </c:pt>
                <c:pt idx="3">
                  <c:v>12400</c:v>
                </c:pt>
                <c:pt idx="4">
                  <c:v>12500</c:v>
                </c:pt>
                <c:pt idx="5">
                  <c:v>12480</c:v>
                </c:pt>
                <c:pt idx="6">
                  <c:v>11200</c:v>
                </c:pt>
                <c:pt idx="7">
                  <c:v>19500</c:v>
                </c:pt>
                <c:pt idx="8">
                  <c:v>20000</c:v>
                </c:pt>
                <c:pt idx="9">
                  <c:v>21200</c:v>
                </c:pt>
                <c:pt idx="10">
                  <c:v>27800</c:v>
                </c:pt>
                <c:pt idx="11">
                  <c:v>30000</c:v>
                </c:pt>
                <c:pt idx="12">
                  <c:v>35500</c:v>
                </c:pt>
                <c:pt idx="13">
                  <c:v>33000</c:v>
                </c:pt>
                <c:pt idx="14">
                  <c:v>39000</c:v>
                </c:pt>
                <c:pt idx="15">
                  <c:v>40500</c:v>
                </c:pt>
                <c:pt idx="16">
                  <c:v>48800</c:v>
                </c:pt>
                <c:pt idx="17">
                  <c:v>46200</c:v>
                </c:pt>
                <c:pt idx="18">
                  <c:v>32000</c:v>
                </c:pt>
                <c:pt idx="19">
                  <c:v>54500</c:v>
                </c:pt>
                <c:pt idx="20">
                  <c:v>49000</c:v>
                </c:pt>
                <c:pt idx="21">
                  <c:v>53000</c:v>
                </c:pt>
              </c:numCache>
            </c:numRef>
          </c:val>
        </c:ser>
        <c:marker val="1"/>
        <c:axId val="39359616"/>
        <c:axId val="39361152"/>
      </c:lineChart>
      <c:catAx>
        <c:axId val="39359616"/>
        <c:scaling>
          <c:orientation val="minMax"/>
        </c:scaling>
        <c:axPos val="b"/>
        <c:tickLblPos val="nextTo"/>
        <c:txPr>
          <a:bodyPr rot="5400000"/>
          <a:lstStyle/>
          <a:p>
            <a:pPr>
              <a:defRPr/>
            </a:pPr>
            <a:endParaRPr lang="zh-CN"/>
          </a:p>
        </c:txPr>
        <c:crossAx val="39361152"/>
        <c:crosses val="autoZero"/>
        <c:auto val="1"/>
        <c:lblAlgn val="ctr"/>
        <c:lblOffset val="100"/>
      </c:catAx>
      <c:valAx>
        <c:axId val="39361152"/>
        <c:scaling>
          <c:orientation val="minMax"/>
        </c:scaling>
        <c:axPos val="l"/>
        <c:majorGridlines/>
        <c:numFmt formatCode="#,##0" sourceLinked="1"/>
        <c:tickLblPos val="nextTo"/>
        <c:crossAx val="39359616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b"/>
    </c:legend>
    <c:plotVisOnly val="1"/>
  </c:chart>
  <c:spPr>
    <a:solidFill>
      <a:srgbClr val="FFFFFF"/>
    </a:solidFill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Sheet8!$A$6</c:f>
              <c:strCache>
                <c:ptCount val="1"/>
                <c:pt idx="0">
                  <c:v>世界期末库存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Sheet8!$B$5:$W$5</c:f>
              <c:strCache>
                <c:ptCount val="22"/>
                <c:pt idx="0">
                  <c:v>1990/1991</c:v>
                </c:pt>
                <c:pt idx="1">
                  <c:v>1991/1992</c:v>
                </c:pt>
                <c:pt idx="2">
                  <c:v>1992/1993</c:v>
                </c:pt>
                <c:pt idx="3">
                  <c:v>1993/1994</c:v>
                </c:pt>
                <c:pt idx="4">
                  <c:v>1994/1995</c:v>
                </c:pt>
                <c:pt idx="5">
                  <c:v>1995/1996</c:v>
                </c:pt>
                <c:pt idx="6">
                  <c:v>1996/1997</c:v>
                </c:pt>
                <c:pt idx="7">
                  <c:v>1997/1998</c:v>
                </c:pt>
                <c:pt idx="8">
                  <c:v>1998/1999</c:v>
                </c:pt>
                <c:pt idx="9">
                  <c:v>1999/2000</c:v>
                </c:pt>
                <c:pt idx="10">
                  <c:v>2000/2001</c:v>
                </c:pt>
                <c:pt idx="11">
                  <c:v>2001/2002</c:v>
                </c:pt>
                <c:pt idx="12">
                  <c:v>2002/2003</c:v>
                </c:pt>
                <c:pt idx="13">
                  <c:v>2003/2004</c:v>
                </c:pt>
                <c:pt idx="14">
                  <c:v>2004/2005</c:v>
                </c:pt>
                <c:pt idx="15">
                  <c:v>2005/2006</c:v>
                </c:pt>
                <c:pt idx="16">
                  <c:v>2006/2007</c:v>
                </c:pt>
                <c:pt idx="17">
                  <c:v>2007/2008</c:v>
                </c:pt>
                <c:pt idx="18">
                  <c:v>2008/2009</c:v>
                </c:pt>
                <c:pt idx="19">
                  <c:v>2009/2010</c:v>
                </c:pt>
                <c:pt idx="20">
                  <c:v>2010/2011</c:v>
                </c:pt>
                <c:pt idx="21">
                  <c:v>2011/2012</c:v>
                </c:pt>
              </c:strCache>
            </c:strRef>
          </c:cat>
          <c:val>
            <c:numRef>
              <c:f>Sheet8!$B$6:$W$6</c:f>
              <c:numCache>
                <c:formatCode>#,##0</c:formatCode>
                <c:ptCount val="22"/>
                <c:pt idx="0">
                  <c:v>21747</c:v>
                </c:pt>
                <c:pt idx="1">
                  <c:v>19794</c:v>
                </c:pt>
                <c:pt idx="2">
                  <c:v>21857</c:v>
                </c:pt>
                <c:pt idx="3">
                  <c:v>19080</c:v>
                </c:pt>
                <c:pt idx="4">
                  <c:v>25117</c:v>
                </c:pt>
                <c:pt idx="5">
                  <c:v>18961</c:v>
                </c:pt>
                <c:pt idx="6">
                  <c:v>15829</c:v>
                </c:pt>
                <c:pt idx="7">
                  <c:v>27572</c:v>
                </c:pt>
                <c:pt idx="8">
                  <c:v>29249</c:v>
                </c:pt>
                <c:pt idx="9">
                  <c:v>30319</c:v>
                </c:pt>
                <c:pt idx="10">
                  <c:v>33939</c:v>
                </c:pt>
                <c:pt idx="11">
                  <c:v>35768</c:v>
                </c:pt>
                <c:pt idx="12">
                  <c:v>43214</c:v>
                </c:pt>
                <c:pt idx="13">
                  <c:v>38110</c:v>
                </c:pt>
                <c:pt idx="14">
                  <c:v>48150</c:v>
                </c:pt>
                <c:pt idx="15">
                  <c:v>53376</c:v>
                </c:pt>
                <c:pt idx="16">
                  <c:v>62214</c:v>
                </c:pt>
                <c:pt idx="17">
                  <c:v>51658</c:v>
                </c:pt>
                <c:pt idx="18">
                  <c:v>42675</c:v>
                </c:pt>
                <c:pt idx="19">
                  <c:v>59383</c:v>
                </c:pt>
                <c:pt idx="20">
                  <c:v>69262</c:v>
                </c:pt>
                <c:pt idx="21">
                  <c:v>63010</c:v>
                </c:pt>
              </c:numCache>
            </c:numRef>
          </c:val>
        </c:ser>
        <c:axId val="39223680"/>
        <c:axId val="39786752"/>
      </c:barChart>
      <c:catAx>
        <c:axId val="39223680"/>
        <c:scaling>
          <c:orientation val="minMax"/>
        </c:scaling>
        <c:axPos val="b"/>
        <c:tickLblPos val="nextTo"/>
        <c:crossAx val="39786752"/>
        <c:crosses val="autoZero"/>
        <c:auto val="1"/>
        <c:lblAlgn val="ctr"/>
        <c:lblOffset val="100"/>
      </c:catAx>
      <c:valAx>
        <c:axId val="39786752"/>
        <c:scaling>
          <c:orientation val="minMax"/>
        </c:scaling>
        <c:axPos val="l"/>
        <c:majorGridlines/>
        <c:numFmt formatCode="#,##0" sourceLinked="1"/>
        <c:tickLblPos val="nextTo"/>
        <c:crossAx val="39223680"/>
        <c:crosses val="autoZero"/>
        <c:crossBetween val="between"/>
        <c:majorUnit val="10000"/>
        <c:minorUnit val="4000"/>
      </c:valAx>
    </c:plotArea>
    <c:legend>
      <c:legendPos val="b"/>
    </c:legend>
    <c:plotVisOnly val="1"/>
  </c:chart>
  <c:spPr>
    <a:solidFill>
      <a:srgbClr val="FFFFFF"/>
    </a:solidFill>
  </c:sp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5F326-0C20-4690-9D69-1A3292E74952}" type="doc">
      <dgm:prSet loTypeId="urn:microsoft.com/office/officeart/2005/8/layout/vList4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50602EE3-029C-4DCE-8373-50E331515DB0}">
      <dgm:prSet phldrT="[文本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</a:rPr>
            <a:t>欧债危机告一段落，宏观经济趋于平稳</a:t>
          </a:r>
          <a:endParaRPr lang="en-US" altLang="zh-CN" b="1" dirty="0" smtClean="0">
            <a:solidFill>
              <a:srgbClr val="FF0000"/>
            </a:solidFill>
          </a:endParaRPr>
        </a:p>
        <a:p>
          <a:r>
            <a:rPr lang="en-US" altLang="zh-CN" b="1" dirty="0" smtClean="0">
              <a:solidFill>
                <a:srgbClr val="FF0000"/>
              </a:solidFill>
            </a:rPr>
            <a:t>11</a:t>
          </a:r>
          <a:r>
            <a:rPr lang="zh-CN" altLang="en-US" b="1" dirty="0" smtClean="0">
              <a:solidFill>
                <a:srgbClr val="FF0000"/>
              </a:solidFill>
            </a:rPr>
            <a:t>月中旬前价值回归将成为主导因素。</a:t>
          </a:r>
          <a:endParaRPr lang="en-US" altLang="zh-CN" b="1" dirty="0" smtClean="0">
            <a:solidFill>
              <a:srgbClr val="FF0000"/>
            </a:solidFill>
          </a:endParaRPr>
        </a:p>
        <a:p>
          <a:r>
            <a:rPr lang="zh-CN" altLang="en-US" b="1" dirty="0" smtClean="0">
              <a:solidFill>
                <a:srgbClr val="FF0000"/>
              </a:solidFill>
            </a:rPr>
            <a:t>豆价或会重新回到</a:t>
          </a:r>
          <a:r>
            <a:rPr lang="en-US" altLang="zh-CN" b="1" dirty="0" smtClean="0">
              <a:solidFill>
                <a:srgbClr val="FF0000"/>
              </a:solidFill>
            </a:rPr>
            <a:t>4700</a:t>
          </a:r>
          <a:r>
            <a:rPr lang="zh-CN" altLang="en-US" b="1" dirty="0" smtClean="0">
              <a:solidFill>
                <a:srgbClr val="FF0000"/>
              </a:solidFill>
            </a:rPr>
            <a:t>。</a:t>
          </a:r>
          <a:endParaRPr lang="zh-CN" altLang="en-US" b="1" dirty="0">
            <a:solidFill>
              <a:srgbClr val="FF0000"/>
            </a:solidFill>
          </a:endParaRPr>
        </a:p>
      </dgm:t>
    </dgm:pt>
    <dgm:pt modelId="{BC8C95F5-DC04-4E92-B193-08095507536A}" type="parTrans" cxnId="{8E02B349-EC88-4984-BC11-8EE941A0DFB6}">
      <dgm:prSet/>
      <dgm:spPr/>
      <dgm:t>
        <a:bodyPr/>
        <a:lstStyle/>
        <a:p>
          <a:endParaRPr lang="zh-CN" altLang="en-US"/>
        </a:p>
      </dgm:t>
    </dgm:pt>
    <dgm:pt modelId="{A44E75F8-7126-443E-BCB7-B89002AE6259}" type="sibTrans" cxnId="{8E02B349-EC88-4984-BC11-8EE941A0DFB6}">
      <dgm:prSet/>
      <dgm:spPr/>
      <dgm:t>
        <a:bodyPr/>
        <a:lstStyle/>
        <a:p>
          <a:endParaRPr lang="zh-CN" altLang="en-US"/>
        </a:p>
      </dgm:t>
    </dgm:pt>
    <dgm:pt modelId="{B537AFA4-A43D-4F33-A76D-13D6828AFB99}">
      <dgm:prSet phldrT="[文本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b="1" dirty="0" smtClean="0"/>
            <a:t>美豆实际产量与南美面积将会成为新一</a:t>
          </a:r>
          <a:endParaRPr lang="en-US" altLang="zh-CN" b="1" dirty="0" smtClean="0"/>
        </a:p>
        <a:p>
          <a:r>
            <a:rPr lang="zh-CN" altLang="en-US" b="1" dirty="0" smtClean="0"/>
            <a:t>轮炒作题材，影响或利空</a:t>
          </a:r>
          <a:r>
            <a:rPr lang="zh-CN" altLang="en-US" dirty="0" smtClean="0"/>
            <a:t>。</a:t>
          </a:r>
          <a:endParaRPr lang="zh-CN" altLang="en-US" dirty="0"/>
        </a:p>
      </dgm:t>
    </dgm:pt>
    <dgm:pt modelId="{17EB1DE1-C19D-42C0-AC1A-716AE402EDF9}" type="parTrans" cxnId="{6461C443-E9E9-476A-B989-C12C145063CD}">
      <dgm:prSet/>
      <dgm:spPr/>
      <dgm:t>
        <a:bodyPr/>
        <a:lstStyle/>
        <a:p>
          <a:endParaRPr lang="zh-CN" altLang="en-US"/>
        </a:p>
      </dgm:t>
    </dgm:pt>
    <dgm:pt modelId="{6CF0ADEC-9285-473A-B6B4-483F4A7025FF}" type="sibTrans" cxnId="{6461C443-E9E9-476A-B989-C12C145063CD}">
      <dgm:prSet/>
      <dgm:spPr/>
      <dgm:t>
        <a:bodyPr/>
        <a:lstStyle/>
        <a:p>
          <a:endParaRPr lang="zh-CN" altLang="en-US"/>
        </a:p>
      </dgm:t>
    </dgm:pt>
    <dgm:pt modelId="{FF0951E3-48E3-45C2-99BA-F44147EA5113}">
      <dgm:prSet phldrT="[文本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b="1" dirty="0" smtClean="0">
              <a:latin typeface="+mn-ea"/>
              <a:ea typeface="宋体" pitchFamily="2" charset="-122"/>
            </a:rPr>
            <a:t>中国产量超出</a:t>
          </a:r>
          <a:r>
            <a:rPr lang="en-US" altLang="zh-CN" b="1" dirty="0" smtClean="0">
              <a:latin typeface="+mn-ea"/>
              <a:ea typeface="宋体" pitchFamily="2" charset="-122"/>
            </a:rPr>
            <a:t>USDA</a:t>
          </a:r>
          <a:r>
            <a:rPr lang="zh-CN" altLang="en-US" b="1" dirty="0" smtClean="0">
              <a:latin typeface="+mn-ea"/>
              <a:ea typeface="宋体" pitchFamily="2" charset="-122"/>
            </a:rPr>
            <a:t>预期，或减产</a:t>
          </a:r>
          <a:r>
            <a:rPr lang="en-US" altLang="zh-CN" b="1" dirty="0" smtClean="0">
              <a:latin typeface="+mn-ea"/>
              <a:ea typeface="宋体" pitchFamily="2" charset="-122"/>
            </a:rPr>
            <a:t>2</a:t>
          </a:r>
          <a:r>
            <a:rPr lang="zh-CN" altLang="en-US" b="1" dirty="0" smtClean="0">
              <a:latin typeface="+mn-ea"/>
              <a:ea typeface="宋体" pitchFamily="2" charset="-122"/>
            </a:rPr>
            <a:t>成以上，</a:t>
          </a:r>
          <a:endParaRPr lang="en-US" altLang="zh-CN" b="1" dirty="0" smtClean="0">
            <a:latin typeface="+mn-ea"/>
            <a:ea typeface="宋体" pitchFamily="2" charset="-122"/>
          </a:endParaRPr>
        </a:p>
        <a:p>
          <a:r>
            <a:rPr lang="zh-CN" altLang="en-US" b="1" dirty="0" smtClean="0">
              <a:latin typeface="+mn-ea"/>
              <a:ea typeface="宋体" pitchFamily="2" charset="-122"/>
            </a:rPr>
            <a:t>或会成为另一炒作因素。</a:t>
          </a:r>
          <a:endParaRPr lang="zh-CN" altLang="en-US" b="1" dirty="0"/>
        </a:p>
      </dgm:t>
    </dgm:pt>
    <dgm:pt modelId="{B3DC11F2-0743-4E3E-BE0E-F76B1F3DCF73}" type="parTrans" cxnId="{87A28AA8-531F-4119-8A20-D1EFF304AC7B}">
      <dgm:prSet/>
      <dgm:spPr/>
      <dgm:t>
        <a:bodyPr/>
        <a:lstStyle/>
        <a:p>
          <a:endParaRPr lang="zh-CN" altLang="en-US"/>
        </a:p>
      </dgm:t>
    </dgm:pt>
    <dgm:pt modelId="{5660B9F5-827F-49EF-BD0E-2603E52D8FA9}" type="sibTrans" cxnId="{87A28AA8-531F-4119-8A20-D1EFF304AC7B}">
      <dgm:prSet/>
      <dgm:spPr/>
      <dgm:t>
        <a:bodyPr/>
        <a:lstStyle/>
        <a:p>
          <a:endParaRPr lang="zh-CN" altLang="en-US"/>
        </a:p>
      </dgm:t>
    </dgm:pt>
    <dgm:pt modelId="{A8B7208E-CD4F-47AD-862C-DCABDDD08DAE}" type="pres">
      <dgm:prSet presAssocID="{DDB5F326-0C20-4690-9D69-1A3292E7495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832AADA-A772-406B-99DF-CE4309242ADA}" type="pres">
      <dgm:prSet presAssocID="{50602EE3-029C-4DCE-8373-50E331515DB0}" presName="comp" presStyleCnt="0"/>
      <dgm:spPr/>
    </dgm:pt>
    <dgm:pt modelId="{939C52E5-A200-454D-8C6E-F5635AC73761}" type="pres">
      <dgm:prSet presAssocID="{50602EE3-029C-4DCE-8373-50E331515DB0}" presName="box" presStyleLbl="node1" presStyleIdx="0" presStyleCnt="3"/>
      <dgm:spPr/>
      <dgm:t>
        <a:bodyPr/>
        <a:lstStyle/>
        <a:p>
          <a:endParaRPr lang="zh-CN" altLang="en-US"/>
        </a:p>
      </dgm:t>
    </dgm:pt>
    <dgm:pt modelId="{637CA3D1-0828-436A-B4ED-D94E6EC4415A}" type="pres">
      <dgm:prSet presAssocID="{50602EE3-029C-4DCE-8373-50E331515DB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A217AA-8572-4046-874D-83C8B722A114}" type="pres">
      <dgm:prSet presAssocID="{50602EE3-029C-4DCE-8373-50E331515DB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D7020D-7F8F-4262-8D1A-D9AB3327D16B}" type="pres">
      <dgm:prSet presAssocID="{A44E75F8-7126-443E-BCB7-B89002AE6259}" presName="spacer" presStyleCnt="0"/>
      <dgm:spPr/>
    </dgm:pt>
    <dgm:pt modelId="{FEE820B6-4202-444F-ABD0-F2D7BCB46FF9}" type="pres">
      <dgm:prSet presAssocID="{B537AFA4-A43D-4F33-A76D-13D6828AFB99}" presName="comp" presStyleCnt="0"/>
      <dgm:spPr/>
    </dgm:pt>
    <dgm:pt modelId="{FC1317C5-D222-46DD-826D-3B1864E6B6FB}" type="pres">
      <dgm:prSet presAssocID="{B537AFA4-A43D-4F33-A76D-13D6828AFB99}" presName="box" presStyleLbl="node1" presStyleIdx="1" presStyleCnt="3"/>
      <dgm:spPr/>
      <dgm:t>
        <a:bodyPr/>
        <a:lstStyle/>
        <a:p>
          <a:endParaRPr lang="zh-CN" altLang="en-US"/>
        </a:p>
      </dgm:t>
    </dgm:pt>
    <dgm:pt modelId="{312D4FA2-7179-4E5D-AD43-550E64B33C56}" type="pres">
      <dgm:prSet presAssocID="{B537AFA4-A43D-4F33-A76D-13D6828AFB99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5EB5458-CD00-4DC9-87B7-65F8B828375E}" type="pres">
      <dgm:prSet presAssocID="{B537AFA4-A43D-4F33-A76D-13D6828AFB9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74DC26-5867-4770-AA88-A61FACD8BED8}" type="pres">
      <dgm:prSet presAssocID="{6CF0ADEC-9285-473A-B6B4-483F4A7025FF}" presName="spacer" presStyleCnt="0"/>
      <dgm:spPr/>
    </dgm:pt>
    <dgm:pt modelId="{24C542EE-752A-4C48-A5F8-CE7858479285}" type="pres">
      <dgm:prSet presAssocID="{FF0951E3-48E3-45C2-99BA-F44147EA5113}" presName="comp" presStyleCnt="0"/>
      <dgm:spPr/>
    </dgm:pt>
    <dgm:pt modelId="{933D0082-FBF2-4C76-84F1-A748D725A312}" type="pres">
      <dgm:prSet presAssocID="{FF0951E3-48E3-45C2-99BA-F44147EA5113}" presName="box" presStyleLbl="node1" presStyleIdx="2" presStyleCnt="3"/>
      <dgm:spPr/>
      <dgm:t>
        <a:bodyPr/>
        <a:lstStyle/>
        <a:p>
          <a:endParaRPr lang="zh-CN" altLang="en-US"/>
        </a:p>
      </dgm:t>
    </dgm:pt>
    <dgm:pt modelId="{1211B6CF-D2F1-4EBC-8747-DADD9900ACCF}" type="pres">
      <dgm:prSet presAssocID="{FF0951E3-48E3-45C2-99BA-F44147EA5113}" presName="img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35A69D-B8DB-4B5D-B6F5-2C61CA9AAFDC}" type="pres">
      <dgm:prSet presAssocID="{FF0951E3-48E3-45C2-99BA-F44147EA511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B33F43A-E154-43E3-8621-DCB82F068467}" type="presOf" srcId="{FF0951E3-48E3-45C2-99BA-F44147EA5113}" destId="{933D0082-FBF2-4C76-84F1-A748D725A312}" srcOrd="0" destOrd="0" presId="urn:microsoft.com/office/officeart/2005/8/layout/vList4"/>
    <dgm:cxn modelId="{7E084AB1-63D6-454A-A944-9AF9DD99A09B}" type="presOf" srcId="{B537AFA4-A43D-4F33-A76D-13D6828AFB99}" destId="{85EB5458-CD00-4DC9-87B7-65F8B828375E}" srcOrd="1" destOrd="0" presId="urn:microsoft.com/office/officeart/2005/8/layout/vList4"/>
    <dgm:cxn modelId="{6461C443-E9E9-476A-B989-C12C145063CD}" srcId="{DDB5F326-0C20-4690-9D69-1A3292E74952}" destId="{B537AFA4-A43D-4F33-A76D-13D6828AFB99}" srcOrd="1" destOrd="0" parTransId="{17EB1DE1-C19D-42C0-AC1A-716AE402EDF9}" sibTransId="{6CF0ADEC-9285-473A-B6B4-483F4A7025FF}"/>
    <dgm:cxn modelId="{774006FF-257C-4BA1-8689-378BAA2FF30F}" type="presOf" srcId="{50602EE3-029C-4DCE-8373-50E331515DB0}" destId="{939C52E5-A200-454D-8C6E-F5635AC73761}" srcOrd="0" destOrd="0" presId="urn:microsoft.com/office/officeart/2005/8/layout/vList4"/>
    <dgm:cxn modelId="{E683AB0E-DE96-4D88-8432-F7ADA83E1B7A}" type="presOf" srcId="{DDB5F326-0C20-4690-9D69-1A3292E74952}" destId="{A8B7208E-CD4F-47AD-862C-DCABDDD08DAE}" srcOrd="0" destOrd="0" presId="urn:microsoft.com/office/officeart/2005/8/layout/vList4"/>
    <dgm:cxn modelId="{87A28AA8-531F-4119-8A20-D1EFF304AC7B}" srcId="{DDB5F326-0C20-4690-9D69-1A3292E74952}" destId="{FF0951E3-48E3-45C2-99BA-F44147EA5113}" srcOrd="2" destOrd="0" parTransId="{B3DC11F2-0743-4E3E-BE0E-F76B1F3DCF73}" sibTransId="{5660B9F5-827F-49EF-BD0E-2603E52D8FA9}"/>
    <dgm:cxn modelId="{E3B6C52C-4BCA-49FC-A394-8768CA027B8D}" type="presOf" srcId="{50602EE3-029C-4DCE-8373-50E331515DB0}" destId="{14A217AA-8572-4046-874D-83C8B722A114}" srcOrd="1" destOrd="0" presId="urn:microsoft.com/office/officeart/2005/8/layout/vList4"/>
    <dgm:cxn modelId="{A9FD0E33-2B5B-4CE1-8F2B-7FDFFD29B632}" type="presOf" srcId="{B537AFA4-A43D-4F33-A76D-13D6828AFB99}" destId="{FC1317C5-D222-46DD-826D-3B1864E6B6FB}" srcOrd="0" destOrd="0" presId="urn:microsoft.com/office/officeart/2005/8/layout/vList4"/>
    <dgm:cxn modelId="{8E02B349-EC88-4984-BC11-8EE941A0DFB6}" srcId="{DDB5F326-0C20-4690-9D69-1A3292E74952}" destId="{50602EE3-029C-4DCE-8373-50E331515DB0}" srcOrd="0" destOrd="0" parTransId="{BC8C95F5-DC04-4E92-B193-08095507536A}" sibTransId="{A44E75F8-7126-443E-BCB7-B89002AE6259}"/>
    <dgm:cxn modelId="{5E5E63F1-E361-415B-81B1-6AD8888D3B71}" type="presOf" srcId="{FF0951E3-48E3-45C2-99BA-F44147EA5113}" destId="{8635A69D-B8DB-4B5D-B6F5-2C61CA9AAFDC}" srcOrd="1" destOrd="0" presId="urn:microsoft.com/office/officeart/2005/8/layout/vList4"/>
    <dgm:cxn modelId="{588284B3-8954-4DC1-85C9-65B7EBC3B11F}" type="presParOf" srcId="{A8B7208E-CD4F-47AD-862C-DCABDDD08DAE}" destId="{1832AADA-A772-406B-99DF-CE4309242ADA}" srcOrd="0" destOrd="0" presId="urn:microsoft.com/office/officeart/2005/8/layout/vList4"/>
    <dgm:cxn modelId="{14F23088-6A90-44E4-9C80-99BFA2B0665C}" type="presParOf" srcId="{1832AADA-A772-406B-99DF-CE4309242ADA}" destId="{939C52E5-A200-454D-8C6E-F5635AC73761}" srcOrd="0" destOrd="0" presId="urn:microsoft.com/office/officeart/2005/8/layout/vList4"/>
    <dgm:cxn modelId="{C1EE274A-7381-49BA-AD54-3206F8842D96}" type="presParOf" srcId="{1832AADA-A772-406B-99DF-CE4309242ADA}" destId="{637CA3D1-0828-436A-B4ED-D94E6EC4415A}" srcOrd="1" destOrd="0" presId="urn:microsoft.com/office/officeart/2005/8/layout/vList4"/>
    <dgm:cxn modelId="{9FDC44CF-0FFE-40CE-A00D-9F39AFEF15CF}" type="presParOf" srcId="{1832AADA-A772-406B-99DF-CE4309242ADA}" destId="{14A217AA-8572-4046-874D-83C8B722A114}" srcOrd="2" destOrd="0" presId="urn:microsoft.com/office/officeart/2005/8/layout/vList4"/>
    <dgm:cxn modelId="{7EF5B0B2-6AD9-4713-BADD-1F464B4ADE90}" type="presParOf" srcId="{A8B7208E-CD4F-47AD-862C-DCABDDD08DAE}" destId="{81D7020D-7F8F-4262-8D1A-D9AB3327D16B}" srcOrd="1" destOrd="0" presId="urn:microsoft.com/office/officeart/2005/8/layout/vList4"/>
    <dgm:cxn modelId="{094AF2DB-796A-4BED-B995-FE756A65E0E0}" type="presParOf" srcId="{A8B7208E-CD4F-47AD-862C-DCABDDD08DAE}" destId="{FEE820B6-4202-444F-ABD0-F2D7BCB46FF9}" srcOrd="2" destOrd="0" presId="urn:microsoft.com/office/officeart/2005/8/layout/vList4"/>
    <dgm:cxn modelId="{5D59625B-7ED5-43A1-B086-80A8C747FC5C}" type="presParOf" srcId="{FEE820B6-4202-444F-ABD0-F2D7BCB46FF9}" destId="{FC1317C5-D222-46DD-826D-3B1864E6B6FB}" srcOrd="0" destOrd="0" presId="urn:microsoft.com/office/officeart/2005/8/layout/vList4"/>
    <dgm:cxn modelId="{51123FDA-0DD4-4941-8B9E-A9C357FE31E8}" type="presParOf" srcId="{FEE820B6-4202-444F-ABD0-F2D7BCB46FF9}" destId="{312D4FA2-7179-4E5D-AD43-550E64B33C56}" srcOrd="1" destOrd="0" presId="urn:microsoft.com/office/officeart/2005/8/layout/vList4"/>
    <dgm:cxn modelId="{6E178AF2-4F92-4F4B-8C84-13C5A0BA6555}" type="presParOf" srcId="{FEE820B6-4202-444F-ABD0-F2D7BCB46FF9}" destId="{85EB5458-CD00-4DC9-87B7-65F8B828375E}" srcOrd="2" destOrd="0" presId="urn:microsoft.com/office/officeart/2005/8/layout/vList4"/>
    <dgm:cxn modelId="{4163D0F6-3134-4F39-9312-25B9EEA1743B}" type="presParOf" srcId="{A8B7208E-CD4F-47AD-862C-DCABDDD08DAE}" destId="{E874DC26-5867-4770-AA88-A61FACD8BED8}" srcOrd="3" destOrd="0" presId="urn:microsoft.com/office/officeart/2005/8/layout/vList4"/>
    <dgm:cxn modelId="{68B7E78E-49A4-40E9-9E09-63F2A804DAC8}" type="presParOf" srcId="{A8B7208E-CD4F-47AD-862C-DCABDDD08DAE}" destId="{24C542EE-752A-4C48-A5F8-CE7858479285}" srcOrd="4" destOrd="0" presId="urn:microsoft.com/office/officeart/2005/8/layout/vList4"/>
    <dgm:cxn modelId="{7A3A62E9-E3BF-4D71-BEE6-139F165508EF}" type="presParOf" srcId="{24C542EE-752A-4C48-A5F8-CE7858479285}" destId="{933D0082-FBF2-4C76-84F1-A748D725A312}" srcOrd="0" destOrd="0" presId="urn:microsoft.com/office/officeart/2005/8/layout/vList4"/>
    <dgm:cxn modelId="{E843D268-3EA8-4DAC-9E0B-949BE1A6637A}" type="presParOf" srcId="{24C542EE-752A-4C48-A5F8-CE7858479285}" destId="{1211B6CF-D2F1-4EBC-8747-DADD9900ACCF}" srcOrd="1" destOrd="0" presId="urn:microsoft.com/office/officeart/2005/8/layout/vList4"/>
    <dgm:cxn modelId="{C783451A-4A6A-43FE-A9E6-1F27607BAF7B}" type="presParOf" srcId="{24C542EE-752A-4C48-A5F8-CE7858479285}" destId="{8635A69D-B8DB-4B5D-B6F5-2C61CA9AAFDC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0.11017</cdr:x>
      <cdr:y>0</cdr:y>
    </cdr:from>
    <cdr:to>
      <cdr:x>0.11017</cdr:x>
      <cdr:y>0</cdr:y>
    </cdr:to>
    <cdr:grpSp>
      <cdr:nvGrpSpPr>
        <cdr:cNvPr id="5" name="组合 4"/>
        <cdr:cNvGrpSpPr/>
      </cdr:nvGrpSpPr>
      <cdr:grpSpPr>
        <a:xfrm xmlns:a="http://schemas.openxmlformats.org/drawingml/2006/main">
          <a:off x="990605" y="0"/>
          <a:ext cx="0" cy="0"/>
          <a:chOff x="990605" y="0"/>
          <a:chExt cx="0" cy="0"/>
        </a:xfrm>
      </cdr:grpSpPr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0.8018</cdr:x>
      <cdr:y>0.35184</cdr:y>
    </cdr:from>
    <cdr:to>
      <cdr:x>0.84685</cdr:x>
      <cdr:y>0.44444</cdr:y>
    </cdr:to>
    <cdr:cxnSp macro="">
      <cdr:nvCxnSpPr>
        <cdr:cNvPr id="2" name="直接箭头连接符 1"/>
        <cdr:cNvCxnSpPr/>
      </cdr:nvCxnSpPr>
      <cdr:spPr>
        <a:xfrm xmlns:a="http://schemas.openxmlformats.org/drawingml/2006/main" rot="16200000" flipH="1">
          <a:off x="6781806" y="1447763"/>
          <a:ext cx="381031" cy="38104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50800" cap="flat" cmpd="sng" algn="ctr">
          <a:solidFill>
            <a:srgbClr val="FFC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0.58772</cdr:x>
      <cdr:y>0.09677</cdr:y>
    </cdr:from>
    <cdr:to>
      <cdr:x>0.67544</cdr:x>
      <cdr:y>0.48387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5105400" y="228600"/>
          <a:ext cx="762006" cy="91439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  <a:ea typeface="宋体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  <a:ea typeface="宋体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  <a:ea typeface="宋体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  <a:ea typeface="宋体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  <a:ea typeface="宋体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/>
              <a:ea typeface="宋体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/>
              <a:ea typeface="宋体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/>
              <a:ea typeface="宋体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/>
              <a:ea typeface="宋体"/>
            </a:defRPr>
          </a:lvl9pPr>
        </a:lstStyle>
        <a:p xmlns:a="http://schemas.openxmlformats.org/drawingml/2006/main">
          <a:pPr algn="ctr"/>
          <a:endParaRPr lang="zh-CN" alt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695569E-4523-423F-B3FE-5FE4CEF101F5}" type="datetimeFigureOut">
              <a:rPr lang="zh-CN" altLang="en-US"/>
              <a:pPr>
                <a:defRPr/>
              </a:pPr>
              <a:t>2011-10-29</a:t>
            </a:fld>
            <a:endParaRPr lang="en-US" altLang="zh-CN"/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4A9D184B-D007-4095-97F0-8BCCB3F320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C74BC016-23B4-49A9-A19C-74E6F00F4518}" type="datetimeFigureOut">
              <a:rPr lang="zh-CN" altLang="en-US"/>
              <a:pPr>
                <a:defRPr/>
              </a:pPr>
              <a:t>2011-10-29</a:t>
            </a:fld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017E15CF-FC61-420F-AE8F-FF9F811CBA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Calibri" pitchFamily="34" charset="0"/>
                <a:ea typeface="宋体" charset="-122"/>
              </a:rPr>
              <a:t>国际宏观形势</a:t>
            </a:r>
            <a:endParaRPr lang="en-US" smtClean="0">
              <a:latin typeface="Calibri" pitchFamily="34" charset="0"/>
              <a:ea typeface="宋体" charset="-122"/>
            </a:endParaRPr>
          </a:p>
          <a:p>
            <a:r>
              <a:rPr lang="zh-CN" altLang="en-US" smtClean="0">
                <a:latin typeface="Calibri" pitchFamily="34" charset="0"/>
                <a:ea typeface="宋体" charset="-122"/>
              </a:rPr>
              <a:t>国内宏观形势</a:t>
            </a:r>
            <a:endParaRPr lang="en-US" smtClean="0">
              <a:latin typeface="Calibri" pitchFamily="34" charset="0"/>
              <a:ea typeface="宋体" charset="-122"/>
            </a:endParaRPr>
          </a:p>
          <a:p>
            <a:r>
              <a:rPr lang="zh-CN" altLang="en-US" smtClean="0">
                <a:latin typeface="Calibri" pitchFamily="34" charset="0"/>
                <a:ea typeface="宋体" charset="-122"/>
              </a:rPr>
              <a:t>基本面分析</a:t>
            </a:r>
          </a:p>
        </p:txBody>
      </p:sp>
      <p:sp>
        <p:nvSpPr>
          <p:cNvPr id="1843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491D19-B4C6-4699-A897-ACFB863C5009}" type="slidenum">
              <a:rPr lang="zh-CN" altLang="en-US" sz="1200"/>
              <a:pPr algn="r"/>
              <a:t>2</a:t>
            </a:fld>
            <a:endParaRPr lang="en-US" alt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Calibri" pitchFamily="34" charset="0"/>
                <a:ea typeface="宋体" charset="-122"/>
              </a:rPr>
              <a:t>国际宏观形势</a:t>
            </a:r>
            <a:endParaRPr lang="en-US" smtClean="0">
              <a:latin typeface="Calibri" pitchFamily="34" charset="0"/>
              <a:ea typeface="宋体" charset="-122"/>
            </a:endParaRPr>
          </a:p>
          <a:p>
            <a:r>
              <a:rPr lang="zh-CN" altLang="en-US" smtClean="0">
                <a:latin typeface="Calibri" pitchFamily="34" charset="0"/>
                <a:ea typeface="宋体" charset="-122"/>
              </a:rPr>
              <a:t>国内宏观形势</a:t>
            </a:r>
            <a:endParaRPr lang="en-US" smtClean="0">
              <a:latin typeface="Calibri" pitchFamily="34" charset="0"/>
              <a:ea typeface="宋体" charset="-122"/>
            </a:endParaRPr>
          </a:p>
          <a:p>
            <a:r>
              <a:rPr lang="zh-CN" altLang="en-US" smtClean="0">
                <a:latin typeface="Calibri" pitchFamily="34" charset="0"/>
                <a:ea typeface="宋体" charset="-122"/>
              </a:rPr>
              <a:t>基本面分析</a:t>
            </a:r>
          </a:p>
        </p:txBody>
      </p:sp>
      <p:sp>
        <p:nvSpPr>
          <p:cNvPr id="2560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C4D104-39FB-4F58-89FC-83C8EFA5B441}" type="slidenum">
              <a:rPr lang="zh-CN" altLang="en-US" sz="1200"/>
              <a:pPr algn="r"/>
              <a:t>8</a:t>
            </a:fld>
            <a:endParaRPr lang="en-US" alt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Calibri" pitchFamily="34" charset="0"/>
                <a:ea typeface="宋体" charset="-122"/>
              </a:rPr>
              <a:t>国际宏观形势</a:t>
            </a:r>
            <a:endParaRPr lang="en-US" smtClean="0">
              <a:latin typeface="Calibri" pitchFamily="34" charset="0"/>
              <a:ea typeface="宋体" charset="-122"/>
            </a:endParaRPr>
          </a:p>
          <a:p>
            <a:r>
              <a:rPr lang="zh-CN" altLang="en-US" smtClean="0">
                <a:latin typeface="Calibri" pitchFamily="34" charset="0"/>
                <a:ea typeface="宋体" charset="-122"/>
              </a:rPr>
              <a:t>国内宏观形势</a:t>
            </a:r>
            <a:endParaRPr lang="en-US" smtClean="0">
              <a:latin typeface="Calibri" pitchFamily="34" charset="0"/>
              <a:ea typeface="宋体" charset="-122"/>
            </a:endParaRPr>
          </a:p>
          <a:p>
            <a:r>
              <a:rPr lang="zh-CN" altLang="en-US" smtClean="0">
                <a:latin typeface="Calibri" pitchFamily="34" charset="0"/>
                <a:ea typeface="宋体" charset="-122"/>
              </a:rPr>
              <a:t>基本面分析</a:t>
            </a:r>
          </a:p>
        </p:txBody>
      </p:sp>
      <p:sp>
        <p:nvSpPr>
          <p:cNvPr id="3482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D9E281-47E6-4176-8E60-8019DE55AA18}" type="slidenum">
              <a:rPr lang="zh-CN" altLang="en-US" sz="1200"/>
              <a:pPr algn="r"/>
              <a:t>16</a:t>
            </a:fld>
            <a:endParaRPr lang="en-US" alt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Calibri" pitchFamily="34" charset="0"/>
              <a:ea typeface="宋体" charset="-122"/>
            </a:endParaRPr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079DF-A351-4398-A972-ACFECD7BA94D}" type="slidenum">
              <a:rPr lang="zh-CN" altLang="en-US" smtClean="0">
                <a:ea typeface="宋体" charset="-122"/>
              </a:rPr>
              <a:pPr/>
              <a:t>20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215900"/>
            <a:ext cx="2063750" cy="62626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215900"/>
            <a:ext cx="6038850" cy="62626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215900"/>
            <a:ext cx="6118225" cy="7191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079500"/>
            <a:ext cx="8229600" cy="5399088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79500"/>
            <a:ext cx="4038600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038600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底版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15900"/>
            <a:ext cx="6118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9500"/>
            <a:ext cx="822960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6386" name="图片 4" descr="底版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500166" y="3714752"/>
            <a:ext cx="55451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楷体_GB2312" pitchFamily="49" charset="-122"/>
                <a:ea typeface="楷体_GB2312" pitchFamily="49" charset="-122"/>
              </a:rPr>
              <a:t>国贸期货：农产品团队</a:t>
            </a:r>
            <a:endParaRPr lang="en-US" altLang="zh-C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楷体_GB2312" pitchFamily="49" charset="-122"/>
              <a:ea typeface="楷体_GB2312" pitchFamily="49" charset="-12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zh-C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楷体_GB2312" pitchFamily="49" charset="-122"/>
                <a:ea typeface="楷体_GB2312" pitchFamily="49" charset="-122"/>
              </a:rPr>
              <a:t>    2011.10.28</a:t>
            </a:r>
            <a:endParaRPr lang="zh-CN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2474" y="2484431"/>
            <a:ext cx="738856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楷体_GB2312" pitchFamily="49" charset="-122"/>
                <a:ea typeface="楷体_GB2312" pitchFamily="49" charset="-122"/>
              </a:rPr>
              <a:t>连豆短线期待价值回归</a:t>
            </a:r>
            <a:endParaRPr lang="en-US" altLang="zh-CN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楷体_GB2312" pitchFamily="49" charset="-122"/>
              <a:ea typeface="楷体_GB2312" pitchFamily="49" charset="-122"/>
            </a:endParaRPr>
          </a:p>
          <a:p>
            <a:pPr algn="ctr">
              <a:defRPr/>
            </a:pPr>
            <a:r>
              <a:rPr lang="zh-CN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楷体_GB2312" pitchFamily="49" charset="-122"/>
                <a:ea typeface="楷体_GB2312" pitchFamily="49" charset="-122"/>
              </a:rPr>
              <a:t>长期或将回归基本供求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304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供需面</a:t>
            </a:r>
            <a:r>
              <a:rPr lang="en-US" altLang="zh-CN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本年度大豆供需或趋紧</a:t>
            </a:r>
          </a:p>
        </p:txBody>
      </p:sp>
      <p:graphicFrame>
        <p:nvGraphicFramePr>
          <p:cNvPr id="6" name="图表 5"/>
          <p:cNvGraphicFramePr/>
          <p:nvPr/>
        </p:nvGraphicFramePr>
        <p:xfrm>
          <a:off x="0" y="8382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椭圆 3"/>
          <p:cNvSpPr/>
          <p:nvPr/>
        </p:nvSpPr>
        <p:spPr>
          <a:xfrm>
            <a:off x="7729538" y="5224463"/>
            <a:ext cx="10668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4400" y="5105400"/>
            <a:ext cx="327660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</a:rPr>
              <a:t>产量下调</a:t>
            </a:r>
            <a:r>
              <a:rPr lang="en-US" altLang="zh-CN" sz="2800" b="1" dirty="0">
                <a:solidFill>
                  <a:srgbClr val="FF0000"/>
                </a:solidFill>
              </a:rPr>
              <a:t>8%</a:t>
            </a:r>
            <a:r>
              <a:rPr lang="zh-CN" altLang="en-US" sz="2800" b="1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484438" y="6453188"/>
            <a:ext cx="648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注：</a:t>
            </a:r>
            <a:r>
              <a:rPr lang="en-US" altLang="zh-CN"/>
              <a:t>11/12</a:t>
            </a:r>
            <a:r>
              <a:rPr lang="zh-CN" altLang="en-US"/>
              <a:t>年的数据为</a:t>
            </a:r>
            <a:r>
              <a:rPr lang="en-US" altLang="zh-CN"/>
              <a:t>10</a:t>
            </a:r>
            <a:r>
              <a:rPr lang="zh-CN" altLang="en-US"/>
              <a:t>月</a:t>
            </a:r>
            <a:r>
              <a:rPr lang="en-US" altLang="zh-CN"/>
              <a:t>USDA</a:t>
            </a:r>
            <a:r>
              <a:rPr lang="zh-CN" altLang="en-US"/>
              <a:t>报告预测值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04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供需面</a:t>
            </a:r>
            <a:r>
              <a:rPr lang="en-US" altLang="zh-CN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本年度大豆供需或趋紧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4283" y="2133600"/>
          <a:ext cx="8548718" cy="342899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{5DA37D80-6434-44D0-A028-1B22A696006F}</a:tableStyleId>
              </a:tblPr>
              <a:tblGrid>
                <a:gridCol w="1081118"/>
                <a:gridCol w="1219200"/>
                <a:gridCol w="1295400"/>
                <a:gridCol w="1295400"/>
                <a:gridCol w="1295400"/>
                <a:gridCol w="1219200"/>
                <a:gridCol w="1143000"/>
              </a:tblGrid>
              <a:tr h="860999">
                <a:tc>
                  <a:txBody>
                    <a:bodyPr/>
                    <a:lstStyle/>
                    <a:p>
                      <a:pPr algn="l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/>
                        <a:t>2005/2006</a:t>
                      </a:r>
                      <a:endParaRPr lang="en-US" altLang="zh-CN" sz="1800" b="1" i="0" u="none" strike="noStrike" dirty="0">
                        <a:solidFill>
                          <a:srgbClr val="4D4D4D"/>
                        </a:solidFill>
                        <a:latin typeface="Verdana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/>
                        <a:t>2006/2007</a:t>
                      </a:r>
                      <a:endParaRPr lang="en-US" altLang="zh-CN" sz="1800" b="1" i="0" u="none" strike="noStrike" dirty="0">
                        <a:solidFill>
                          <a:srgbClr val="4D4D4D"/>
                        </a:solidFill>
                        <a:latin typeface="Verdana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/>
                        <a:t>2007/2008</a:t>
                      </a:r>
                      <a:endParaRPr lang="en-US" altLang="zh-CN" sz="1800" b="1" i="0" u="none" strike="noStrike">
                        <a:solidFill>
                          <a:srgbClr val="4D4D4D"/>
                        </a:solidFill>
                        <a:latin typeface="Verdana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/>
                        <a:t>2008/2009</a:t>
                      </a:r>
                      <a:endParaRPr lang="en-US" altLang="zh-CN" sz="1800" b="1" i="0" u="none" strike="noStrike">
                        <a:solidFill>
                          <a:srgbClr val="4D4D4D"/>
                        </a:solidFill>
                        <a:latin typeface="Verdana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/>
                        <a:t>2009/2010</a:t>
                      </a:r>
                      <a:endParaRPr lang="en-US" altLang="zh-CN" sz="1800" b="1" i="0" u="none" strike="noStrike" dirty="0">
                        <a:solidFill>
                          <a:srgbClr val="4D4D4D"/>
                        </a:solidFill>
                        <a:latin typeface="Verdana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/>
                        <a:t>2010/2011</a:t>
                      </a:r>
                      <a:endParaRPr lang="en-US" altLang="zh-CN" sz="1800" b="1" i="0" u="none" strike="noStrike" dirty="0">
                        <a:solidFill>
                          <a:srgbClr val="4D4D4D"/>
                        </a:solidFill>
                        <a:latin typeface="Verdana"/>
                      </a:endParaRPr>
                    </a:p>
                  </a:txBody>
                  <a:tcPr marL="9369" marR="9369" marT="9369" marB="0" anchor="ctr"/>
                </a:tc>
              </a:tr>
              <a:tr h="86099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/>
                        <a:t>10</a:t>
                      </a:r>
                      <a:r>
                        <a:rPr lang="zh-CN" altLang="en-US" sz="1800" u="none" strike="noStrike" dirty="0"/>
                        <a:t>月</a:t>
                      </a:r>
                      <a:r>
                        <a:rPr lang="zh-CN" altLang="en-US" sz="1800" u="none" strike="noStrike" dirty="0" smtClean="0"/>
                        <a:t>报告</a:t>
                      </a:r>
                      <a:endParaRPr lang="en-US" altLang="zh-CN" sz="1800" u="none" strike="noStrike" dirty="0" smtClean="0"/>
                    </a:p>
                    <a:p>
                      <a:pPr algn="l" fontAlgn="ctr"/>
                      <a:r>
                        <a:rPr lang="en-US" altLang="zh-CN" sz="1800" u="none" strike="noStrike" dirty="0" smtClean="0"/>
                        <a:t>(</a:t>
                      </a:r>
                      <a:r>
                        <a:rPr lang="en-US" altLang="zh-CN" sz="1800" u="none" strike="noStrike" dirty="0"/>
                        <a:t>1000</a:t>
                      </a:r>
                      <a:r>
                        <a:rPr lang="en-US" sz="1800" u="none" strike="noStrike" dirty="0"/>
                        <a:t>MT)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8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80,750</a:t>
                      </a:r>
                      <a:endParaRPr lang="en-US" altLang="zh-CN" sz="1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8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86,792</a:t>
                      </a:r>
                      <a:endParaRPr lang="en-US" altLang="zh-CN" sz="1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8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70,707</a:t>
                      </a:r>
                      <a:endParaRPr lang="en-US" altLang="zh-CN" sz="1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8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81,185</a:t>
                      </a:r>
                      <a:endParaRPr lang="en-US" altLang="zh-CN" sz="1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8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88,452</a:t>
                      </a:r>
                      <a:endParaRPr lang="en-US" altLang="zh-CN" sz="1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8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92,752</a:t>
                      </a:r>
                      <a:endParaRPr lang="en-US" altLang="zh-CN" sz="1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9" marR="9369" marT="9369" marB="0" anchor="ctr"/>
                </a:tc>
              </a:tr>
              <a:tr h="86099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/>
                        <a:t>实际</a:t>
                      </a:r>
                      <a:r>
                        <a:rPr lang="zh-CN" altLang="en-US" sz="1800" u="none" strike="noStrike" dirty="0" smtClean="0"/>
                        <a:t>值</a:t>
                      </a:r>
                      <a:endParaRPr lang="en-US" altLang="zh-CN" sz="1800" u="none" strike="noStrike" dirty="0" smtClean="0"/>
                    </a:p>
                    <a:p>
                      <a:pPr algn="l" fontAlgn="ctr"/>
                      <a:r>
                        <a:rPr lang="en-US" altLang="zh-CN" sz="1800" u="none" strike="noStrike" dirty="0" smtClean="0"/>
                        <a:t>(1000</a:t>
                      </a:r>
                      <a:r>
                        <a:rPr lang="en-US" sz="1800" u="none" strike="noStrike" dirty="0" smtClean="0"/>
                        <a:t>MT)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u="none" strike="noStrike" dirty="0"/>
                        <a:t>83,507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u="none" strike="noStrike" dirty="0"/>
                        <a:t>87,001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u="none" strike="noStrike" dirty="0"/>
                        <a:t>72,859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u="none" strike="noStrike" dirty="0"/>
                        <a:t>80,749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u="none" strike="noStrike"/>
                        <a:t>91,417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u="none" strike="noStrike" dirty="0"/>
                        <a:t>90,606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369" marR="9369" marT="9369" marB="0" anchor="ctr"/>
                </a:tc>
              </a:tr>
              <a:tr h="84600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u="none" strike="noStrike" dirty="0" smtClean="0">
                          <a:solidFill>
                            <a:srgbClr val="FF0000"/>
                          </a:solidFill>
                        </a:rPr>
                        <a:t>差值</a:t>
                      </a:r>
                      <a:endParaRPr lang="en-US" altLang="zh-CN" sz="1800" b="1" u="none" strike="noStrike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u="none" strike="noStrike" dirty="0" smtClean="0">
                          <a:solidFill>
                            <a:srgbClr val="FF0000"/>
                          </a:solidFill>
                        </a:rPr>
                        <a:t>(1000</a:t>
                      </a:r>
                      <a:r>
                        <a:rPr lang="en-US" sz="1800" b="1" u="none" strike="noStrike" dirty="0" smtClean="0">
                          <a:solidFill>
                            <a:srgbClr val="FF0000"/>
                          </a:solidFill>
                        </a:rPr>
                        <a:t>MT)</a:t>
                      </a:r>
                      <a:endParaRPr lang="en-US" sz="1800" b="1" i="0" u="none" strike="noStrike" dirty="0" smtClean="0">
                        <a:solidFill>
                          <a:srgbClr val="FF0000"/>
                        </a:solidFill>
                        <a:latin typeface="宋体"/>
                      </a:endParaRPr>
                    </a:p>
                    <a:p>
                      <a:pPr algn="l" fontAlgn="ctr"/>
                      <a:endParaRPr lang="zh-CN" altLang="en-US" sz="1800" b="1" i="0" u="none" strike="noStrike" dirty="0">
                        <a:solidFill>
                          <a:srgbClr val="FF0000"/>
                        </a:solidFill>
                        <a:latin typeface="宋体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>
                          <a:solidFill>
                            <a:srgbClr val="FF0000"/>
                          </a:solidFill>
                        </a:rPr>
                        <a:t>2,757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latin typeface="宋体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>
                          <a:solidFill>
                            <a:srgbClr val="FF0000"/>
                          </a:solidFill>
                        </a:rPr>
                        <a:t>209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latin typeface="宋体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>
                          <a:solidFill>
                            <a:srgbClr val="FF0000"/>
                          </a:solidFill>
                        </a:rPr>
                        <a:t>2,152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latin typeface="宋体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>
                          <a:solidFill>
                            <a:srgbClr val="FF0000"/>
                          </a:solidFill>
                        </a:rPr>
                        <a:t>-436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latin typeface="宋体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>
                          <a:solidFill>
                            <a:srgbClr val="FF0000"/>
                          </a:solidFill>
                        </a:rPr>
                        <a:t>2,965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latin typeface="宋体"/>
                      </a:endParaRPr>
                    </a:p>
                  </a:txBody>
                  <a:tcPr marL="9369" marR="9369" marT="93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>
                          <a:solidFill>
                            <a:srgbClr val="FF0000"/>
                          </a:solidFill>
                        </a:rPr>
                        <a:t>-2,146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latin typeface="宋体"/>
                      </a:endParaRPr>
                    </a:p>
                  </a:txBody>
                  <a:tcPr marL="9369" marR="9369" marT="9369" marB="0" anchor="ctr"/>
                </a:tc>
              </a:tr>
            </a:tbl>
          </a:graphicData>
        </a:graphic>
      </p:graphicFrame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1143000" y="1371600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/>
              <a:t>USDA10</a:t>
            </a:r>
            <a:r>
              <a:rPr lang="zh-CN" altLang="en-US" sz="3200"/>
              <a:t>月报告预测值与实际值差值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3143250"/>
            <a:ext cx="8077200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</a:rPr>
              <a:t>受炒作因素影响，月度报告数据含有水分，炒作期间产量预测一般偏低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71563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87153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42844" y="428604"/>
            <a:ext cx="678661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供需面</a:t>
            </a:r>
            <a:r>
              <a:rPr lang="en-US" altLang="zh-CN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本年度大豆供需或趋紧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71563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3143250" y="5943600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                                         </a:t>
            </a:r>
            <a:r>
              <a:rPr lang="zh-CN" altLang="en-US" b="1"/>
              <a:t>注：</a:t>
            </a:r>
            <a:r>
              <a:rPr lang="en-US" altLang="zh-CN" b="1"/>
              <a:t>11/12</a:t>
            </a:r>
            <a:r>
              <a:rPr lang="zh-CN" altLang="en-US" b="1"/>
              <a:t>年度单产为预测值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413000" y="6381750"/>
            <a:ext cx="648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注：</a:t>
            </a:r>
            <a:r>
              <a:rPr lang="en-US" altLang="zh-CN"/>
              <a:t>11/12</a:t>
            </a:r>
            <a:r>
              <a:rPr lang="zh-CN" altLang="en-US"/>
              <a:t>年的数据为</a:t>
            </a:r>
            <a:r>
              <a:rPr lang="en-US" altLang="zh-CN"/>
              <a:t>10</a:t>
            </a:r>
            <a:r>
              <a:rPr lang="zh-CN" altLang="en-US"/>
              <a:t>月</a:t>
            </a:r>
            <a:r>
              <a:rPr lang="en-US" altLang="zh-CN"/>
              <a:t>USDA</a:t>
            </a:r>
            <a:r>
              <a:rPr lang="zh-CN" altLang="en-US"/>
              <a:t>报告预测值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04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供需面</a:t>
            </a:r>
            <a:r>
              <a:rPr lang="en-US" altLang="zh-CN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本年度大豆供需或趋紧</a:t>
            </a:r>
          </a:p>
        </p:txBody>
      </p:sp>
      <p:graphicFrame>
        <p:nvGraphicFramePr>
          <p:cNvPr id="4" name="图表 3"/>
          <p:cNvGraphicFramePr/>
          <p:nvPr/>
        </p:nvGraphicFramePr>
        <p:xfrm>
          <a:off x="152400" y="914400"/>
          <a:ext cx="8991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椭圆 4"/>
          <p:cNvSpPr/>
          <p:nvPr/>
        </p:nvSpPr>
        <p:spPr>
          <a:xfrm>
            <a:off x="7924800" y="4933950"/>
            <a:ext cx="8382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5286375"/>
            <a:ext cx="2419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484438" y="6453188"/>
            <a:ext cx="648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注：</a:t>
            </a:r>
            <a:r>
              <a:rPr lang="en-US" altLang="zh-CN"/>
              <a:t>11/12</a:t>
            </a:r>
            <a:r>
              <a:rPr lang="zh-CN" altLang="en-US"/>
              <a:t>年的数据为</a:t>
            </a:r>
            <a:r>
              <a:rPr lang="en-US" altLang="zh-CN"/>
              <a:t>10</a:t>
            </a:r>
            <a:r>
              <a:rPr lang="zh-CN" altLang="en-US"/>
              <a:t>月</a:t>
            </a:r>
            <a:r>
              <a:rPr lang="en-US" altLang="zh-CN"/>
              <a:t>USDA</a:t>
            </a:r>
            <a:r>
              <a:rPr lang="zh-CN" altLang="en-US"/>
              <a:t>报告预测值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85813" y="1663700"/>
          <a:ext cx="7500937" cy="3441700"/>
        </p:xfrm>
        <a:graphic>
          <a:graphicData uri="http://schemas.openxmlformats.org/drawingml/2006/table">
            <a:tbl>
              <a:tblPr/>
              <a:tblGrid>
                <a:gridCol w="937624"/>
                <a:gridCol w="937624"/>
                <a:gridCol w="937624"/>
                <a:gridCol w="937624"/>
                <a:gridCol w="937624"/>
                <a:gridCol w="937624"/>
                <a:gridCol w="937624"/>
                <a:gridCol w="937624"/>
              </a:tblGrid>
              <a:tr h="27320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FFFFFF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采样点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FFFFFF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今年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FFFFFF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去年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FFFFFF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变化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320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大豆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玉米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大豆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玉米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大豆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玉米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latin typeface="Times New Roman"/>
                          <a:ea typeface="宋体"/>
                          <a:cs typeface="Times New Roman"/>
                        </a:rPr>
                        <a:t>巴彦县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Times New Roman"/>
                          <a:ea typeface="宋体"/>
                          <a:cs typeface="Times New Roman"/>
                        </a:rPr>
                        <a:t>华山乡农户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Times New Roman"/>
                          <a:ea typeface="宋体"/>
                          <a:cs typeface="Times New Roman"/>
                        </a:rPr>
                        <a:t>玉米</a:t>
                      </a: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95%</a:t>
                      </a:r>
                      <a:r>
                        <a:rPr lang="zh-CN" sz="1400" kern="100" dirty="0">
                          <a:latin typeface="Times New Roman"/>
                          <a:ea typeface="宋体"/>
                          <a:cs typeface="Times New Roman"/>
                        </a:rPr>
                        <a:t>，大豆</a:t>
                      </a: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5%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玉米</a:t>
                      </a: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90%</a:t>
                      </a: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，大豆</a:t>
                      </a: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10%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减</a:t>
                      </a: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50%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Times New Roman"/>
                          <a:ea typeface="宋体"/>
                          <a:cs typeface="Times New Roman"/>
                        </a:rPr>
                        <a:t>增</a:t>
                      </a: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5.6%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latin typeface="Times New Roman"/>
                          <a:ea typeface="宋体"/>
                          <a:cs typeface="Times New Roman"/>
                        </a:rPr>
                        <a:t>北安市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长水河农场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17</a:t>
                      </a:r>
                      <a:r>
                        <a:rPr lang="zh-CN" sz="1400" kern="100" dirty="0">
                          <a:latin typeface="Times New Roman"/>
                          <a:ea typeface="宋体"/>
                          <a:cs typeface="Times New Roman"/>
                        </a:rPr>
                        <a:t>万亩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13</a:t>
                      </a:r>
                      <a:r>
                        <a:rPr lang="zh-CN" sz="1400" kern="100" dirty="0">
                          <a:latin typeface="Times New Roman"/>
                          <a:ea typeface="宋体"/>
                          <a:cs typeface="Times New Roman"/>
                        </a:rPr>
                        <a:t>万亩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18</a:t>
                      </a: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万亩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万亩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减</a:t>
                      </a: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6%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增</a:t>
                      </a: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18%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latin typeface="Times New Roman"/>
                          <a:ea typeface="宋体"/>
                          <a:cs typeface="Times New Roman"/>
                        </a:rPr>
                        <a:t>绥棱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张维县民祥村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4000</a:t>
                      </a:r>
                      <a:r>
                        <a:rPr lang="zh-CN" sz="1400" kern="100" dirty="0">
                          <a:latin typeface="Times New Roman"/>
                          <a:ea typeface="宋体"/>
                          <a:cs typeface="Times New Roman"/>
                        </a:rPr>
                        <a:t>多亩大豆田改种水稻，大豆种植面积缩减</a:t>
                      </a: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30%</a:t>
                      </a:r>
                      <a:r>
                        <a:rPr lang="zh-CN" sz="1400" kern="100" dirty="0">
                          <a:latin typeface="Times New Roman"/>
                          <a:ea typeface="宋体"/>
                          <a:cs typeface="Times New Roman"/>
                        </a:rPr>
                        <a:t>左右。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3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latin typeface="Times New Roman"/>
                          <a:ea typeface="宋体"/>
                          <a:cs typeface="Times New Roman"/>
                        </a:rPr>
                        <a:t>海伦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收粮点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Times New Roman"/>
                          <a:ea typeface="宋体"/>
                          <a:cs typeface="Times New Roman"/>
                        </a:rPr>
                        <a:t>大豆种植面积缩减</a:t>
                      </a: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20%-30%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3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latin typeface="Times New Roman"/>
                          <a:ea typeface="宋体"/>
                          <a:cs typeface="Times New Roman"/>
                        </a:rPr>
                        <a:t>逊克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国储库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Times New Roman"/>
                          <a:ea typeface="宋体"/>
                          <a:cs typeface="Times New Roman"/>
                        </a:rPr>
                        <a:t>逊克大豆种植面积缩减</a:t>
                      </a: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30%</a:t>
                      </a:r>
                      <a:r>
                        <a:rPr lang="zh-CN" sz="1400" kern="100" dirty="0">
                          <a:latin typeface="Times New Roman"/>
                          <a:ea typeface="宋体"/>
                          <a:cs typeface="Times New Roman"/>
                        </a:rPr>
                        <a:t>，改种玉米、水稻。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3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latin typeface="Times New Roman"/>
                          <a:ea typeface="宋体"/>
                          <a:cs typeface="Times New Roman"/>
                        </a:rPr>
                        <a:t>莫旗市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农户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Times New Roman"/>
                          <a:ea typeface="宋体"/>
                          <a:cs typeface="Times New Roman"/>
                        </a:rPr>
                        <a:t>大豆种植面积基本未变，只有少数地方改种玉米　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3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latin typeface="Times New Roman"/>
                          <a:ea typeface="宋体"/>
                          <a:cs typeface="Times New Roman"/>
                        </a:rPr>
                        <a:t>依安县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粮食局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110</a:t>
                      </a: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万亩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23.6</a:t>
                      </a: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万亩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170</a:t>
                      </a: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万亩　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14.7</a:t>
                      </a: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万亩　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latin typeface="Times New Roman"/>
                          <a:ea typeface="宋体"/>
                          <a:cs typeface="Times New Roman"/>
                        </a:rPr>
                        <a:t>减</a:t>
                      </a:r>
                      <a:r>
                        <a:rPr lang="en-US" sz="1400" kern="100" dirty="0" smtClean="0">
                          <a:latin typeface="Times New Roman"/>
                          <a:ea typeface="宋体"/>
                          <a:cs typeface="Times New Roman"/>
                        </a:rPr>
                        <a:t>35</a:t>
                      </a: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%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Times New Roman"/>
                          <a:ea typeface="宋体"/>
                          <a:cs typeface="Times New Roman"/>
                        </a:rPr>
                        <a:t>增</a:t>
                      </a: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60%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Times New Roman"/>
                          <a:ea typeface="宋体"/>
                          <a:cs typeface="Times New Roman"/>
                        </a:rPr>
                        <a:t>祥顺村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3600</a:t>
                      </a: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10800</a:t>
                      </a:r>
                      <a:r>
                        <a:rPr lang="zh-CN" sz="1400" kern="100" dirty="0">
                          <a:latin typeface="Times New Roman"/>
                          <a:ea typeface="宋体"/>
                          <a:cs typeface="Times New Roman"/>
                        </a:rPr>
                        <a:t>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7000</a:t>
                      </a: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7400</a:t>
                      </a:r>
                      <a:r>
                        <a:rPr lang="zh-CN" sz="1400" kern="100">
                          <a:latin typeface="Times New Roman"/>
                          <a:ea typeface="宋体"/>
                          <a:cs typeface="Times New Roman"/>
                        </a:rPr>
                        <a:t>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latin typeface="Times New Roman"/>
                          <a:ea typeface="宋体"/>
                          <a:cs typeface="Times New Roman"/>
                        </a:rPr>
                        <a:t>减</a:t>
                      </a:r>
                      <a:r>
                        <a:rPr lang="en-US" sz="1400" kern="100" dirty="0" smtClean="0">
                          <a:latin typeface="Times New Roman"/>
                          <a:ea typeface="宋体"/>
                          <a:cs typeface="Times New Roman"/>
                        </a:rPr>
                        <a:t>49</a:t>
                      </a: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%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Times New Roman"/>
                          <a:ea typeface="宋体"/>
                          <a:cs typeface="Times New Roman"/>
                        </a:rPr>
                        <a:t>增</a:t>
                      </a: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46%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814" name="Rectangle 37"/>
          <p:cNvSpPr>
            <a:spLocks noChangeArrowheads="1"/>
          </p:cNvSpPr>
          <p:nvPr/>
        </p:nvSpPr>
        <p:spPr bwMode="auto">
          <a:xfrm>
            <a:off x="1066800" y="985838"/>
            <a:ext cx="6840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06388" algn="ctr" eaLnBrk="0" hangingPunct="0"/>
            <a:r>
              <a:rPr lang="en-US" altLang="zh-CN" sz="2400" b="1">
                <a:latin typeface="宋体" charset="-122"/>
                <a:cs typeface="Times New Roman" pitchFamily="18" charset="0"/>
              </a:rPr>
              <a:t>2011</a:t>
            </a:r>
            <a:r>
              <a:rPr lang="zh-CN" altLang="en-US" sz="2400" b="1">
                <a:latin typeface="宋体" charset="-122"/>
                <a:cs typeface="Times New Roman" pitchFamily="18" charset="0"/>
              </a:rPr>
              <a:t>年度</a:t>
            </a:r>
            <a:r>
              <a:rPr lang="en-US" altLang="zh-CN" sz="2400" b="1">
                <a:latin typeface="宋体" charset="-122"/>
                <a:cs typeface="Times New Roman" pitchFamily="18" charset="0"/>
              </a:rPr>
              <a:t>9</a:t>
            </a:r>
            <a:r>
              <a:rPr lang="zh-CN" altLang="en-US" sz="2400" b="1">
                <a:latin typeface="宋体" charset="-122"/>
                <a:cs typeface="Times New Roman" pitchFamily="18" charset="0"/>
              </a:rPr>
              <a:t>月黑龙江大豆玉米种植面积情况汇总</a:t>
            </a:r>
            <a:endParaRPr lang="zh-CN" altLang="en-US" sz="2400"/>
          </a:p>
        </p:txBody>
      </p:sp>
      <p:sp>
        <p:nvSpPr>
          <p:cNvPr id="17480" name="TextBox 8"/>
          <p:cNvSpPr txBox="1">
            <a:spLocks noChangeArrowheads="1"/>
          </p:cNvSpPr>
          <p:nvPr/>
        </p:nvSpPr>
        <p:spPr bwMode="auto">
          <a:xfrm>
            <a:off x="714375" y="5246688"/>
            <a:ext cx="7572375" cy="10779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/>
              <a:t>    </a:t>
            </a:r>
            <a:r>
              <a:rPr lang="zh-CN" altLang="en-US" sz="2000" b="1" dirty="0">
                <a:solidFill>
                  <a:srgbClr val="FF0000"/>
                </a:solidFill>
              </a:rPr>
              <a:t>受种植效益比影响，大豆种植面积缩减约</a:t>
            </a:r>
            <a:r>
              <a:rPr lang="en-US" altLang="zh-CN" sz="2000" b="1" dirty="0">
                <a:solidFill>
                  <a:srgbClr val="FF0000"/>
                </a:solidFill>
              </a:rPr>
              <a:t>30%</a:t>
            </a:r>
            <a:r>
              <a:rPr lang="zh-CN" altLang="en-US" sz="2000" b="1" dirty="0">
                <a:solidFill>
                  <a:srgbClr val="FF0000"/>
                </a:solidFill>
              </a:rPr>
              <a:t>左右，按照黑龙江省统计局数据，</a:t>
            </a:r>
            <a:r>
              <a:rPr lang="en-US" altLang="zh-CN" sz="2000" b="1" dirty="0">
                <a:solidFill>
                  <a:srgbClr val="FF0000"/>
                </a:solidFill>
              </a:rPr>
              <a:t>2010</a:t>
            </a:r>
            <a:r>
              <a:rPr lang="zh-CN" altLang="en-US" sz="2000" b="1" dirty="0">
                <a:solidFill>
                  <a:srgbClr val="FF0000"/>
                </a:solidFill>
              </a:rPr>
              <a:t>年黑龙江大豆种植面积</a:t>
            </a:r>
            <a:r>
              <a:rPr lang="en-US" altLang="zh-CN" sz="2000" b="1" dirty="0">
                <a:solidFill>
                  <a:srgbClr val="FF0000"/>
                </a:solidFill>
              </a:rPr>
              <a:t>6717.7</a:t>
            </a:r>
            <a:r>
              <a:rPr lang="zh-CN" altLang="en-US" sz="2000" b="1" dirty="0">
                <a:solidFill>
                  <a:srgbClr val="FF0000"/>
                </a:solidFill>
              </a:rPr>
              <a:t>万亩，今年或将缩减到</a:t>
            </a:r>
            <a:r>
              <a:rPr lang="en-US" altLang="zh-CN" sz="2000" b="1" dirty="0">
                <a:solidFill>
                  <a:srgbClr val="FF0000"/>
                </a:solidFill>
              </a:rPr>
              <a:t>4700</a:t>
            </a:r>
            <a:r>
              <a:rPr lang="zh-CN" altLang="en-US" sz="2000" b="1" dirty="0">
                <a:solidFill>
                  <a:srgbClr val="FF0000"/>
                </a:solidFill>
              </a:rPr>
              <a:t>万亩左右。 </a:t>
            </a:r>
          </a:p>
        </p:txBody>
      </p:sp>
      <p:sp>
        <p:nvSpPr>
          <p:cNvPr id="17481" name="Rectangle 3"/>
          <p:cNvSpPr>
            <a:spLocks noChangeArrowheads="1"/>
          </p:cNvSpPr>
          <p:nvPr/>
        </p:nvSpPr>
        <p:spPr bwMode="auto">
          <a:xfrm>
            <a:off x="304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供需面</a:t>
            </a:r>
            <a:r>
              <a:rPr lang="en-US" altLang="zh-CN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本年度大豆供需或趋紧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04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供需面</a:t>
            </a:r>
            <a:r>
              <a:rPr lang="en-US" altLang="zh-CN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本年度大豆供需趋紧</a:t>
            </a:r>
          </a:p>
        </p:txBody>
      </p:sp>
      <p:grpSp>
        <p:nvGrpSpPr>
          <p:cNvPr id="32770" name="组合 8"/>
          <p:cNvGrpSpPr>
            <a:grpSpLocks/>
          </p:cNvGrpSpPr>
          <p:nvPr/>
        </p:nvGrpSpPr>
        <p:grpSpPr bwMode="auto">
          <a:xfrm>
            <a:off x="304800" y="1214438"/>
            <a:ext cx="8458200" cy="4424362"/>
            <a:chOff x="304800" y="1595422"/>
            <a:chExt cx="8458200" cy="4424378"/>
          </a:xfrm>
        </p:grpSpPr>
        <p:graphicFrame>
          <p:nvGraphicFramePr>
            <p:cNvPr id="6" name="图表 5"/>
            <p:cNvGraphicFramePr/>
            <p:nvPr/>
          </p:nvGraphicFramePr>
          <p:xfrm>
            <a:off x="304800" y="1905000"/>
            <a:ext cx="8458200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2781" name="TextBox 6"/>
            <p:cNvSpPr txBox="1">
              <a:spLocks noChangeArrowheads="1"/>
            </p:cNvSpPr>
            <p:nvPr/>
          </p:nvSpPr>
          <p:spPr bwMode="auto">
            <a:xfrm>
              <a:off x="1428728" y="1595422"/>
              <a:ext cx="5715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/>
                <a:t>南美大豆产量走势图</a:t>
              </a:r>
            </a:p>
          </p:txBody>
        </p:sp>
      </p:grpSp>
      <p:cxnSp>
        <p:nvCxnSpPr>
          <p:cNvPr id="7" name="直接箭头连接符 6"/>
          <p:cNvCxnSpPr/>
          <p:nvPr/>
        </p:nvCxnSpPr>
        <p:spPr>
          <a:xfrm rot="16200000" flipH="1">
            <a:off x="7086600" y="2057400"/>
            <a:ext cx="381000" cy="3810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642938" y="6072188"/>
            <a:ext cx="7929562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</a:rPr>
              <a:t>未来不确定因素</a:t>
            </a:r>
            <a:r>
              <a:rPr lang="en-US" altLang="zh-CN" sz="2400" b="1" dirty="0">
                <a:solidFill>
                  <a:srgbClr val="FF0000"/>
                </a:solidFill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</a:rPr>
              <a:t>拉尼娜天气是否会再临？</a:t>
            </a:r>
          </a:p>
        </p:txBody>
      </p:sp>
      <p:cxnSp>
        <p:nvCxnSpPr>
          <p:cNvPr id="9" name="直接连接符 8"/>
          <p:cNvCxnSpPr/>
          <p:nvPr/>
        </p:nvCxnSpPr>
        <p:spPr>
          <a:xfrm rot="5400000" flipH="1" flipV="1">
            <a:off x="1418432" y="3048794"/>
            <a:ext cx="28956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 flipH="1" flipV="1">
            <a:off x="2466182" y="3047206"/>
            <a:ext cx="28956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 flipH="1" flipV="1">
            <a:off x="2810669" y="3047206"/>
            <a:ext cx="2895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 flipV="1">
            <a:off x="3163094" y="3047206"/>
            <a:ext cx="2895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 flipH="1" flipV="1">
            <a:off x="5942807" y="3047206"/>
            <a:ext cx="28956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5400000" flipH="1" flipV="1">
            <a:off x="6649244" y="3056731"/>
            <a:ext cx="2895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9" name="TextBox 15"/>
          <p:cNvSpPr txBox="1">
            <a:spLocks noChangeArrowheads="1"/>
          </p:cNvSpPr>
          <p:nvPr/>
        </p:nvSpPr>
        <p:spPr bwMode="auto">
          <a:xfrm>
            <a:off x="2928938" y="5643563"/>
            <a:ext cx="5786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                                          注：</a:t>
            </a:r>
            <a:r>
              <a:rPr lang="en-US" altLang="zh-CN"/>
              <a:t>11/12</a:t>
            </a:r>
            <a:r>
              <a:rPr lang="zh-CN" altLang="en-US"/>
              <a:t>年度单产为预测值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 rot="5400000">
            <a:off x="-2778125" y="1903412"/>
            <a:ext cx="4752975" cy="3232151"/>
          </a:xfrm>
          <a:custGeom>
            <a:avLst/>
            <a:gdLst>
              <a:gd name="T0" fmla="*/ 2412206 w 21600"/>
              <a:gd name="T1" fmla="*/ 0 h 21600"/>
              <a:gd name="T2" fmla="*/ 36183 w 21600"/>
              <a:gd name="T3" fmla="*/ 2403388 h 21600"/>
              <a:gd name="T4" fmla="*/ 2412206 w 21600"/>
              <a:gd name="T5" fmla="*/ 72748 h 21600"/>
              <a:gd name="T6" fmla="*/ 4788229 w 21600"/>
              <a:gd name="T7" fmla="*/ 24033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rgbClr val="C5C5C5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3794" name="AutoShape 35"/>
          <p:cNvSpPr>
            <a:spLocks noChangeArrowheads="1"/>
          </p:cNvSpPr>
          <p:nvPr/>
        </p:nvSpPr>
        <p:spPr bwMode="auto">
          <a:xfrm rot="5400000" flipH="1">
            <a:off x="-1607344" y="2348707"/>
            <a:ext cx="3214687" cy="2089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rgbClr val="FFFFFF">
                  <a:alpha val="4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十字星 19"/>
          <p:cNvSpPr>
            <a:spLocks noChangeArrowheads="1"/>
          </p:cNvSpPr>
          <p:nvPr/>
        </p:nvSpPr>
        <p:spPr bwMode="auto">
          <a:xfrm>
            <a:off x="857250" y="4429125"/>
            <a:ext cx="468313" cy="396875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5400000" scaled="1"/>
          </a:gradFill>
          <a:ln w="9525" cmpd="sng">
            <a:solidFill>
              <a:srgbClr val="2F2F98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03" name="矩形 20"/>
          <p:cNvSpPr>
            <a:spLocks noChangeArrowheads="1"/>
          </p:cNvSpPr>
          <p:nvPr/>
        </p:nvSpPr>
        <p:spPr bwMode="auto">
          <a:xfrm>
            <a:off x="1500166" y="1785926"/>
            <a:ext cx="55707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全球经济疲软，欧美危机</a:t>
            </a:r>
            <a:r>
              <a:rPr lang="zh-CN" altLang="en-US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暂告段落</a:t>
            </a:r>
            <a:endParaRPr lang="en-US" altLang="zh-CN" sz="2800" kern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5130" name="十字星 24"/>
          <p:cNvSpPr>
            <a:spLocks noChangeArrowheads="1"/>
          </p:cNvSpPr>
          <p:nvPr/>
        </p:nvSpPr>
        <p:spPr bwMode="auto">
          <a:xfrm>
            <a:off x="857250" y="1857375"/>
            <a:ext cx="468313" cy="396875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5400000" scaled="1"/>
          </a:gradFill>
          <a:ln w="9525" cmpd="sng">
            <a:solidFill>
              <a:srgbClr val="2F2F98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31" name="十字星 26"/>
          <p:cNvSpPr>
            <a:spLocks noChangeArrowheads="1"/>
          </p:cNvSpPr>
          <p:nvPr/>
        </p:nvSpPr>
        <p:spPr bwMode="auto">
          <a:xfrm>
            <a:off x="1143000" y="3143250"/>
            <a:ext cx="468313" cy="396875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5400000" scaled="1"/>
          </a:gradFill>
          <a:ln w="9525" cmpd="sng">
            <a:solidFill>
              <a:srgbClr val="2F2F98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571472" y="285728"/>
            <a:ext cx="6118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36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目 录</a:t>
            </a:r>
            <a:endParaRPr lang="zh-CN" alt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00125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20"/>
          <p:cNvSpPr>
            <a:spLocks noChangeArrowheads="1"/>
          </p:cNvSpPr>
          <p:nvPr/>
        </p:nvSpPr>
        <p:spPr bwMode="auto">
          <a:xfrm>
            <a:off x="1714480" y="3071810"/>
            <a:ext cx="68275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北半球减产已定全球</a:t>
            </a:r>
            <a:r>
              <a:rPr lang="en-US" altLang="zh-CN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11/12</a:t>
            </a:r>
            <a:r>
              <a:rPr lang="zh-CN" altLang="en-US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年度供需或趋紧</a:t>
            </a:r>
            <a:endParaRPr lang="en-US" altLang="zh-CN" sz="2800" kern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17" name="矩形 20"/>
          <p:cNvSpPr>
            <a:spLocks noChangeArrowheads="1"/>
          </p:cNvSpPr>
          <p:nvPr/>
        </p:nvSpPr>
        <p:spPr bwMode="auto">
          <a:xfrm>
            <a:off x="1285852" y="4357694"/>
            <a:ext cx="7904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美基金净多持仓持续缩减</a:t>
            </a:r>
            <a:r>
              <a:rPr lang="en-US" altLang="zh-CN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,</a:t>
            </a:r>
            <a:r>
              <a:rPr lang="zh-CN" altLang="en-US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大豆行情期待价值回归</a:t>
            </a:r>
          </a:p>
        </p:txBody>
      </p:sp>
      <p:sp>
        <p:nvSpPr>
          <p:cNvPr id="12" name="十字星 26"/>
          <p:cNvSpPr>
            <a:spLocks noChangeArrowheads="1"/>
          </p:cNvSpPr>
          <p:nvPr/>
        </p:nvSpPr>
        <p:spPr bwMode="auto">
          <a:xfrm>
            <a:off x="857250" y="1857375"/>
            <a:ext cx="468313" cy="396875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5400000" scaled="1"/>
          </a:gradFill>
          <a:ln w="9525" cmpd="sng">
            <a:solidFill>
              <a:srgbClr val="2F2F98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111 0.0037 L -8.33333E-7 1.56069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8"/>
          <p:cNvSpPr txBox="1">
            <a:spLocks noChangeArrowheads="1"/>
          </p:cNvSpPr>
          <p:nvPr/>
        </p:nvSpPr>
        <p:spPr bwMode="auto">
          <a:xfrm>
            <a:off x="609600" y="1066800"/>
            <a:ext cx="7620000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/>
              <a:t>     </a:t>
            </a:r>
            <a:r>
              <a:rPr lang="zh-CN" altLang="en-US" sz="2400" b="1" dirty="0">
                <a:solidFill>
                  <a:srgbClr val="FF0000"/>
                </a:solidFill>
              </a:rPr>
              <a:t>宏观因素导致</a:t>
            </a:r>
            <a:r>
              <a:rPr lang="en-US" altLang="zh-CN" sz="2400" b="1" dirty="0">
                <a:solidFill>
                  <a:srgbClr val="FF0000"/>
                </a:solidFill>
              </a:rPr>
              <a:t>CFTC</a:t>
            </a:r>
            <a:r>
              <a:rPr lang="zh-CN" altLang="en-US" sz="2400" b="1" dirty="0">
                <a:solidFill>
                  <a:srgbClr val="FF0000"/>
                </a:solidFill>
              </a:rPr>
              <a:t>净多单持仓持续缩减，欧债危机有所缓解，净多头寸或会有所增加。</a:t>
            </a:r>
          </a:p>
        </p:txBody>
      </p:sp>
      <p:pic>
        <p:nvPicPr>
          <p:cNvPr id="35842" name="图表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62200"/>
            <a:ext cx="731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2514600" y="1905000"/>
            <a:ext cx="487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/>
              <a:t>美基金持仓情况（大豆）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304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美基金持仓情况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71563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571472" y="1214422"/>
          <a:ext cx="792961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857224" y="428604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结论：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7CA3D1-0828-436A-B4ED-D94E6EC44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637CA3D1-0828-436A-B4ED-D94E6EC44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9C52E5-A200-454D-8C6E-F5635AC73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939C52E5-A200-454D-8C6E-F5635AC73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2D4FA2-7179-4E5D-AD43-550E64B33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312D4FA2-7179-4E5D-AD43-550E64B33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317C5-D222-46DD-826D-3B1864E6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FC1317C5-D222-46DD-826D-3B1864E6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11B6CF-D2F1-4EBC-8747-DADD9900A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1211B6CF-D2F1-4EBC-8747-DADD9900A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3D0082-FBF2-4C76-84F1-A748D725A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933D0082-FBF2-4C76-84F1-A748D725A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5"/>
          <p:cNvSpPr txBox="1">
            <a:spLocks noChangeArrowheads="1"/>
          </p:cNvSpPr>
          <p:nvPr/>
        </p:nvSpPr>
        <p:spPr bwMode="auto">
          <a:xfrm>
            <a:off x="571500" y="2357438"/>
            <a:ext cx="8077200" cy="157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</a:rPr>
              <a:t>行情走势结构预测：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</a:rPr>
              <a:t>     短期价值回归后，受美豆上市及南美种植情况影响，期价或将震荡下行。</a:t>
            </a:r>
          </a:p>
        </p:txBody>
      </p:sp>
      <p:sp>
        <p:nvSpPr>
          <p:cNvPr id="3" name="矩形 2"/>
          <p:cNvSpPr/>
          <p:nvPr/>
        </p:nvSpPr>
        <p:spPr>
          <a:xfrm>
            <a:off x="214282" y="642918"/>
            <a:ext cx="158158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结论：</a:t>
            </a:r>
          </a:p>
        </p:txBody>
      </p:sp>
      <p:pic>
        <p:nvPicPr>
          <p:cNvPr id="37891" name="Picture 4" descr="j0232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4643438"/>
            <a:ext cx="21431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 rot="5400000">
            <a:off x="-2778125" y="1903412"/>
            <a:ext cx="4752975" cy="3232151"/>
          </a:xfrm>
          <a:custGeom>
            <a:avLst/>
            <a:gdLst>
              <a:gd name="T0" fmla="*/ 2412206 w 21600"/>
              <a:gd name="T1" fmla="*/ 0 h 21600"/>
              <a:gd name="T2" fmla="*/ 36183 w 21600"/>
              <a:gd name="T3" fmla="*/ 2403388 h 21600"/>
              <a:gd name="T4" fmla="*/ 2412206 w 21600"/>
              <a:gd name="T5" fmla="*/ 72748 h 21600"/>
              <a:gd name="T6" fmla="*/ 4788229 w 21600"/>
              <a:gd name="T7" fmla="*/ 24033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rgbClr val="C5C5C5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410" name="AutoShape 35"/>
          <p:cNvSpPr>
            <a:spLocks noChangeArrowheads="1"/>
          </p:cNvSpPr>
          <p:nvPr/>
        </p:nvSpPr>
        <p:spPr bwMode="auto">
          <a:xfrm rot="5400000" flipH="1">
            <a:off x="-1607344" y="2348707"/>
            <a:ext cx="3214687" cy="2089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rgbClr val="FFFFFF">
                  <a:alpha val="4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十字星 19"/>
          <p:cNvSpPr>
            <a:spLocks noChangeArrowheads="1"/>
          </p:cNvSpPr>
          <p:nvPr/>
        </p:nvSpPr>
        <p:spPr bwMode="auto">
          <a:xfrm>
            <a:off x="857250" y="4429125"/>
            <a:ext cx="468313" cy="396875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5400000" scaled="1"/>
          </a:gradFill>
          <a:ln w="9525" cmpd="sng">
            <a:solidFill>
              <a:srgbClr val="2F2F98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03" name="矩形 20"/>
          <p:cNvSpPr>
            <a:spLocks noChangeArrowheads="1"/>
          </p:cNvSpPr>
          <p:nvPr/>
        </p:nvSpPr>
        <p:spPr bwMode="auto">
          <a:xfrm>
            <a:off x="1500166" y="1785926"/>
            <a:ext cx="55707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全球经济疲软，欧美危机</a:t>
            </a:r>
            <a:r>
              <a:rPr lang="zh-CN" altLang="en-US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暂告段落</a:t>
            </a:r>
            <a:endParaRPr lang="en-US" altLang="zh-CN" sz="2800" kern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5130" name="十字星 24"/>
          <p:cNvSpPr>
            <a:spLocks noChangeArrowheads="1"/>
          </p:cNvSpPr>
          <p:nvPr/>
        </p:nvSpPr>
        <p:spPr bwMode="auto">
          <a:xfrm>
            <a:off x="857250" y="1857375"/>
            <a:ext cx="468313" cy="396875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5400000" scaled="1"/>
          </a:gradFill>
          <a:ln w="9525" cmpd="sng">
            <a:solidFill>
              <a:srgbClr val="2F2F98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31" name="十字星 26"/>
          <p:cNvSpPr>
            <a:spLocks noChangeArrowheads="1"/>
          </p:cNvSpPr>
          <p:nvPr/>
        </p:nvSpPr>
        <p:spPr bwMode="auto">
          <a:xfrm>
            <a:off x="1143000" y="3143250"/>
            <a:ext cx="468313" cy="396875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5400000" scaled="1"/>
          </a:gradFill>
          <a:ln w="9525" cmpd="sng">
            <a:solidFill>
              <a:srgbClr val="2F2F98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571472" y="285728"/>
            <a:ext cx="6118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36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目 录</a:t>
            </a:r>
            <a:endParaRPr lang="zh-CN" alt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00125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20"/>
          <p:cNvSpPr>
            <a:spLocks noChangeArrowheads="1"/>
          </p:cNvSpPr>
          <p:nvPr/>
        </p:nvSpPr>
        <p:spPr bwMode="auto">
          <a:xfrm>
            <a:off x="1714480" y="3071810"/>
            <a:ext cx="68275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北半球减产已定全球</a:t>
            </a:r>
            <a:r>
              <a:rPr lang="en-US" altLang="zh-CN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11/12</a:t>
            </a:r>
            <a:r>
              <a:rPr lang="zh-CN" altLang="en-US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年度供需或趋紧</a:t>
            </a:r>
            <a:endParaRPr lang="en-US" altLang="zh-CN" sz="2800" kern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17" name="矩形 20"/>
          <p:cNvSpPr>
            <a:spLocks noChangeArrowheads="1"/>
          </p:cNvSpPr>
          <p:nvPr/>
        </p:nvSpPr>
        <p:spPr bwMode="auto">
          <a:xfrm>
            <a:off x="1285852" y="4357694"/>
            <a:ext cx="7904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美基金净多持仓持续缩减</a:t>
            </a:r>
            <a:r>
              <a:rPr lang="en-US" altLang="zh-CN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,</a:t>
            </a:r>
            <a:r>
              <a:rPr lang="zh-CN" altLang="en-US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大豆行情期待价值回归</a:t>
            </a:r>
          </a:p>
        </p:txBody>
      </p:sp>
      <p:sp>
        <p:nvSpPr>
          <p:cNvPr id="12" name="十字星 26"/>
          <p:cNvSpPr>
            <a:spLocks noChangeArrowheads="1"/>
          </p:cNvSpPr>
          <p:nvPr/>
        </p:nvSpPr>
        <p:spPr bwMode="auto">
          <a:xfrm>
            <a:off x="857250" y="1857375"/>
            <a:ext cx="468313" cy="396875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5400000" scaled="1"/>
          </a:gradFill>
          <a:ln w="9525" cmpd="sng">
            <a:solidFill>
              <a:srgbClr val="2F2F98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9306E-6 L 0.68316 4.3930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组合 19"/>
          <p:cNvGrpSpPr>
            <a:grpSpLocks/>
          </p:cNvGrpSpPr>
          <p:nvPr/>
        </p:nvGrpSpPr>
        <p:grpSpPr bwMode="auto">
          <a:xfrm>
            <a:off x="357188" y="1357313"/>
            <a:ext cx="8286750" cy="5029200"/>
            <a:chOff x="-25167" y="1219200"/>
            <a:chExt cx="8747187" cy="5334000"/>
          </a:xfrm>
        </p:grpSpPr>
        <p:pic>
          <p:nvPicPr>
            <p:cNvPr id="38915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5167" y="1219200"/>
              <a:ext cx="8747187" cy="361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椭圆 10"/>
            <p:cNvSpPr/>
            <p:nvPr/>
          </p:nvSpPr>
          <p:spPr>
            <a:xfrm>
              <a:off x="2667693" y="2667192"/>
              <a:ext cx="760771" cy="91425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181252" y="2591425"/>
              <a:ext cx="762447" cy="914256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graphicFrame>
          <p:nvGraphicFramePr>
            <p:cNvPr id="9" name="图表 8"/>
            <p:cNvGraphicFramePr/>
            <p:nvPr/>
          </p:nvGraphicFramePr>
          <p:xfrm>
            <a:off x="0" y="3946833"/>
            <a:ext cx="8686800" cy="26063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椭圆 12"/>
            <p:cNvSpPr/>
            <p:nvPr/>
          </p:nvSpPr>
          <p:spPr>
            <a:xfrm>
              <a:off x="6706145" y="4266719"/>
              <a:ext cx="1142832" cy="914255"/>
            </a:xfrm>
            <a:prstGeom prst="ellips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781552" y="1981921"/>
              <a:ext cx="1219914" cy="1219008"/>
            </a:xfrm>
            <a:prstGeom prst="ellips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590610" y="4953673"/>
              <a:ext cx="762447" cy="91425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2532" name="TextBox 20"/>
          <p:cNvSpPr txBox="1">
            <a:spLocks noChangeArrowheads="1"/>
          </p:cNvSpPr>
          <p:nvPr/>
        </p:nvSpPr>
        <p:spPr bwMode="auto">
          <a:xfrm>
            <a:off x="0" y="214290"/>
            <a:ext cx="7086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风险点：宏观面出现大幅波动时，</a:t>
            </a:r>
            <a:endParaRPr lang="en-US" altLang="zh-CN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algn="ctr">
              <a:defRPr/>
            </a:pP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    豆类难以逆势而行。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内容占位符 2"/>
          <p:cNvSpPr>
            <a:spLocks noGrp="1"/>
          </p:cNvSpPr>
          <p:nvPr>
            <p:ph idx="1"/>
          </p:nvPr>
        </p:nvSpPr>
        <p:spPr>
          <a:xfrm>
            <a:off x="1071563" y="928688"/>
            <a:ext cx="7500937" cy="53990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altLang="zh-CN" sz="480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buFont typeface="Wingdings" pitchFamily="2" charset="2"/>
              <a:buNone/>
            </a:pPr>
            <a:endParaRPr lang="en-US" altLang="zh-CN" sz="480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buFont typeface="Wingdings" pitchFamily="2" charset="2"/>
              <a:buNone/>
            </a:pPr>
            <a:endParaRPr lang="zh-CN" altLang="en-US" sz="720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0962" name="Picture 10" descr="C:\Documents and Settings\lh\桌面\团队介绍照片\IMG_20111026_170449.jpg"/>
          <p:cNvPicPr>
            <a:picLocks noChangeAspect="1" noChangeArrowheads="1"/>
          </p:cNvPicPr>
          <p:nvPr/>
        </p:nvPicPr>
        <p:blipFill>
          <a:blip r:embed="rId2">
            <a:lum bright="24000" contrast="40000"/>
          </a:blip>
          <a:srcRect l="13333" t="8888" r="27547" b="6667"/>
          <a:stretch>
            <a:fillRect/>
          </a:stretch>
        </p:blipFill>
        <p:spPr bwMode="auto">
          <a:xfrm>
            <a:off x="0" y="0"/>
            <a:ext cx="36576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矩形 4"/>
          <p:cNvSpPr>
            <a:spLocks noChangeArrowheads="1"/>
          </p:cNvSpPr>
          <p:nvPr/>
        </p:nvSpPr>
        <p:spPr bwMode="auto">
          <a:xfrm>
            <a:off x="3714750" y="1500188"/>
            <a:ext cx="4572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让我们共同努力，</a:t>
            </a:r>
            <a:endParaRPr lang="en-US" altLang="zh-CN" sz="4000" b="1">
              <a:solidFill>
                <a:srgbClr val="C00000"/>
              </a:solidFill>
              <a:latin typeface="微软雅黑"/>
              <a:ea typeface="微软雅黑"/>
              <a:cs typeface="微软雅黑"/>
            </a:endParaRPr>
          </a:p>
          <a:p>
            <a:endParaRPr lang="en-US" altLang="zh-CN" sz="4000" b="1">
              <a:solidFill>
                <a:srgbClr val="C00000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zh-CN" altLang="en-US" sz="4000" b="1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分享中国金融期货</a:t>
            </a:r>
            <a:endParaRPr lang="en-US" altLang="zh-CN" sz="4000" b="1">
              <a:solidFill>
                <a:srgbClr val="C00000"/>
              </a:solidFill>
              <a:latin typeface="微软雅黑"/>
              <a:ea typeface="微软雅黑"/>
              <a:cs typeface="微软雅黑"/>
            </a:endParaRPr>
          </a:p>
          <a:p>
            <a:endParaRPr lang="en-US" altLang="zh-CN" sz="4000" b="1">
              <a:solidFill>
                <a:srgbClr val="C00000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zh-CN" altLang="en-US" sz="4000" b="1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市场的成长！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G:\图片\200710299458424_2.jpg"/>
          <p:cNvPicPr>
            <a:picLocks noChangeAspect="1" noChangeArrowheads="1"/>
          </p:cNvPicPr>
          <p:nvPr/>
        </p:nvPicPr>
        <p:blipFill>
          <a:blip r:embed="rId2"/>
          <a:srcRect l="195" b="60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矩形 2"/>
          <p:cNvSpPr>
            <a:spLocks noChangeArrowheads="1"/>
          </p:cNvSpPr>
          <p:nvPr/>
        </p:nvSpPr>
        <p:spPr bwMode="auto">
          <a:xfrm>
            <a:off x="500063" y="2286000"/>
            <a:ext cx="75009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6600" b="1">
                <a:solidFill>
                  <a:srgbClr val="FF0000"/>
                </a:solidFill>
              </a:rPr>
              <a:t>谢 谢！</a:t>
            </a:r>
            <a:endParaRPr lang="en-US" altLang="zh-CN" sz="6600" b="1">
              <a:solidFill>
                <a:srgbClr val="FF0000"/>
              </a:solidFill>
            </a:endParaRPr>
          </a:p>
          <a:p>
            <a:pPr algn="ctr"/>
            <a:endParaRPr lang="en-US" altLang="zh-CN" sz="6600" b="1">
              <a:solidFill>
                <a:srgbClr val="FF0000"/>
              </a:solidFill>
            </a:endParaRPr>
          </a:p>
          <a:p>
            <a:pPr algn="ctr"/>
            <a:r>
              <a:rPr lang="zh-CN" altLang="en-US" sz="4800" b="1">
                <a:solidFill>
                  <a:srgbClr val="FF0000"/>
                </a:solidFill>
              </a:rPr>
              <a:t>国贸期货农产品团队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全球经济疲软欧美危机暂告段落</a:t>
            </a:r>
            <a:endParaRPr lang="zh-CN" altLang="en-US" sz="3200" dirty="0"/>
          </a:p>
        </p:txBody>
      </p:sp>
      <p:pic>
        <p:nvPicPr>
          <p:cNvPr id="19458" name="Picture 6" descr="C:\Documents and Settings\Administrator\Local Settings\Temporary Internet Files\Content.IE5\RV96YAZ7\052FA597[1]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47775"/>
            <a:ext cx="8229600" cy="5062538"/>
          </a:xfrm>
        </p:spPr>
      </p:pic>
      <p:sp>
        <p:nvSpPr>
          <p:cNvPr id="5" name="矩形 4"/>
          <p:cNvSpPr/>
          <p:nvPr/>
        </p:nvSpPr>
        <p:spPr>
          <a:xfrm>
            <a:off x="857250" y="1285875"/>
            <a:ext cx="6215063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</a:rPr>
              <a:t>债务问题长期压制美国经济发展</a:t>
            </a:r>
          </a:p>
        </p:txBody>
      </p:sp>
      <p:pic>
        <p:nvPicPr>
          <p:cNvPr id="6" name="Picture 2" descr="E:\動畫\j035679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000250"/>
            <a:ext cx="18573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071563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71438"/>
            <a:ext cx="6118225" cy="719137"/>
          </a:xfrm>
        </p:spPr>
        <p:txBody>
          <a:bodyPr/>
          <a:lstStyle/>
          <a:p>
            <a:pPr>
              <a:defRPr/>
            </a:pPr>
            <a:r>
              <a:rPr lang="zh-CN" alt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全球经济疲软欧美危机暂告段落</a:t>
            </a:r>
          </a:p>
        </p:txBody>
      </p:sp>
      <p:pic>
        <p:nvPicPr>
          <p:cNvPr id="20482" name="Picture 4" descr="2011080514482812829392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6118225" cy="719138"/>
          </a:xfrm>
        </p:spPr>
        <p:txBody>
          <a:bodyPr/>
          <a:lstStyle/>
          <a:p>
            <a:pPr>
              <a:defRPr/>
            </a:pPr>
            <a:r>
              <a:rPr lang="zh-CN" alt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全球经济疲软欧美危机暂告段落</a:t>
            </a:r>
            <a:r>
              <a:rPr lang="zh-CN" altLang="en-US" sz="3200" b="1" dirty="0" smtClean="0">
                <a:latin typeface="+mn-ea"/>
              </a:rPr>
              <a:t/>
            </a:r>
            <a:br>
              <a:rPr lang="zh-CN" altLang="en-US" sz="3200" b="1" dirty="0" smtClean="0">
                <a:latin typeface="+mn-ea"/>
              </a:rPr>
            </a:br>
            <a:endParaRPr lang="zh-CN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71563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90011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38"/>
            <a:ext cx="91440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41438"/>
            <a:ext cx="91440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214313" y="2071688"/>
            <a:ext cx="8643937" cy="9540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</a:rPr>
              <a:t>失业率数据显示了全球最大的两经济体的经济发展状况。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32"/>
          <p:cNvGrpSpPr>
            <a:grpSpLocks/>
          </p:cNvGrpSpPr>
          <p:nvPr/>
        </p:nvGrpSpPr>
        <p:grpSpPr bwMode="auto">
          <a:xfrm>
            <a:off x="466725" y="1765300"/>
            <a:ext cx="5553075" cy="3208338"/>
            <a:chOff x="1905000" y="1765300"/>
            <a:chExt cx="5553075" cy="3208338"/>
          </a:xfrm>
        </p:grpSpPr>
        <p:grpSp>
          <p:nvGrpSpPr>
            <p:cNvPr id="22534" name="组合 31"/>
            <p:cNvGrpSpPr>
              <a:grpSpLocks/>
            </p:cNvGrpSpPr>
            <p:nvPr/>
          </p:nvGrpSpPr>
          <p:grpSpPr bwMode="auto">
            <a:xfrm>
              <a:off x="1905000" y="1765300"/>
              <a:ext cx="4800600" cy="487363"/>
              <a:chOff x="1905000" y="1765300"/>
              <a:chExt cx="4800600" cy="487363"/>
            </a:xfrm>
          </p:grpSpPr>
          <p:sp>
            <p:nvSpPr>
              <p:cNvPr id="22541" name="Line 10"/>
              <p:cNvSpPr>
                <a:spLocks noChangeShapeType="1"/>
              </p:cNvSpPr>
              <p:nvPr/>
            </p:nvSpPr>
            <p:spPr bwMode="auto">
              <a:xfrm>
                <a:off x="1905000" y="2252663"/>
                <a:ext cx="4800600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1917700" y="1765300"/>
                <a:ext cx="4032250" cy="4619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zh-CN" sz="2400" b="1" dirty="0">
                    <a:latin typeface="+mn-ea"/>
                    <a:ea typeface="+mn-ea"/>
                  </a:rPr>
                  <a:t>9000</a:t>
                </a:r>
                <a:r>
                  <a:rPr lang="zh-CN" altLang="en-US" sz="2400" b="1" dirty="0">
                    <a:latin typeface="+mn-ea"/>
                    <a:ea typeface="+mn-ea"/>
                  </a:rPr>
                  <a:t>亿资金分</a:t>
                </a:r>
                <a:r>
                  <a:rPr lang="en-US" altLang="zh-CN" sz="2400" b="1" dirty="0">
                    <a:latin typeface="+mn-ea"/>
                    <a:ea typeface="+mn-ea"/>
                  </a:rPr>
                  <a:t>6</a:t>
                </a:r>
                <a:r>
                  <a:rPr lang="zh-CN" altLang="en-US" sz="2400" b="1" dirty="0">
                    <a:latin typeface="+mn-ea"/>
                    <a:ea typeface="+mn-ea"/>
                  </a:rPr>
                  <a:t>个月逐期冻结</a:t>
                </a:r>
                <a:endParaRPr lang="en-US" altLang="zh-CN" sz="2400" b="1" dirty="0"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22535" name="Line 13"/>
            <p:cNvSpPr>
              <a:spLocks noChangeShapeType="1"/>
            </p:cNvSpPr>
            <p:nvPr/>
          </p:nvSpPr>
          <p:spPr bwMode="auto">
            <a:xfrm>
              <a:off x="1981200" y="3167063"/>
              <a:ext cx="48006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6" name="Line 24"/>
            <p:cNvSpPr>
              <a:spLocks noChangeShapeType="1"/>
            </p:cNvSpPr>
            <p:nvPr/>
          </p:nvSpPr>
          <p:spPr bwMode="auto">
            <a:xfrm>
              <a:off x="2057400" y="4059238"/>
              <a:ext cx="48006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7" name="Line 27"/>
            <p:cNvSpPr>
              <a:spLocks noChangeShapeType="1"/>
            </p:cNvSpPr>
            <p:nvPr/>
          </p:nvSpPr>
          <p:spPr bwMode="auto">
            <a:xfrm>
              <a:off x="2057400" y="4973638"/>
              <a:ext cx="48006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1905000" y="3581400"/>
              <a:ext cx="3878263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zh-CN" altLang="en-US" sz="2400" b="1" dirty="0">
                  <a:latin typeface="+mn-ea"/>
                  <a:ea typeface="宋体" pitchFamily="2" charset="-122"/>
                </a:rPr>
                <a:t>第四季度资金回笼压力较大</a:t>
              </a:r>
              <a:endParaRPr lang="en-US" altLang="zh-CN" sz="2400" b="1" dirty="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539" name="Text Box 28"/>
            <p:cNvSpPr txBox="1">
              <a:spLocks noChangeArrowheads="1"/>
            </p:cNvSpPr>
            <p:nvPr/>
          </p:nvSpPr>
          <p:spPr bwMode="auto">
            <a:xfrm>
              <a:off x="1905000" y="4495800"/>
              <a:ext cx="3878263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 b="1"/>
                <a:t>适时适度预调微调宏观政策</a:t>
              </a:r>
              <a:endParaRPr lang="en-US" altLang="zh-CN" sz="2400" b="1"/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1905000" y="2662238"/>
              <a:ext cx="5553075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zh-CN" altLang="en-US" sz="2400" b="1" dirty="0">
                  <a:latin typeface="+mn-ea"/>
                  <a:ea typeface="宋体" pitchFamily="2" charset="-122"/>
                </a:rPr>
                <a:t>房地产调控开始，货币政策不易放松</a:t>
              </a:r>
              <a:endParaRPr lang="en-US" altLang="zh-CN" sz="2400" b="1" dirty="0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04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全球经济疲软，欧美危机暂告段落</a:t>
            </a:r>
          </a:p>
        </p:txBody>
      </p:sp>
      <p:sp>
        <p:nvSpPr>
          <p:cNvPr id="35" name="右箭头 34"/>
          <p:cNvSpPr/>
          <p:nvPr/>
        </p:nvSpPr>
        <p:spPr>
          <a:xfrm>
            <a:off x="5562600" y="2133600"/>
            <a:ext cx="990600" cy="2819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21" name="TextBox 36"/>
          <p:cNvSpPr txBox="1">
            <a:spLocks noChangeArrowheads="1"/>
          </p:cNvSpPr>
          <p:nvPr/>
        </p:nvSpPr>
        <p:spPr bwMode="auto">
          <a:xfrm>
            <a:off x="6878638" y="1828800"/>
            <a:ext cx="1046162" cy="381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</a:rPr>
              <a:t>第四季度中国资金面紧缩趋势难以改变</a:t>
            </a:r>
            <a:r>
              <a:rPr lang="zh-CN" altLang="en-US" dirty="0"/>
              <a:t>。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71563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30"/>
          <p:cNvGrpSpPr>
            <a:grpSpLocks/>
          </p:cNvGrpSpPr>
          <p:nvPr/>
        </p:nvGrpSpPr>
        <p:grpSpPr bwMode="auto">
          <a:xfrm>
            <a:off x="914400" y="1643063"/>
            <a:ext cx="5867400" cy="609600"/>
            <a:chOff x="914400" y="1643061"/>
            <a:chExt cx="5867400" cy="609602"/>
          </a:xfrm>
        </p:grpSpPr>
        <p:grpSp>
          <p:nvGrpSpPr>
            <p:cNvPr id="23573" name="Group 2"/>
            <p:cNvGrpSpPr>
              <a:grpSpLocks/>
            </p:cNvGrpSpPr>
            <p:nvPr/>
          </p:nvGrpSpPr>
          <p:grpSpPr bwMode="auto">
            <a:xfrm>
              <a:off x="914400" y="1643061"/>
              <a:ext cx="1077327" cy="599679"/>
              <a:chOff x="1110" y="2656"/>
              <a:chExt cx="2190" cy="1218"/>
            </a:xfrm>
          </p:grpSpPr>
          <p:sp>
            <p:nvSpPr>
              <p:cNvPr id="23577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2156" cy="1128"/>
              </a:xfrm>
              <a:prstGeom prst="hexagon">
                <a:avLst>
                  <a:gd name="adj" fmla="val 28918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78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2190" cy="1218"/>
              </a:xfrm>
              <a:prstGeom prst="hexagon">
                <a:avLst>
                  <a:gd name="adj" fmla="val 28918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AutoShape 5"/>
              <p:cNvSpPr>
                <a:spLocks noChangeArrowheads="1"/>
              </p:cNvSpPr>
              <p:nvPr/>
            </p:nvSpPr>
            <p:spPr bwMode="gray">
              <a:xfrm>
                <a:off x="1246" y="2737"/>
                <a:ext cx="1933" cy="1070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23574" name="Line 10"/>
            <p:cNvSpPr>
              <a:spLocks noChangeShapeType="1"/>
            </p:cNvSpPr>
            <p:nvPr/>
          </p:nvSpPr>
          <p:spPr bwMode="auto">
            <a:xfrm>
              <a:off x="1981200" y="2252663"/>
              <a:ext cx="48006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75" name="Text Box 11"/>
            <p:cNvSpPr txBox="1">
              <a:spLocks noChangeArrowheads="1"/>
            </p:cNvSpPr>
            <p:nvPr/>
          </p:nvSpPr>
          <p:spPr bwMode="auto">
            <a:xfrm>
              <a:off x="1917700" y="1765300"/>
              <a:ext cx="451598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 b="1">
                  <a:solidFill>
                    <a:srgbClr val="C00000"/>
                  </a:solidFill>
                </a:rPr>
                <a:t>经济疲软，失业率长期处于高位</a:t>
              </a:r>
              <a:endParaRPr lang="en-US" altLang="zh-CN" sz="2400" b="1">
                <a:solidFill>
                  <a:srgbClr val="C00000"/>
                </a:solidFill>
              </a:endParaRPr>
            </a:p>
          </p:txBody>
        </p:sp>
        <p:sp>
          <p:nvSpPr>
            <p:cNvPr id="23576" name="Text Box 12"/>
            <p:cNvSpPr txBox="1">
              <a:spLocks noChangeArrowheads="1"/>
            </p:cNvSpPr>
            <p:nvPr/>
          </p:nvSpPr>
          <p:spPr bwMode="gray">
            <a:xfrm>
              <a:off x="1000027" y="1722634"/>
              <a:ext cx="946150" cy="468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b="1">
                  <a:solidFill>
                    <a:srgbClr val="FFFFFF"/>
                  </a:solidFill>
                </a:rPr>
                <a:t>美国</a:t>
              </a:r>
              <a:endParaRPr lang="en-US" altLang="zh-CN" sz="2400" b="1">
                <a:solidFill>
                  <a:srgbClr val="FFFFFF"/>
                </a:solidFill>
              </a:endParaRPr>
            </a:p>
          </p:txBody>
        </p:sp>
      </p:grp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04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全球经济疲软欧美危机暂告段落</a:t>
            </a:r>
            <a:endParaRPr lang="zh-CN" altLang="en-US" sz="3200" b="1" dirty="0">
              <a:latin typeface="+mn-ea"/>
              <a:ea typeface="宋体" pitchFamily="2" charset="-122"/>
            </a:endParaRPr>
          </a:p>
        </p:txBody>
      </p:sp>
      <p:grpSp>
        <p:nvGrpSpPr>
          <p:cNvPr id="23555" name="组合 30"/>
          <p:cNvGrpSpPr>
            <a:grpSpLocks/>
          </p:cNvGrpSpPr>
          <p:nvPr/>
        </p:nvGrpSpPr>
        <p:grpSpPr bwMode="auto">
          <a:xfrm>
            <a:off x="914400" y="4267200"/>
            <a:ext cx="4800600" cy="609600"/>
            <a:chOff x="914400" y="1643061"/>
            <a:chExt cx="4800600" cy="609602"/>
          </a:xfrm>
        </p:grpSpPr>
        <p:grpSp>
          <p:nvGrpSpPr>
            <p:cNvPr id="23566" name="Group 2"/>
            <p:cNvGrpSpPr>
              <a:grpSpLocks/>
            </p:cNvGrpSpPr>
            <p:nvPr/>
          </p:nvGrpSpPr>
          <p:grpSpPr bwMode="auto">
            <a:xfrm>
              <a:off x="914400" y="1643061"/>
              <a:ext cx="1077327" cy="599679"/>
              <a:chOff x="1110" y="2656"/>
              <a:chExt cx="2190" cy="1218"/>
            </a:xfrm>
          </p:grpSpPr>
          <p:sp>
            <p:nvSpPr>
              <p:cNvPr id="23570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2156" cy="1128"/>
              </a:xfrm>
              <a:prstGeom prst="hexagon">
                <a:avLst>
                  <a:gd name="adj" fmla="val 28918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71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2190" cy="1218"/>
              </a:xfrm>
              <a:prstGeom prst="hexagon">
                <a:avLst>
                  <a:gd name="adj" fmla="val 28918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AutoShape 5"/>
              <p:cNvSpPr>
                <a:spLocks noChangeArrowheads="1"/>
              </p:cNvSpPr>
              <p:nvPr/>
            </p:nvSpPr>
            <p:spPr bwMode="gray">
              <a:xfrm>
                <a:off x="1246" y="2737"/>
                <a:ext cx="1933" cy="1070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23567" name="Line 10"/>
            <p:cNvSpPr>
              <a:spLocks noChangeShapeType="1"/>
            </p:cNvSpPr>
            <p:nvPr/>
          </p:nvSpPr>
          <p:spPr bwMode="auto">
            <a:xfrm flipV="1">
              <a:off x="1981200" y="2206944"/>
              <a:ext cx="3733800" cy="4571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68" name="Text Box 11"/>
            <p:cNvSpPr txBox="1">
              <a:spLocks noChangeArrowheads="1"/>
            </p:cNvSpPr>
            <p:nvPr/>
          </p:nvSpPr>
          <p:spPr bwMode="auto">
            <a:xfrm>
              <a:off x="1917700" y="1765300"/>
              <a:ext cx="358784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 b="1">
                  <a:solidFill>
                    <a:srgbClr val="C00000"/>
                  </a:solidFill>
                </a:rPr>
                <a:t>第四季度货币政策难转向</a:t>
              </a:r>
              <a:endParaRPr lang="en-US" altLang="zh-CN" sz="2400" b="1">
                <a:solidFill>
                  <a:srgbClr val="C00000"/>
                </a:solidFill>
              </a:endParaRPr>
            </a:p>
          </p:txBody>
        </p:sp>
        <p:sp>
          <p:nvSpPr>
            <p:cNvPr id="23569" name="Text Box 12"/>
            <p:cNvSpPr txBox="1">
              <a:spLocks noChangeArrowheads="1"/>
            </p:cNvSpPr>
            <p:nvPr/>
          </p:nvSpPr>
          <p:spPr bwMode="gray">
            <a:xfrm>
              <a:off x="1000027" y="1722634"/>
              <a:ext cx="946150" cy="468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b="1">
                  <a:solidFill>
                    <a:srgbClr val="FFFFFF"/>
                  </a:solidFill>
                </a:rPr>
                <a:t>中国</a:t>
              </a:r>
              <a:endParaRPr lang="en-US" altLang="zh-CN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23556" name="组合 30"/>
          <p:cNvGrpSpPr>
            <a:grpSpLocks/>
          </p:cNvGrpSpPr>
          <p:nvPr/>
        </p:nvGrpSpPr>
        <p:grpSpPr bwMode="auto">
          <a:xfrm>
            <a:off x="895350" y="2895600"/>
            <a:ext cx="6756400" cy="609600"/>
            <a:chOff x="914400" y="1643061"/>
            <a:chExt cx="6756798" cy="609602"/>
          </a:xfrm>
        </p:grpSpPr>
        <p:grpSp>
          <p:nvGrpSpPr>
            <p:cNvPr id="23559" name="Group 2"/>
            <p:cNvGrpSpPr>
              <a:grpSpLocks/>
            </p:cNvGrpSpPr>
            <p:nvPr/>
          </p:nvGrpSpPr>
          <p:grpSpPr bwMode="auto">
            <a:xfrm>
              <a:off x="914400" y="1643061"/>
              <a:ext cx="1077327" cy="599679"/>
              <a:chOff x="1110" y="2656"/>
              <a:chExt cx="2190" cy="1218"/>
            </a:xfrm>
          </p:grpSpPr>
          <p:sp>
            <p:nvSpPr>
              <p:cNvPr id="23563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2156" cy="1128"/>
              </a:xfrm>
              <a:prstGeom prst="hexagon">
                <a:avLst>
                  <a:gd name="adj" fmla="val 28918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64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2190" cy="1218"/>
              </a:xfrm>
              <a:prstGeom prst="hexagon">
                <a:avLst>
                  <a:gd name="adj" fmla="val 28918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AutoShape 5"/>
              <p:cNvSpPr>
                <a:spLocks noChangeArrowheads="1"/>
              </p:cNvSpPr>
              <p:nvPr/>
            </p:nvSpPr>
            <p:spPr bwMode="gray">
              <a:xfrm>
                <a:off x="1246" y="2737"/>
                <a:ext cx="1933" cy="1070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23560" name="Line 10"/>
            <p:cNvSpPr>
              <a:spLocks noChangeShapeType="1"/>
            </p:cNvSpPr>
            <p:nvPr/>
          </p:nvSpPr>
          <p:spPr bwMode="auto">
            <a:xfrm flipV="1">
              <a:off x="1981200" y="2206944"/>
              <a:ext cx="5658438" cy="4571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61" name="Text Box 11"/>
            <p:cNvSpPr txBox="1">
              <a:spLocks noChangeArrowheads="1"/>
            </p:cNvSpPr>
            <p:nvPr/>
          </p:nvSpPr>
          <p:spPr bwMode="auto">
            <a:xfrm>
              <a:off x="1917700" y="1765300"/>
              <a:ext cx="575349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 b="1">
                  <a:solidFill>
                    <a:srgbClr val="C00000"/>
                  </a:solidFill>
                </a:rPr>
                <a:t>债务危机暂告段落，但长期拖累经济增长</a:t>
              </a:r>
              <a:endParaRPr lang="en-US" altLang="zh-CN" sz="2400" b="1">
                <a:solidFill>
                  <a:srgbClr val="C00000"/>
                </a:solidFill>
              </a:endParaRPr>
            </a:p>
          </p:txBody>
        </p:sp>
        <p:sp>
          <p:nvSpPr>
            <p:cNvPr id="23562" name="Text Box 12"/>
            <p:cNvSpPr txBox="1">
              <a:spLocks noChangeArrowheads="1"/>
            </p:cNvSpPr>
            <p:nvPr/>
          </p:nvSpPr>
          <p:spPr bwMode="gray">
            <a:xfrm>
              <a:off x="1000027" y="1722634"/>
              <a:ext cx="946150" cy="4683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b="1">
                  <a:solidFill>
                    <a:srgbClr val="FFFFFF"/>
                  </a:solidFill>
                </a:rPr>
                <a:t>欧洲</a:t>
              </a:r>
              <a:endParaRPr lang="en-US" altLang="zh-CN" sz="2400" b="1">
                <a:solidFill>
                  <a:srgbClr val="FFFFFF"/>
                </a:solidFill>
              </a:endParaRPr>
            </a:p>
          </p:txBody>
        </p:sp>
      </p:grpSp>
      <p:sp>
        <p:nvSpPr>
          <p:cNvPr id="10246" name="TextBox 45"/>
          <p:cNvSpPr txBox="1">
            <a:spLocks noChangeArrowheads="1"/>
          </p:cNvSpPr>
          <p:nvPr/>
        </p:nvSpPr>
        <p:spPr bwMode="auto">
          <a:xfrm>
            <a:off x="990600" y="5294313"/>
            <a:ext cx="7239000" cy="954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</a:rPr>
              <a:t>小结：宏观经济回复到下跌前的状态，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</a:rPr>
              <a:t>            </a:t>
            </a:r>
            <a:r>
              <a:rPr lang="zh-CN" altLang="en-US" sz="2800" b="1" dirty="0">
                <a:solidFill>
                  <a:srgbClr val="FF0000"/>
                </a:solidFill>
              </a:rPr>
              <a:t>短线看多，豆类期待价值回归。</a:t>
            </a: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71563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 rot="5400000">
            <a:off x="-2778125" y="1903412"/>
            <a:ext cx="4752975" cy="3232151"/>
          </a:xfrm>
          <a:custGeom>
            <a:avLst/>
            <a:gdLst>
              <a:gd name="T0" fmla="*/ 2412206 w 21600"/>
              <a:gd name="T1" fmla="*/ 0 h 21600"/>
              <a:gd name="T2" fmla="*/ 36183 w 21600"/>
              <a:gd name="T3" fmla="*/ 2403388 h 21600"/>
              <a:gd name="T4" fmla="*/ 2412206 w 21600"/>
              <a:gd name="T5" fmla="*/ 72748 h 21600"/>
              <a:gd name="T6" fmla="*/ 4788229 w 21600"/>
              <a:gd name="T7" fmla="*/ 24033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rgbClr val="C5C5C5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4578" name="AutoShape 35"/>
          <p:cNvSpPr>
            <a:spLocks noChangeArrowheads="1"/>
          </p:cNvSpPr>
          <p:nvPr/>
        </p:nvSpPr>
        <p:spPr bwMode="auto">
          <a:xfrm rot="5400000" flipH="1">
            <a:off x="-1607344" y="2348707"/>
            <a:ext cx="3214687" cy="2089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rgbClr val="FFFFFF">
                  <a:alpha val="4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十字星 19"/>
          <p:cNvSpPr>
            <a:spLocks noChangeArrowheads="1"/>
          </p:cNvSpPr>
          <p:nvPr/>
        </p:nvSpPr>
        <p:spPr bwMode="auto">
          <a:xfrm>
            <a:off x="857250" y="4429125"/>
            <a:ext cx="468313" cy="396875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5400000" scaled="1"/>
          </a:gradFill>
          <a:ln w="9525" cmpd="sng">
            <a:solidFill>
              <a:srgbClr val="2F2F98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03" name="矩形 20"/>
          <p:cNvSpPr>
            <a:spLocks noChangeArrowheads="1"/>
          </p:cNvSpPr>
          <p:nvPr/>
        </p:nvSpPr>
        <p:spPr bwMode="auto">
          <a:xfrm>
            <a:off x="1500166" y="1785926"/>
            <a:ext cx="55707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全球经济疲软，欧美危机暂告段落</a:t>
            </a:r>
            <a:endParaRPr lang="en-US" altLang="zh-CN" sz="2800" kern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5130" name="十字星 24"/>
          <p:cNvSpPr>
            <a:spLocks noChangeArrowheads="1"/>
          </p:cNvSpPr>
          <p:nvPr/>
        </p:nvSpPr>
        <p:spPr bwMode="auto">
          <a:xfrm>
            <a:off x="857250" y="1857375"/>
            <a:ext cx="468313" cy="396875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5400000" scaled="1"/>
          </a:gradFill>
          <a:ln w="9525" cmpd="sng">
            <a:solidFill>
              <a:srgbClr val="2F2F98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31" name="十字星 26"/>
          <p:cNvSpPr>
            <a:spLocks noChangeArrowheads="1"/>
          </p:cNvSpPr>
          <p:nvPr/>
        </p:nvSpPr>
        <p:spPr bwMode="auto">
          <a:xfrm>
            <a:off x="1143000" y="3143250"/>
            <a:ext cx="468313" cy="396875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5400000" scaled="1"/>
          </a:gradFill>
          <a:ln w="9525" cmpd="sng">
            <a:solidFill>
              <a:srgbClr val="2F2F98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571500" y="285750"/>
            <a:ext cx="6118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矩形 20"/>
          <p:cNvSpPr>
            <a:spLocks noChangeArrowheads="1"/>
          </p:cNvSpPr>
          <p:nvPr/>
        </p:nvSpPr>
        <p:spPr bwMode="auto">
          <a:xfrm>
            <a:off x="1714480" y="3071810"/>
            <a:ext cx="68275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北半球减产已定全球</a:t>
            </a:r>
            <a:r>
              <a:rPr lang="en-US" altLang="zh-CN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11/12</a:t>
            </a:r>
            <a:r>
              <a:rPr lang="zh-CN" altLang="en-US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年度供需或趋紧</a:t>
            </a:r>
            <a:endParaRPr lang="en-US" altLang="zh-CN" sz="2800" kern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17" name="矩形 20"/>
          <p:cNvSpPr>
            <a:spLocks noChangeArrowheads="1"/>
          </p:cNvSpPr>
          <p:nvPr/>
        </p:nvSpPr>
        <p:spPr bwMode="auto">
          <a:xfrm>
            <a:off x="1285852" y="4357694"/>
            <a:ext cx="7904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美基金净多持仓持续缩减</a:t>
            </a:r>
            <a:r>
              <a:rPr lang="en-US" altLang="zh-CN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,</a:t>
            </a:r>
            <a:r>
              <a:rPr lang="zh-CN" altLang="en-US" sz="28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大豆行情期待价值回归</a:t>
            </a:r>
          </a:p>
        </p:txBody>
      </p:sp>
      <p:sp>
        <p:nvSpPr>
          <p:cNvPr id="12" name="十字星 19"/>
          <p:cNvSpPr>
            <a:spLocks noChangeArrowheads="1"/>
          </p:cNvSpPr>
          <p:nvPr/>
        </p:nvSpPr>
        <p:spPr bwMode="auto">
          <a:xfrm>
            <a:off x="1143000" y="3143250"/>
            <a:ext cx="468313" cy="396875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5400000" scaled="1"/>
          </a:gradFill>
          <a:ln w="9525" cmpd="sng">
            <a:solidFill>
              <a:srgbClr val="2F2F98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标题 1"/>
          <p:cNvSpPr txBox="1">
            <a:spLocks/>
          </p:cNvSpPr>
          <p:nvPr/>
        </p:nvSpPr>
        <p:spPr bwMode="auto">
          <a:xfrm>
            <a:off x="571472" y="285728"/>
            <a:ext cx="6118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36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j-cs"/>
              </a:rPr>
              <a:t>目 录</a:t>
            </a:r>
            <a:endParaRPr lang="zh-CN" alt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5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00125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65896E-6 L 0.7934 2.658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304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供需面</a:t>
            </a:r>
            <a:r>
              <a:rPr lang="en-US" altLang="zh-CN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本年度大豆供需或趋紧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0" y="9144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484438" y="6453188"/>
            <a:ext cx="648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注：</a:t>
            </a:r>
            <a:r>
              <a:rPr lang="en-US" altLang="zh-CN"/>
              <a:t>11/12</a:t>
            </a:r>
            <a:r>
              <a:rPr lang="zh-CN" altLang="en-US"/>
              <a:t>年的数据为</a:t>
            </a:r>
            <a:r>
              <a:rPr lang="en-US" altLang="zh-CN"/>
              <a:t>10</a:t>
            </a:r>
            <a:r>
              <a:rPr lang="zh-CN" altLang="en-US"/>
              <a:t>月</a:t>
            </a:r>
            <a:r>
              <a:rPr lang="en-US" altLang="zh-CN"/>
              <a:t>USDA</a:t>
            </a:r>
            <a:r>
              <a:rPr lang="zh-CN" altLang="en-US"/>
              <a:t>报告预测值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6642</TotalTime>
  <Words>773</Words>
  <Application>Microsoft PowerPoint</Application>
  <PresentationFormat>全屏显示(4:3)</PresentationFormat>
  <Paragraphs>105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Times New Roman</vt:lpstr>
      <vt:lpstr>楷体_GB2312</vt:lpstr>
      <vt:lpstr>微软雅黑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>itf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bexty</dc:creator>
  <cp:lastModifiedBy>微软用户</cp:lastModifiedBy>
  <cp:revision>1176</cp:revision>
  <dcterms:created xsi:type="dcterms:W3CDTF">2007-12-30T04:48:31Z</dcterms:created>
  <dcterms:modified xsi:type="dcterms:W3CDTF">2011-10-29T01:13:42Z</dcterms:modified>
</cp:coreProperties>
</file>