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26" r:id="rId2"/>
    <p:sldId id="316" r:id="rId3"/>
    <p:sldId id="428" r:id="rId4"/>
    <p:sldId id="429" r:id="rId5"/>
    <p:sldId id="430" r:id="rId6"/>
    <p:sldId id="431" r:id="rId7"/>
    <p:sldId id="432" r:id="rId8"/>
    <p:sldId id="329" r:id="rId9"/>
    <p:sldId id="434" r:id="rId10"/>
    <p:sldId id="436" r:id="rId11"/>
    <p:sldId id="346" r:id="rId12"/>
    <p:sldId id="347" r:id="rId13"/>
    <p:sldId id="358" r:id="rId14"/>
    <p:sldId id="435" r:id="rId15"/>
    <p:sldId id="357" r:id="rId16"/>
    <p:sldId id="353" r:id="rId17"/>
    <p:sldId id="374" r:id="rId18"/>
    <p:sldId id="350" r:id="rId19"/>
    <p:sldId id="351" r:id="rId20"/>
    <p:sldId id="352" r:id="rId21"/>
    <p:sldId id="384" r:id="rId22"/>
    <p:sldId id="354" r:id="rId23"/>
    <p:sldId id="355" r:id="rId24"/>
    <p:sldId id="345" r:id="rId25"/>
    <p:sldId id="360" r:id="rId26"/>
    <p:sldId id="361" r:id="rId27"/>
    <p:sldId id="373" r:id="rId28"/>
    <p:sldId id="362" r:id="rId29"/>
    <p:sldId id="363" r:id="rId30"/>
    <p:sldId id="359" r:id="rId31"/>
    <p:sldId id="385" r:id="rId32"/>
    <p:sldId id="386" r:id="rId33"/>
    <p:sldId id="388" r:id="rId34"/>
    <p:sldId id="389" r:id="rId35"/>
    <p:sldId id="390" r:id="rId36"/>
    <p:sldId id="391" r:id="rId37"/>
    <p:sldId id="344" r:id="rId38"/>
    <p:sldId id="437" r:id="rId39"/>
    <p:sldId id="328" r:id="rId40"/>
  </p:sldIdLst>
  <p:sldSz cx="9144000" cy="5143500" type="screen16x9"/>
  <p:notesSz cx="6797675" cy="992822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CB3D3A"/>
    <a:srgbClr val="C47270"/>
    <a:srgbClr val="A07400"/>
    <a:srgbClr val="000000"/>
    <a:srgbClr val="7F7F7F"/>
    <a:srgbClr val="BFBFBF"/>
    <a:srgbClr val="D9D9D9"/>
    <a:srgbClr val="CC0000"/>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63" autoAdjust="0"/>
  </p:normalViewPr>
  <p:slideViewPr>
    <p:cSldViewPr>
      <p:cViewPr varScale="1">
        <p:scale>
          <a:sx n="118" d="100"/>
          <a:sy n="118" d="100"/>
        </p:scale>
        <p:origin x="-143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52B2C-15D4-496A-B624-9053DDA66B93}" type="doc">
      <dgm:prSet loTypeId="urn:microsoft.com/office/officeart/2005/8/layout/matrix2" loCatId="matrix" qsTypeId="urn:microsoft.com/office/officeart/2005/8/quickstyle/simple4" qsCatId="simple" csTypeId="urn:microsoft.com/office/officeart/2005/8/colors/accent2_5" csCatId="accent2" phldr="1"/>
      <dgm:spPr/>
      <dgm:t>
        <a:bodyPr/>
        <a:lstStyle/>
        <a:p>
          <a:endParaRPr lang="zh-CN" altLang="en-US"/>
        </a:p>
      </dgm:t>
    </dgm:pt>
    <dgm:pt modelId="{EA820C1E-0E52-4A8C-8DC5-DEA7C990A776}">
      <dgm:prSet phldrT="[文本]" custT="1"/>
      <dgm:spPr/>
      <dgm:t>
        <a:bodyPr/>
        <a:lstStyle/>
        <a:p>
          <a:pPr algn="l"/>
          <a:r>
            <a:rPr lang="zh-CN" altLang="en-US" sz="1400" b="1" dirty="0" smtClean="0">
              <a:ln w="18415" cmpd="sng">
                <a:prstDash val="solid"/>
              </a:ln>
              <a:latin typeface="方正仿宋简体" pitchFamily="2" charset="-122"/>
              <a:ea typeface="方正仿宋简体" pitchFamily="2" charset="-122"/>
            </a:rPr>
            <a:t>现金交割</a:t>
          </a:r>
          <a:endParaRPr lang="en-US" altLang="zh-CN" sz="1400" b="1" dirty="0" smtClean="0">
            <a:ln w="18415" cmpd="sng">
              <a:prstDash val="solid"/>
            </a:ln>
            <a:latin typeface="方正仿宋简体" pitchFamily="2" charset="-122"/>
            <a:ea typeface="方正仿宋简体" pitchFamily="2" charset="-122"/>
          </a:endParaRPr>
        </a:p>
        <a:p>
          <a:pPr algn="l"/>
          <a:r>
            <a:rPr lang="zh-CN" altLang="en-US" sz="1400" b="1" dirty="0" smtClean="0">
              <a:ln w="18415" cmpd="sng">
                <a:prstDash val="solid"/>
              </a:ln>
              <a:latin typeface="方正仿宋简体" pitchFamily="2" charset="-122"/>
              <a:ea typeface="方正仿宋简体" pitchFamily="2" charset="-122"/>
            </a:rPr>
            <a:t>实物交割  </a:t>
          </a:r>
          <a:r>
            <a:rPr lang="zh-CN" altLang="en-US" sz="1400" b="1" dirty="0" smtClean="0">
              <a:ln w="18415" cmpd="sng">
                <a:prstDash val="solid"/>
              </a:ln>
              <a:latin typeface="微软雅黑" panose="020B0503020204020204" pitchFamily="34" charset="-122"/>
              <a:ea typeface="微软雅黑" panose="020B0503020204020204" pitchFamily="34" charset="-122"/>
            </a:rPr>
            <a:t>√</a:t>
          </a:r>
          <a:endParaRPr lang="zh-CN" altLang="en-US" sz="1400" b="1" dirty="0"/>
        </a:p>
      </dgm:t>
    </dgm:pt>
    <dgm:pt modelId="{DB9B50C9-FF48-4366-968D-C0BE01EFF89D}" type="parTrans" cxnId="{30A13FC7-5A5C-4D1F-80AA-4C0568F82566}">
      <dgm:prSet/>
      <dgm:spPr/>
      <dgm:t>
        <a:bodyPr/>
        <a:lstStyle/>
        <a:p>
          <a:endParaRPr lang="zh-CN" altLang="en-US" sz="1600" b="1"/>
        </a:p>
      </dgm:t>
    </dgm:pt>
    <dgm:pt modelId="{18F20972-398A-4BBA-B008-C3641DBABCB9}" type="sibTrans" cxnId="{30A13FC7-5A5C-4D1F-80AA-4C0568F82566}">
      <dgm:prSet/>
      <dgm:spPr/>
      <dgm:t>
        <a:bodyPr/>
        <a:lstStyle/>
        <a:p>
          <a:endParaRPr lang="zh-CN" altLang="en-US" sz="1600" b="1"/>
        </a:p>
      </dgm:t>
    </dgm:pt>
    <dgm:pt modelId="{C683F844-5EA5-4023-8228-A25AF65C625A}">
      <dgm:prSet phldrT="[文本]" custT="1"/>
      <dgm:spPr/>
      <dgm:t>
        <a:bodyPr/>
        <a:lstStyle/>
        <a:p>
          <a:pPr algn="l"/>
          <a:r>
            <a:rPr lang="zh-CN" altLang="en-US" sz="1400" b="1" smtClean="0">
              <a:ln w="18415" cmpd="sng">
                <a:prstDash val="solid"/>
              </a:ln>
              <a:latin typeface="方正仿宋简体" pitchFamily="2" charset="-122"/>
              <a:ea typeface="方正仿宋简体" pitchFamily="2" charset="-122"/>
            </a:rPr>
            <a:t>保税交割  </a:t>
          </a:r>
          <a:r>
            <a:rPr lang="zh-CN" altLang="en-US" sz="1400" b="1" smtClean="0">
              <a:ln w="18415" cmpd="sng">
                <a:prstDash val="solid"/>
              </a:ln>
              <a:latin typeface="微软雅黑" panose="020B0503020204020204" pitchFamily="34" charset="-122"/>
              <a:ea typeface="微软雅黑" panose="020B0503020204020204" pitchFamily="34" charset="-122"/>
            </a:rPr>
            <a:t>√</a:t>
          </a:r>
          <a:endParaRPr lang="zh-CN" altLang="en-US" sz="1400" b="1" smtClean="0">
            <a:ln w="18415" cmpd="sng">
              <a:prstDash val="solid"/>
            </a:ln>
            <a:latin typeface="方正仿宋简体" pitchFamily="2" charset="-122"/>
            <a:ea typeface="方正仿宋简体" pitchFamily="2" charset="-122"/>
          </a:endParaRPr>
        </a:p>
        <a:p>
          <a:pPr algn="l"/>
          <a:r>
            <a:rPr lang="zh-CN" altLang="en-US" sz="1400" b="1" smtClean="0">
              <a:ln w="18415" cmpd="sng">
                <a:prstDash val="solid"/>
              </a:ln>
              <a:latin typeface="方正仿宋简体" pitchFamily="2" charset="-122"/>
              <a:ea typeface="方正仿宋简体" pitchFamily="2" charset="-122"/>
            </a:rPr>
            <a:t>完税交割</a:t>
          </a:r>
          <a:endParaRPr lang="zh-CN" altLang="en-US" sz="1400" b="1" dirty="0"/>
        </a:p>
      </dgm:t>
    </dgm:pt>
    <dgm:pt modelId="{C3DD3D21-D74B-42F2-A450-2370D220907B}" type="parTrans" cxnId="{A4D4D321-6052-4077-882B-51AAFA6EB6B7}">
      <dgm:prSet/>
      <dgm:spPr/>
      <dgm:t>
        <a:bodyPr/>
        <a:lstStyle/>
        <a:p>
          <a:endParaRPr lang="zh-CN" altLang="en-US" sz="1600" b="1"/>
        </a:p>
      </dgm:t>
    </dgm:pt>
    <dgm:pt modelId="{136919BA-A3AC-407B-9BF3-5378B4975B5B}" type="sibTrans" cxnId="{A4D4D321-6052-4077-882B-51AAFA6EB6B7}">
      <dgm:prSet/>
      <dgm:spPr/>
      <dgm:t>
        <a:bodyPr/>
        <a:lstStyle/>
        <a:p>
          <a:endParaRPr lang="zh-CN" altLang="en-US" sz="1600" b="1"/>
        </a:p>
      </dgm:t>
    </dgm:pt>
    <dgm:pt modelId="{8F53424A-277B-4992-9FA6-F292B059BAE4}">
      <dgm:prSet phldrT="[文本]" custT="1"/>
      <dgm:spPr/>
      <dgm:t>
        <a:bodyPr/>
        <a:lstStyle/>
        <a:p>
          <a:pPr algn="l"/>
          <a:r>
            <a:rPr lang="zh-CN" altLang="en-US" sz="1400" b="1" dirty="0" smtClean="0">
              <a:ln w="18415" cmpd="sng">
                <a:prstDash val="solid"/>
              </a:ln>
              <a:latin typeface="方正仿宋简体" pitchFamily="2" charset="-122"/>
              <a:ea typeface="方正仿宋简体" pitchFamily="2" charset="-122"/>
            </a:rPr>
            <a:t>仓库交割  </a:t>
          </a:r>
          <a:r>
            <a:rPr lang="zh-CN" altLang="en-US" sz="1400" b="1" dirty="0" smtClean="0">
              <a:ln w="18415" cmpd="sng">
                <a:prstDash val="solid"/>
              </a:ln>
              <a:latin typeface="微软雅黑" panose="020B0503020204020204" pitchFamily="34" charset="-122"/>
              <a:ea typeface="微软雅黑" panose="020B0503020204020204" pitchFamily="34" charset="-122"/>
            </a:rPr>
            <a:t>√</a:t>
          </a:r>
          <a:endParaRPr lang="en-US" altLang="zh-CN" sz="1400" b="1" dirty="0" smtClean="0">
            <a:ln w="18415" cmpd="sng">
              <a:prstDash val="solid"/>
            </a:ln>
            <a:latin typeface="方正仿宋简体" pitchFamily="2" charset="-122"/>
            <a:ea typeface="方正仿宋简体" pitchFamily="2" charset="-122"/>
          </a:endParaRPr>
        </a:p>
        <a:p>
          <a:pPr algn="l"/>
          <a:r>
            <a:rPr lang="zh-CN" altLang="en-US" sz="1400" b="1" dirty="0" smtClean="0">
              <a:ln w="18415" cmpd="sng">
                <a:prstDash val="solid"/>
              </a:ln>
              <a:latin typeface="方正仿宋简体" pitchFamily="2" charset="-122"/>
              <a:ea typeface="方正仿宋简体" pitchFamily="2" charset="-122"/>
            </a:rPr>
            <a:t>厂库交割</a:t>
          </a:r>
          <a:endParaRPr lang="zh-CN" altLang="en-US" sz="1400" b="1" dirty="0"/>
        </a:p>
      </dgm:t>
    </dgm:pt>
    <dgm:pt modelId="{466A74FE-AF06-411A-B3F8-FF65DCFA72A7}" type="parTrans" cxnId="{4B25DB33-6982-4F1F-99F3-FA1DA6BF3D66}">
      <dgm:prSet/>
      <dgm:spPr/>
      <dgm:t>
        <a:bodyPr/>
        <a:lstStyle/>
        <a:p>
          <a:endParaRPr lang="zh-CN" altLang="en-US" sz="1600" b="1"/>
        </a:p>
      </dgm:t>
    </dgm:pt>
    <dgm:pt modelId="{57E85FAD-D4AD-4A11-8AA7-A4454F3FF620}" type="sibTrans" cxnId="{4B25DB33-6982-4F1F-99F3-FA1DA6BF3D66}">
      <dgm:prSet/>
      <dgm:spPr/>
      <dgm:t>
        <a:bodyPr/>
        <a:lstStyle/>
        <a:p>
          <a:endParaRPr lang="zh-CN" altLang="en-US" sz="1600" b="1"/>
        </a:p>
      </dgm:t>
    </dgm:pt>
    <dgm:pt modelId="{F33AC87A-9003-4F81-86F0-B136A78E72F0}">
      <dgm:prSet phldrT="[文本]" custT="1"/>
      <dgm:spPr/>
      <dgm:t>
        <a:bodyPr/>
        <a:lstStyle/>
        <a:p>
          <a:pPr algn="l"/>
          <a:r>
            <a:rPr lang="zh-CN" altLang="en-US" sz="1400" b="1" dirty="0" smtClean="0">
              <a:ln w="18415" cmpd="sng">
                <a:prstDash val="solid"/>
              </a:ln>
              <a:effectLst/>
              <a:latin typeface="方正仿宋简体" pitchFamily="2" charset="-122"/>
              <a:ea typeface="方正仿宋简体" pitchFamily="2" charset="-122"/>
            </a:rPr>
            <a:t>未到期合约期转现 </a:t>
          </a:r>
          <a:r>
            <a:rPr lang="zh-CN" altLang="en-US" sz="1400" b="1" dirty="0" smtClean="0">
              <a:ln w="18415" cmpd="sng">
                <a:prstDash val="solid"/>
              </a:ln>
              <a:latin typeface="微软雅黑" panose="020B0503020204020204" pitchFamily="34" charset="-122"/>
              <a:ea typeface="微软雅黑" panose="020B0503020204020204" pitchFamily="34" charset="-122"/>
            </a:rPr>
            <a:t>√</a:t>
          </a:r>
          <a:endParaRPr lang="en-US" altLang="zh-CN" sz="1400" b="1" dirty="0" smtClean="0">
            <a:ln w="18415" cmpd="sng">
              <a:prstDash val="solid"/>
            </a:ln>
            <a:effectLst/>
            <a:latin typeface="方正仿宋简体" pitchFamily="2" charset="-122"/>
            <a:ea typeface="方正仿宋简体" pitchFamily="2" charset="-122"/>
          </a:endParaRPr>
        </a:p>
        <a:p>
          <a:pPr algn="l"/>
          <a:r>
            <a:rPr lang="zh-CN" altLang="en-US" sz="1400" b="1" dirty="0" smtClean="0">
              <a:ln w="18415" cmpd="sng">
                <a:prstDash val="solid"/>
              </a:ln>
              <a:effectLst/>
              <a:latin typeface="方正仿宋简体" pitchFamily="2" charset="-122"/>
              <a:ea typeface="方正仿宋简体" pitchFamily="2" charset="-122"/>
            </a:rPr>
            <a:t>到期合约标准交割 </a:t>
          </a:r>
          <a:r>
            <a:rPr lang="zh-CN" altLang="en-US" sz="1400" b="1" dirty="0" smtClean="0">
              <a:ln w="18415" cmpd="sng">
                <a:prstDash val="solid"/>
              </a:ln>
              <a:latin typeface="微软雅黑" panose="020B0503020204020204" pitchFamily="34" charset="-122"/>
              <a:ea typeface="微软雅黑" panose="020B0503020204020204" pitchFamily="34" charset="-122"/>
            </a:rPr>
            <a:t>√</a:t>
          </a:r>
          <a:endParaRPr lang="zh-CN" altLang="en-US" sz="1400" b="1" dirty="0">
            <a:latin typeface="方正仿宋简体" pitchFamily="2" charset="-122"/>
            <a:ea typeface="方正仿宋简体" pitchFamily="2" charset="-122"/>
          </a:endParaRPr>
        </a:p>
      </dgm:t>
    </dgm:pt>
    <dgm:pt modelId="{40EE8C78-7611-47A4-BCCA-57B6935B8560}" type="parTrans" cxnId="{CD247CB5-1A18-4587-B36E-562470D2BD55}">
      <dgm:prSet/>
      <dgm:spPr/>
      <dgm:t>
        <a:bodyPr/>
        <a:lstStyle/>
        <a:p>
          <a:endParaRPr lang="zh-CN" altLang="en-US" sz="1600" b="1"/>
        </a:p>
      </dgm:t>
    </dgm:pt>
    <dgm:pt modelId="{0F411ADE-245C-4216-8232-922B1A163B8D}" type="sibTrans" cxnId="{CD247CB5-1A18-4587-B36E-562470D2BD55}">
      <dgm:prSet/>
      <dgm:spPr/>
      <dgm:t>
        <a:bodyPr/>
        <a:lstStyle/>
        <a:p>
          <a:endParaRPr lang="zh-CN" altLang="en-US" sz="1600" b="1"/>
        </a:p>
      </dgm:t>
    </dgm:pt>
    <dgm:pt modelId="{A2D8062B-1DB4-426D-8CFC-A7FB056D1BC3}" type="pres">
      <dgm:prSet presAssocID="{43C52B2C-15D4-496A-B624-9053DDA66B93}" presName="matrix" presStyleCnt="0">
        <dgm:presLayoutVars>
          <dgm:chMax val="1"/>
          <dgm:dir/>
          <dgm:resizeHandles val="exact"/>
        </dgm:presLayoutVars>
      </dgm:prSet>
      <dgm:spPr/>
      <dgm:t>
        <a:bodyPr/>
        <a:lstStyle/>
        <a:p>
          <a:endParaRPr lang="zh-CN" altLang="en-US"/>
        </a:p>
      </dgm:t>
    </dgm:pt>
    <dgm:pt modelId="{8BA1DD64-C4E5-4B83-9734-6EEA5A87218E}" type="pres">
      <dgm:prSet presAssocID="{43C52B2C-15D4-496A-B624-9053DDA66B93}" presName="axisShape" presStyleLbl="bgShp" presStyleIdx="0" presStyleCnt="1" custScaleX="114060" custScaleY="100000" custLinFactNeighborX="5263" custLinFactNeighborY="-50"/>
      <dgm:spPr/>
    </dgm:pt>
    <dgm:pt modelId="{42F919D3-0748-4B5E-9295-0F2448822277}" type="pres">
      <dgm:prSet presAssocID="{43C52B2C-15D4-496A-B624-9053DDA66B93}" presName="rect1" presStyleLbl="node1" presStyleIdx="0" presStyleCnt="4" custScaleX="197346" custScaleY="98673" custLinFactNeighborX="-59682" custLinFactNeighborY="-16913">
        <dgm:presLayoutVars>
          <dgm:chMax val="0"/>
          <dgm:chPref val="0"/>
          <dgm:bulletEnabled val="1"/>
        </dgm:presLayoutVars>
      </dgm:prSet>
      <dgm:spPr/>
      <dgm:t>
        <a:bodyPr/>
        <a:lstStyle/>
        <a:p>
          <a:endParaRPr lang="zh-CN" altLang="en-US"/>
        </a:p>
      </dgm:t>
    </dgm:pt>
    <dgm:pt modelId="{1E9843C0-1A12-4823-8C64-7088C9702A85}" type="pres">
      <dgm:prSet presAssocID="{43C52B2C-15D4-496A-B624-9053DDA66B93}" presName="rect2" presStyleLbl="node1" presStyleIdx="1" presStyleCnt="4" custScaleX="197346" custScaleY="98673" custLinFactNeighborX="85976" custLinFactNeighborY="-16913">
        <dgm:presLayoutVars>
          <dgm:chMax val="0"/>
          <dgm:chPref val="0"/>
          <dgm:bulletEnabled val="1"/>
        </dgm:presLayoutVars>
      </dgm:prSet>
      <dgm:spPr/>
      <dgm:t>
        <a:bodyPr/>
        <a:lstStyle/>
        <a:p>
          <a:endParaRPr lang="zh-CN" altLang="en-US"/>
        </a:p>
      </dgm:t>
    </dgm:pt>
    <dgm:pt modelId="{C0848E9B-3D98-43E8-AB9F-D90E4CF11114}" type="pres">
      <dgm:prSet presAssocID="{43C52B2C-15D4-496A-B624-9053DDA66B93}" presName="rect3" presStyleLbl="node1" presStyleIdx="2" presStyleCnt="4" custScaleX="197346" custScaleY="98673" custLinFactNeighborX="-59682" custLinFactNeighborY="16902">
        <dgm:presLayoutVars>
          <dgm:chMax val="0"/>
          <dgm:chPref val="0"/>
          <dgm:bulletEnabled val="1"/>
        </dgm:presLayoutVars>
      </dgm:prSet>
      <dgm:spPr/>
      <dgm:t>
        <a:bodyPr/>
        <a:lstStyle/>
        <a:p>
          <a:endParaRPr lang="zh-CN" altLang="en-US"/>
        </a:p>
      </dgm:t>
    </dgm:pt>
    <dgm:pt modelId="{DF5879E4-BCC5-4D5D-BBE8-A7977ED6A290}" type="pres">
      <dgm:prSet presAssocID="{43C52B2C-15D4-496A-B624-9053DDA66B93}" presName="rect4" presStyleLbl="node1" presStyleIdx="3" presStyleCnt="4" custScaleX="197346" custScaleY="98673" custLinFactNeighborX="92555" custLinFactNeighborY="16902">
        <dgm:presLayoutVars>
          <dgm:chMax val="0"/>
          <dgm:chPref val="0"/>
          <dgm:bulletEnabled val="1"/>
        </dgm:presLayoutVars>
      </dgm:prSet>
      <dgm:spPr/>
      <dgm:t>
        <a:bodyPr/>
        <a:lstStyle/>
        <a:p>
          <a:endParaRPr lang="zh-CN" altLang="en-US"/>
        </a:p>
      </dgm:t>
    </dgm:pt>
  </dgm:ptLst>
  <dgm:cxnLst>
    <dgm:cxn modelId="{3C43AF02-DAA3-4099-AA77-19CEFD690A19}" type="presOf" srcId="{8F53424A-277B-4992-9FA6-F292B059BAE4}" destId="{C0848E9B-3D98-43E8-AB9F-D90E4CF11114}" srcOrd="0" destOrd="0" presId="urn:microsoft.com/office/officeart/2005/8/layout/matrix2"/>
    <dgm:cxn modelId="{5DDA88BB-33F4-4CF3-9AB0-B53992832B0B}" type="presOf" srcId="{C683F844-5EA5-4023-8228-A25AF65C625A}" destId="{1E9843C0-1A12-4823-8C64-7088C9702A85}" srcOrd="0" destOrd="0" presId="urn:microsoft.com/office/officeart/2005/8/layout/matrix2"/>
    <dgm:cxn modelId="{6F4E8523-FA1C-4253-A0CB-13EDC4FECCEB}" type="presOf" srcId="{43C52B2C-15D4-496A-B624-9053DDA66B93}" destId="{A2D8062B-1DB4-426D-8CFC-A7FB056D1BC3}" srcOrd="0" destOrd="0" presId="urn:microsoft.com/office/officeart/2005/8/layout/matrix2"/>
    <dgm:cxn modelId="{CD247CB5-1A18-4587-B36E-562470D2BD55}" srcId="{43C52B2C-15D4-496A-B624-9053DDA66B93}" destId="{F33AC87A-9003-4F81-86F0-B136A78E72F0}" srcOrd="3" destOrd="0" parTransId="{40EE8C78-7611-47A4-BCCA-57B6935B8560}" sibTransId="{0F411ADE-245C-4216-8232-922B1A163B8D}"/>
    <dgm:cxn modelId="{5364EB0B-4C77-44A0-87DE-8D6A92EF9E27}" type="presOf" srcId="{F33AC87A-9003-4F81-86F0-B136A78E72F0}" destId="{DF5879E4-BCC5-4D5D-BBE8-A7977ED6A290}" srcOrd="0" destOrd="0" presId="urn:microsoft.com/office/officeart/2005/8/layout/matrix2"/>
    <dgm:cxn modelId="{9CF7BE36-24BA-40AA-9B87-A09D6A6D4ECF}" type="presOf" srcId="{EA820C1E-0E52-4A8C-8DC5-DEA7C990A776}" destId="{42F919D3-0748-4B5E-9295-0F2448822277}" srcOrd="0" destOrd="0" presId="urn:microsoft.com/office/officeart/2005/8/layout/matrix2"/>
    <dgm:cxn modelId="{4B25DB33-6982-4F1F-99F3-FA1DA6BF3D66}" srcId="{43C52B2C-15D4-496A-B624-9053DDA66B93}" destId="{8F53424A-277B-4992-9FA6-F292B059BAE4}" srcOrd="2" destOrd="0" parTransId="{466A74FE-AF06-411A-B3F8-FF65DCFA72A7}" sibTransId="{57E85FAD-D4AD-4A11-8AA7-A4454F3FF620}"/>
    <dgm:cxn modelId="{A4D4D321-6052-4077-882B-51AAFA6EB6B7}" srcId="{43C52B2C-15D4-496A-B624-9053DDA66B93}" destId="{C683F844-5EA5-4023-8228-A25AF65C625A}" srcOrd="1" destOrd="0" parTransId="{C3DD3D21-D74B-42F2-A450-2370D220907B}" sibTransId="{136919BA-A3AC-407B-9BF3-5378B4975B5B}"/>
    <dgm:cxn modelId="{30A13FC7-5A5C-4D1F-80AA-4C0568F82566}" srcId="{43C52B2C-15D4-496A-B624-9053DDA66B93}" destId="{EA820C1E-0E52-4A8C-8DC5-DEA7C990A776}" srcOrd="0" destOrd="0" parTransId="{DB9B50C9-FF48-4366-968D-C0BE01EFF89D}" sibTransId="{18F20972-398A-4BBA-B008-C3641DBABCB9}"/>
    <dgm:cxn modelId="{0DA28BA0-5A54-44F8-AEBE-3BF36DEB20C0}" type="presParOf" srcId="{A2D8062B-1DB4-426D-8CFC-A7FB056D1BC3}" destId="{8BA1DD64-C4E5-4B83-9734-6EEA5A87218E}" srcOrd="0" destOrd="0" presId="urn:microsoft.com/office/officeart/2005/8/layout/matrix2"/>
    <dgm:cxn modelId="{BC3056F0-FDCB-437C-A916-67FC5A331950}" type="presParOf" srcId="{A2D8062B-1DB4-426D-8CFC-A7FB056D1BC3}" destId="{42F919D3-0748-4B5E-9295-0F2448822277}" srcOrd="1" destOrd="0" presId="urn:microsoft.com/office/officeart/2005/8/layout/matrix2"/>
    <dgm:cxn modelId="{C0E383EF-47B3-4FE6-8FDB-15ECE787281F}" type="presParOf" srcId="{A2D8062B-1DB4-426D-8CFC-A7FB056D1BC3}" destId="{1E9843C0-1A12-4823-8C64-7088C9702A85}" srcOrd="2" destOrd="0" presId="urn:microsoft.com/office/officeart/2005/8/layout/matrix2"/>
    <dgm:cxn modelId="{7837AE82-C469-495C-8F33-6018A8A10702}" type="presParOf" srcId="{A2D8062B-1DB4-426D-8CFC-A7FB056D1BC3}" destId="{C0848E9B-3D98-43E8-AB9F-D90E4CF11114}" srcOrd="3" destOrd="0" presId="urn:microsoft.com/office/officeart/2005/8/layout/matrix2"/>
    <dgm:cxn modelId="{C179E90B-B5B9-4C1C-AE48-FB3D3A136077}" type="presParOf" srcId="{A2D8062B-1DB4-426D-8CFC-A7FB056D1BC3}" destId="{DF5879E4-BCC5-4D5D-BBE8-A7977ED6A290}"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820D62-7684-4DB9-8A17-6EFFF1170046}" type="doc">
      <dgm:prSet loTypeId="urn:microsoft.com/office/officeart/2009/3/layout/SubStepProcess" loCatId="process" qsTypeId="urn:microsoft.com/office/officeart/2005/8/quickstyle/simple4" qsCatId="simple" csTypeId="urn:microsoft.com/office/officeart/2005/8/colors/accent2_3" csCatId="accent2" phldr="1"/>
      <dgm:spPr/>
      <dgm:t>
        <a:bodyPr/>
        <a:lstStyle/>
        <a:p>
          <a:endParaRPr lang="zh-CN" altLang="en-US"/>
        </a:p>
      </dgm:t>
    </dgm:pt>
    <dgm:pt modelId="{D1D6687B-F8DF-4E31-B0A1-8B8DD47D3BE7}">
      <dgm:prSet phldrT="[文本]" custT="1"/>
      <dgm:spPr/>
      <dgm:t>
        <a:bodyPr/>
        <a:lstStyle/>
        <a:p>
          <a:pPr>
            <a:lnSpc>
              <a:spcPct val="100000"/>
            </a:lnSpc>
            <a:spcAft>
              <a:spcPts val="0"/>
            </a:spcAft>
          </a:pPr>
          <a:r>
            <a:rPr lang="en-US" altLang="zh-CN" sz="1000" b="1" dirty="0" smtClean="0">
              <a:latin typeface="方正仿宋简体" pitchFamily="2" charset="-122"/>
              <a:ea typeface="方正仿宋简体" pitchFamily="2" charset="-122"/>
            </a:rPr>
            <a:t>A</a:t>
          </a:r>
          <a:r>
            <a:rPr lang="zh-CN" altLang="en-US" sz="1000" b="1" dirty="0" smtClean="0">
              <a:latin typeface="方正仿宋简体" pitchFamily="2" charset="-122"/>
              <a:ea typeface="方正仿宋简体" pitchFamily="2" charset="-122"/>
            </a:rPr>
            <a:t>样</a:t>
          </a:r>
          <a:endParaRPr lang="en-US" altLang="zh-CN" sz="1000" b="1" dirty="0" smtClean="0">
            <a:latin typeface="方正仿宋简体" pitchFamily="2" charset="-122"/>
            <a:ea typeface="方正仿宋简体" pitchFamily="2" charset="-122"/>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入库前</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船舱油样</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en-US" altLang="zh-CN" sz="900" b="1" dirty="0" smtClean="0">
              <a:latin typeface="方正仿宋简体" pitchFamily="2" charset="-122"/>
              <a:ea typeface="方正仿宋简体" pitchFamily="2" charset="-122"/>
              <a:sym typeface="Calibri" pitchFamily="34" charset="0"/>
            </a:rPr>
            <a:t>A1</a:t>
          </a:r>
          <a:r>
            <a:rPr lang="zh-CN" altLang="en-US" sz="900" b="1" dirty="0" smtClean="0">
              <a:latin typeface="方正仿宋简体" pitchFamily="2" charset="-122"/>
              <a:ea typeface="方正仿宋简体" pitchFamily="2" charset="-122"/>
              <a:sym typeface="Calibri" pitchFamily="34" charset="0"/>
            </a:rPr>
            <a:t>样多个，</a:t>
          </a:r>
          <a:r>
            <a:rPr lang="en-US" altLang="zh-CN" sz="900" b="1" dirty="0" smtClean="0">
              <a:latin typeface="方正仿宋简体" pitchFamily="2" charset="-122"/>
              <a:ea typeface="方正仿宋简体" pitchFamily="2" charset="-122"/>
              <a:sym typeface="Calibri" pitchFamily="34" charset="0"/>
            </a:rPr>
            <a:t>A2</a:t>
          </a:r>
          <a:r>
            <a:rPr lang="zh-CN" altLang="en-US" sz="900" b="1" dirty="0" smtClean="0">
              <a:latin typeface="方正仿宋简体" pitchFamily="2" charset="-122"/>
              <a:ea typeface="方正仿宋简体" pitchFamily="2" charset="-122"/>
              <a:sym typeface="Calibri" pitchFamily="34" charset="0"/>
            </a:rPr>
            <a:t>样两个</a:t>
          </a:r>
          <a:endParaRPr lang="zh-CN" altLang="en-US" sz="900" dirty="0"/>
        </a:p>
      </dgm:t>
    </dgm:pt>
    <dgm:pt modelId="{EF839735-7E16-4D95-991D-45406832F9B3}" type="parTrans" cxnId="{5FE9C343-EF72-4C4A-8560-E78E90437C53}">
      <dgm:prSet/>
      <dgm:spPr/>
      <dgm:t>
        <a:bodyPr/>
        <a:lstStyle/>
        <a:p>
          <a:endParaRPr lang="zh-CN" altLang="en-US" sz="1000">
            <a:solidFill>
              <a:schemeClr val="tx1"/>
            </a:solidFill>
          </a:endParaRPr>
        </a:p>
      </dgm:t>
    </dgm:pt>
    <dgm:pt modelId="{CB9A957C-80FC-42AB-90C9-137B56DC3956}" type="sibTrans" cxnId="{5FE9C343-EF72-4C4A-8560-E78E90437C53}">
      <dgm:prSet/>
      <dgm:spPr/>
      <dgm:t>
        <a:bodyPr/>
        <a:lstStyle/>
        <a:p>
          <a:endParaRPr lang="zh-CN" altLang="en-US" sz="1000">
            <a:solidFill>
              <a:schemeClr val="tx1"/>
            </a:solidFill>
          </a:endParaRPr>
        </a:p>
      </dgm:t>
    </dgm:pt>
    <dgm:pt modelId="{5679540C-7745-434B-85FA-4CC759CAE2EB}">
      <dgm:prSet phldrT="[文本]" custT="1"/>
      <dgm:spPr/>
      <dgm:t>
        <a:bodyPr/>
        <a:lstStyle/>
        <a:p>
          <a:pPr>
            <a:lnSpc>
              <a:spcPct val="100000"/>
            </a:lnSpc>
            <a:spcAft>
              <a:spcPts val="0"/>
            </a:spcAft>
          </a:pPr>
          <a:r>
            <a:rPr lang="en-US" altLang="zh-CN" sz="1000" b="1" dirty="0" smtClean="0">
              <a:latin typeface="方正仿宋简体" pitchFamily="2" charset="-122"/>
              <a:ea typeface="方正仿宋简体" pitchFamily="2" charset="-122"/>
              <a:sym typeface="Calibri" pitchFamily="34" charset="0"/>
            </a:rPr>
            <a:t>B</a:t>
          </a:r>
          <a:r>
            <a:rPr lang="zh-CN" altLang="en-US" sz="1000" b="1" dirty="0" smtClean="0">
              <a:latin typeface="方正仿宋简体" pitchFamily="2" charset="-122"/>
              <a:ea typeface="方正仿宋简体" pitchFamily="2" charset="-122"/>
              <a:sym typeface="Calibri" pitchFamily="34" charset="0"/>
            </a:rPr>
            <a:t>样</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入库前</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罐内油样</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三个</a:t>
          </a:r>
          <a:endParaRPr lang="zh-CN" altLang="en-US" sz="1000" dirty="0"/>
        </a:p>
      </dgm:t>
    </dgm:pt>
    <dgm:pt modelId="{4CA3CE67-69AA-418A-820F-F2D9A318ED00}" type="parTrans" cxnId="{7C35904C-2599-4BE5-9D39-F26125968ECF}">
      <dgm:prSet/>
      <dgm:spPr/>
      <dgm:t>
        <a:bodyPr/>
        <a:lstStyle/>
        <a:p>
          <a:endParaRPr lang="zh-CN" altLang="en-US" sz="1000">
            <a:solidFill>
              <a:schemeClr val="tx1"/>
            </a:solidFill>
          </a:endParaRPr>
        </a:p>
      </dgm:t>
    </dgm:pt>
    <dgm:pt modelId="{2804DCDD-D15D-4685-8554-E4E37EA488D7}" type="sibTrans" cxnId="{7C35904C-2599-4BE5-9D39-F26125968ECF}">
      <dgm:prSet/>
      <dgm:spPr/>
      <dgm:t>
        <a:bodyPr/>
        <a:lstStyle/>
        <a:p>
          <a:endParaRPr lang="zh-CN" altLang="en-US" sz="1000">
            <a:solidFill>
              <a:schemeClr val="tx1"/>
            </a:solidFill>
          </a:endParaRPr>
        </a:p>
      </dgm:t>
    </dgm:pt>
    <dgm:pt modelId="{5D91C49A-960D-4CAA-A348-31F5689D8B7A}">
      <dgm:prSet phldrT="[文本]" custT="1"/>
      <dgm:spPr/>
      <dgm:t>
        <a:bodyPr/>
        <a:lstStyle/>
        <a:p>
          <a:pPr>
            <a:lnSpc>
              <a:spcPct val="100000"/>
            </a:lnSpc>
            <a:spcAft>
              <a:spcPts val="0"/>
            </a:spcAft>
          </a:pPr>
          <a:r>
            <a:rPr lang="en-US" altLang="zh-CN" sz="1000" b="1" dirty="0" smtClean="0">
              <a:latin typeface="方正仿宋简体" pitchFamily="2" charset="-122"/>
              <a:ea typeface="方正仿宋简体" pitchFamily="2" charset="-122"/>
              <a:sym typeface="Calibri" pitchFamily="34" charset="0"/>
            </a:rPr>
            <a:t>C</a:t>
          </a:r>
          <a:r>
            <a:rPr lang="zh-CN" altLang="en-US" sz="1000" b="1" dirty="0" smtClean="0">
              <a:latin typeface="方正仿宋简体" pitchFamily="2" charset="-122"/>
              <a:ea typeface="方正仿宋简体" pitchFamily="2" charset="-122"/>
              <a:sym typeface="Calibri" pitchFamily="34" charset="0"/>
            </a:rPr>
            <a:t>样</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入库后</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混合油样</a:t>
          </a:r>
          <a:endParaRPr lang="en-US" altLang="zh-CN" sz="1000" b="1" dirty="0" smtClean="0">
            <a:latin typeface="方正仿宋简体" pitchFamily="2" charset="-122"/>
            <a:ea typeface="方正仿宋简体" pitchFamily="2" charset="-122"/>
            <a:sym typeface="Calibri" pitchFamily="34" charset="0"/>
          </a:endParaRPr>
        </a:p>
        <a:p>
          <a:pPr>
            <a:lnSpc>
              <a:spcPct val="100000"/>
            </a:lnSpc>
            <a:spcAft>
              <a:spcPts val="0"/>
            </a:spcAft>
          </a:pPr>
          <a:r>
            <a:rPr lang="zh-CN" altLang="en-US" sz="1000" b="1" dirty="0" smtClean="0">
              <a:latin typeface="方正仿宋简体" pitchFamily="2" charset="-122"/>
              <a:ea typeface="方正仿宋简体" pitchFamily="2" charset="-122"/>
              <a:sym typeface="Calibri" pitchFamily="34" charset="0"/>
            </a:rPr>
            <a:t>三个</a:t>
          </a:r>
          <a:endParaRPr lang="zh-CN" altLang="en-US" sz="1000" dirty="0"/>
        </a:p>
      </dgm:t>
    </dgm:pt>
    <dgm:pt modelId="{875A5CCE-C675-47A5-956B-096639039D02}" type="parTrans" cxnId="{DEC29348-E6E7-4FC2-AD23-487AE7FBA790}">
      <dgm:prSet/>
      <dgm:spPr/>
      <dgm:t>
        <a:bodyPr/>
        <a:lstStyle/>
        <a:p>
          <a:endParaRPr lang="zh-CN" altLang="en-US" sz="1000">
            <a:solidFill>
              <a:schemeClr val="tx1"/>
            </a:solidFill>
          </a:endParaRPr>
        </a:p>
      </dgm:t>
    </dgm:pt>
    <dgm:pt modelId="{25DBE425-86C3-4896-A753-D909287D3C8E}" type="sibTrans" cxnId="{DEC29348-E6E7-4FC2-AD23-487AE7FBA790}">
      <dgm:prSet/>
      <dgm:spPr/>
      <dgm:t>
        <a:bodyPr/>
        <a:lstStyle/>
        <a:p>
          <a:endParaRPr lang="zh-CN" altLang="en-US" sz="1000">
            <a:solidFill>
              <a:schemeClr val="tx1"/>
            </a:solidFill>
          </a:endParaRPr>
        </a:p>
      </dgm:t>
    </dgm:pt>
    <dgm:pt modelId="{46665D84-1E6F-484F-85C7-F7A4AB91523F}" type="pres">
      <dgm:prSet presAssocID="{62820D62-7684-4DB9-8A17-6EFFF1170046}" presName="Name0" presStyleCnt="0">
        <dgm:presLayoutVars>
          <dgm:chMax val="7"/>
          <dgm:dir/>
          <dgm:animOne val="branch"/>
        </dgm:presLayoutVars>
      </dgm:prSet>
      <dgm:spPr/>
      <dgm:t>
        <a:bodyPr/>
        <a:lstStyle/>
        <a:p>
          <a:endParaRPr lang="zh-CN" altLang="en-US"/>
        </a:p>
      </dgm:t>
    </dgm:pt>
    <dgm:pt modelId="{DB1E79A3-3CBC-428D-A159-9D9E8C83FF94}" type="pres">
      <dgm:prSet presAssocID="{D1D6687B-F8DF-4E31-B0A1-8B8DD47D3BE7}" presName="parTx1" presStyleLbl="node1" presStyleIdx="0" presStyleCnt="3"/>
      <dgm:spPr/>
      <dgm:t>
        <a:bodyPr/>
        <a:lstStyle/>
        <a:p>
          <a:endParaRPr lang="zh-CN" altLang="en-US"/>
        </a:p>
      </dgm:t>
    </dgm:pt>
    <dgm:pt modelId="{4050F554-4D9C-403F-999D-BE481C6071DB}" type="pres">
      <dgm:prSet presAssocID="{5679540C-7745-434B-85FA-4CC759CAE2EB}" presName="parTx2" presStyleLbl="node1" presStyleIdx="1" presStyleCnt="3"/>
      <dgm:spPr/>
      <dgm:t>
        <a:bodyPr/>
        <a:lstStyle/>
        <a:p>
          <a:endParaRPr lang="zh-CN" altLang="en-US"/>
        </a:p>
      </dgm:t>
    </dgm:pt>
    <dgm:pt modelId="{8AA9DD86-3B19-4007-8CDA-1393EE28B901}" type="pres">
      <dgm:prSet presAssocID="{5D91C49A-960D-4CAA-A348-31F5689D8B7A}" presName="parTx3" presStyleLbl="node1" presStyleIdx="2" presStyleCnt="3"/>
      <dgm:spPr/>
      <dgm:t>
        <a:bodyPr/>
        <a:lstStyle/>
        <a:p>
          <a:endParaRPr lang="zh-CN" altLang="en-US"/>
        </a:p>
      </dgm:t>
    </dgm:pt>
  </dgm:ptLst>
  <dgm:cxnLst>
    <dgm:cxn modelId="{7C35904C-2599-4BE5-9D39-F26125968ECF}" srcId="{62820D62-7684-4DB9-8A17-6EFFF1170046}" destId="{5679540C-7745-434B-85FA-4CC759CAE2EB}" srcOrd="1" destOrd="0" parTransId="{4CA3CE67-69AA-418A-820F-F2D9A318ED00}" sibTransId="{2804DCDD-D15D-4685-8554-E4E37EA488D7}"/>
    <dgm:cxn modelId="{2C6B5CBB-6175-4AF8-9B7F-2C9C21B89E8E}" type="presOf" srcId="{D1D6687B-F8DF-4E31-B0A1-8B8DD47D3BE7}" destId="{DB1E79A3-3CBC-428D-A159-9D9E8C83FF94}" srcOrd="0" destOrd="0" presId="urn:microsoft.com/office/officeart/2009/3/layout/SubStepProcess"/>
    <dgm:cxn modelId="{5FE9C343-EF72-4C4A-8560-E78E90437C53}" srcId="{62820D62-7684-4DB9-8A17-6EFFF1170046}" destId="{D1D6687B-F8DF-4E31-B0A1-8B8DD47D3BE7}" srcOrd="0" destOrd="0" parTransId="{EF839735-7E16-4D95-991D-45406832F9B3}" sibTransId="{CB9A957C-80FC-42AB-90C9-137B56DC3956}"/>
    <dgm:cxn modelId="{DEC29348-E6E7-4FC2-AD23-487AE7FBA790}" srcId="{62820D62-7684-4DB9-8A17-6EFFF1170046}" destId="{5D91C49A-960D-4CAA-A348-31F5689D8B7A}" srcOrd="2" destOrd="0" parTransId="{875A5CCE-C675-47A5-956B-096639039D02}" sibTransId="{25DBE425-86C3-4896-A753-D909287D3C8E}"/>
    <dgm:cxn modelId="{89AB0B75-4FB5-4CE4-B754-020A18AAB595}" type="presOf" srcId="{5D91C49A-960D-4CAA-A348-31F5689D8B7A}" destId="{8AA9DD86-3B19-4007-8CDA-1393EE28B901}" srcOrd="0" destOrd="0" presId="urn:microsoft.com/office/officeart/2009/3/layout/SubStepProcess"/>
    <dgm:cxn modelId="{AA4C2358-1E23-4351-8961-9F9F3AE88F36}" type="presOf" srcId="{62820D62-7684-4DB9-8A17-6EFFF1170046}" destId="{46665D84-1E6F-484F-85C7-F7A4AB91523F}" srcOrd="0" destOrd="0" presId="urn:microsoft.com/office/officeart/2009/3/layout/SubStepProcess"/>
    <dgm:cxn modelId="{0A4A020E-8DB8-4D06-9793-01B605C17D69}" type="presOf" srcId="{5679540C-7745-434B-85FA-4CC759CAE2EB}" destId="{4050F554-4D9C-403F-999D-BE481C6071DB}" srcOrd="0" destOrd="0" presId="urn:microsoft.com/office/officeart/2009/3/layout/SubStepProcess"/>
    <dgm:cxn modelId="{799B639C-095A-4A97-9FEF-E8ED700D1625}" type="presParOf" srcId="{46665D84-1E6F-484F-85C7-F7A4AB91523F}" destId="{DB1E79A3-3CBC-428D-A159-9D9E8C83FF94}" srcOrd="0" destOrd="0" presId="urn:microsoft.com/office/officeart/2009/3/layout/SubStepProcess"/>
    <dgm:cxn modelId="{097D70C5-3A6A-43A1-BC69-27DA80C72323}" type="presParOf" srcId="{46665D84-1E6F-484F-85C7-F7A4AB91523F}" destId="{4050F554-4D9C-403F-999D-BE481C6071DB}" srcOrd="1" destOrd="0" presId="urn:microsoft.com/office/officeart/2009/3/layout/SubStepProcess"/>
    <dgm:cxn modelId="{D5881DB5-025C-4003-A28B-ACCCFC35D3C0}" type="presParOf" srcId="{46665D84-1E6F-484F-85C7-F7A4AB91523F}" destId="{8AA9DD86-3B19-4007-8CDA-1393EE28B901}" srcOrd="2" destOrd="0" presId="urn:microsoft.com/office/officeart/2009/3/layout/SubSte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1DD64-C4E5-4B83-9734-6EEA5A87218E}">
      <dsp:nvSpPr>
        <dsp:cNvPr id="0" name=""/>
        <dsp:cNvSpPr/>
      </dsp:nvSpPr>
      <dsp:spPr>
        <a:xfrm>
          <a:off x="1631497" y="0"/>
          <a:ext cx="3121028" cy="273630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F919D3-0748-4B5E-9295-0F2448822277}">
      <dsp:nvSpPr>
        <dsp:cNvPr id="0" name=""/>
        <dsp:cNvSpPr/>
      </dsp:nvSpPr>
      <dsp:spPr>
        <a:xfrm>
          <a:off x="671738" y="5"/>
          <a:ext cx="2159994" cy="1079997"/>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smtClean="0">
              <a:ln w="18415" cmpd="sng">
                <a:prstDash val="solid"/>
              </a:ln>
              <a:latin typeface="方正仿宋简体" pitchFamily="2" charset="-122"/>
              <a:ea typeface="方正仿宋简体" pitchFamily="2" charset="-122"/>
            </a:rPr>
            <a:t>现金交割</a:t>
          </a:r>
          <a:endParaRPr lang="en-US" altLang="zh-CN" sz="1400" b="1" kern="1200" dirty="0" smtClean="0">
            <a:ln w="18415" cmpd="sng">
              <a:prstDash val="solid"/>
            </a:ln>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400" b="1" kern="1200" dirty="0" smtClean="0">
              <a:ln w="18415" cmpd="sng">
                <a:prstDash val="solid"/>
              </a:ln>
              <a:latin typeface="方正仿宋简体" pitchFamily="2" charset="-122"/>
              <a:ea typeface="方正仿宋简体" pitchFamily="2" charset="-122"/>
            </a:rPr>
            <a:t>实物交割  </a:t>
          </a:r>
          <a:r>
            <a:rPr lang="zh-CN" altLang="en-US" sz="1400" b="1" kern="1200" dirty="0" smtClean="0">
              <a:ln w="18415" cmpd="sng">
                <a:prstDash val="solid"/>
              </a:ln>
              <a:latin typeface="微软雅黑" panose="020B0503020204020204" pitchFamily="34" charset="-122"/>
              <a:ea typeface="微软雅黑" panose="020B0503020204020204" pitchFamily="34" charset="-122"/>
            </a:rPr>
            <a:t>√</a:t>
          </a:r>
          <a:endParaRPr lang="zh-CN" altLang="en-US" sz="1400" b="1" kern="1200" dirty="0"/>
        </a:p>
      </dsp:txBody>
      <dsp:txXfrm>
        <a:off x="724459" y="52726"/>
        <a:ext cx="2054552" cy="974555"/>
      </dsp:txXfrm>
    </dsp:sp>
    <dsp:sp modelId="{1E9843C0-1A12-4823-8C64-7088C9702A85}">
      <dsp:nvSpPr>
        <dsp:cNvPr id="0" name=""/>
        <dsp:cNvSpPr/>
      </dsp:nvSpPr>
      <dsp:spPr>
        <a:xfrm>
          <a:off x="3552060" y="5"/>
          <a:ext cx="2159994" cy="1079997"/>
        </a:xfrm>
        <a:prstGeom prst="roundRect">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smtClean="0">
              <a:ln w="18415" cmpd="sng">
                <a:prstDash val="solid"/>
              </a:ln>
              <a:latin typeface="方正仿宋简体" pitchFamily="2" charset="-122"/>
              <a:ea typeface="方正仿宋简体" pitchFamily="2" charset="-122"/>
            </a:rPr>
            <a:t>保税交割  </a:t>
          </a:r>
          <a:r>
            <a:rPr lang="zh-CN" altLang="en-US" sz="1400" b="1" kern="1200" smtClean="0">
              <a:ln w="18415" cmpd="sng">
                <a:prstDash val="solid"/>
              </a:ln>
              <a:latin typeface="微软雅黑" panose="020B0503020204020204" pitchFamily="34" charset="-122"/>
              <a:ea typeface="微软雅黑" panose="020B0503020204020204" pitchFamily="34" charset="-122"/>
            </a:rPr>
            <a:t>√</a:t>
          </a:r>
          <a:endParaRPr lang="zh-CN" altLang="en-US" sz="1400" b="1" kern="1200" smtClean="0">
            <a:ln w="18415" cmpd="sng">
              <a:prstDash val="solid"/>
            </a:ln>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400" b="1" kern="1200" smtClean="0">
              <a:ln w="18415" cmpd="sng">
                <a:prstDash val="solid"/>
              </a:ln>
              <a:latin typeface="方正仿宋简体" pitchFamily="2" charset="-122"/>
              <a:ea typeface="方正仿宋简体" pitchFamily="2" charset="-122"/>
            </a:rPr>
            <a:t>完税交割</a:t>
          </a:r>
          <a:endParaRPr lang="zh-CN" altLang="en-US" sz="1400" b="1" kern="1200" dirty="0"/>
        </a:p>
      </dsp:txBody>
      <dsp:txXfrm>
        <a:off x="3604781" y="52726"/>
        <a:ext cx="2054552" cy="974555"/>
      </dsp:txXfrm>
    </dsp:sp>
    <dsp:sp modelId="{C0848E9B-3D98-43E8-AB9F-D90E4CF11114}">
      <dsp:nvSpPr>
        <dsp:cNvPr id="0" name=""/>
        <dsp:cNvSpPr/>
      </dsp:nvSpPr>
      <dsp:spPr>
        <a:xfrm>
          <a:off x="671738" y="1656180"/>
          <a:ext cx="2159994" cy="1079997"/>
        </a:xfrm>
        <a:prstGeom prst="roundRect">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smtClean="0">
              <a:ln w="18415" cmpd="sng">
                <a:prstDash val="solid"/>
              </a:ln>
              <a:latin typeface="方正仿宋简体" pitchFamily="2" charset="-122"/>
              <a:ea typeface="方正仿宋简体" pitchFamily="2" charset="-122"/>
            </a:rPr>
            <a:t>仓库交割  </a:t>
          </a:r>
          <a:r>
            <a:rPr lang="zh-CN" altLang="en-US" sz="1400" b="1" kern="1200" dirty="0" smtClean="0">
              <a:ln w="18415" cmpd="sng">
                <a:prstDash val="solid"/>
              </a:ln>
              <a:latin typeface="微软雅黑" panose="020B0503020204020204" pitchFamily="34" charset="-122"/>
              <a:ea typeface="微软雅黑" panose="020B0503020204020204" pitchFamily="34" charset="-122"/>
            </a:rPr>
            <a:t>√</a:t>
          </a:r>
          <a:endParaRPr lang="en-US" altLang="zh-CN" sz="1400" b="1" kern="1200" dirty="0" smtClean="0">
            <a:ln w="18415" cmpd="sng">
              <a:prstDash val="solid"/>
            </a:ln>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400" b="1" kern="1200" dirty="0" smtClean="0">
              <a:ln w="18415" cmpd="sng">
                <a:prstDash val="solid"/>
              </a:ln>
              <a:latin typeface="方正仿宋简体" pitchFamily="2" charset="-122"/>
              <a:ea typeface="方正仿宋简体" pitchFamily="2" charset="-122"/>
            </a:rPr>
            <a:t>厂库交割</a:t>
          </a:r>
          <a:endParaRPr lang="zh-CN" altLang="en-US" sz="1400" b="1" kern="1200" dirty="0"/>
        </a:p>
      </dsp:txBody>
      <dsp:txXfrm>
        <a:off x="724459" y="1708901"/>
        <a:ext cx="2054552" cy="974555"/>
      </dsp:txXfrm>
    </dsp:sp>
    <dsp:sp modelId="{DF5879E4-BCC5-4D5D-BBE8-A7977ED6A290}">
      <dsp:nvSpPr>
        <dsp:cNvPr id="0" name=""/>
        <dsp:cNvSpPr/>
      </dsp:nvSpPr>
      <dsp:spPr>
        <a:xfrm>
          <a:off x="3624068" y="1656180"/>
          <a:ext cx="2159994" cy="1079997"/>
        </a:xfrm>
        <a:prstGeom prst="roundRect">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zh-CN" altLang="en-US" sz="1400" b="1" kern="1200" dirty="0" smtClean="0">
              <a:ln w="18415" cmpd="sng">
                <a:prstDash val="solid"/>
              </a:ln>
              <a:effectLst/>
              <a:latin typeface="方正仿宋简体" pitchFamily="2" charset="-122"/>
              <a:ea typeface="方正仿宋简体" pitchFamily="2" charset="-122"/>
            </a:rPr>
            <a:t>未到期合约期转现 </a:t>
          </a:r>
          <a:r>
            <a:rPr lang="zh-CN" altLang="en-US" sz="1400" b="1" kern="1200" dirty="0" smtClean="0">
              <a:ln w="18415" cmpd="sng">
                <a:prstDash val="solid"/>
              </a:ln>
              <a:latin typeface="微软雅黑" panose="020B0503020204020204" pitchFamily="34" charset="-122"/>
              <a:ea typeface="微软雅黑" panose="020B0503020204020204" pitchFamily="34" charset="-122"/>
            </a:rPr>
            <a:t>√</a:t>
          </a:r>
          <a:endParaRPr lang="en-US" altLang="zh-CN" sz="1400" b="1" kern="1200" dirty="0" smtClean="0">
            <a:ln w="18415" cmpd="sng">
              <a:prstDash val="solid"/>
            </a:ln>
            <a:effectLst/>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400" b="1" kern="1200" dirty="0" smtClean="0">
              <a:ln w="18415" cmpd="sng">
                <a:prstDash val="solid"/>
              </a:ln>
              <a:effectLst/>
              <a:latin typeface="方正仿宋简体" pitchFamily="2" charset="-122"/>
              <a:ea typeface="方正仿宋简体" pitchFamily="2" charset="-122"/>
            </a:rPr>
            <a:t>到期合约标准交割 </a:t>
          </a:r>
          <a:r>
            <a:rPr lang="zh-CN" altLang="en-US" sz="1400" b="1" kern="1200" dirty="0" smtClean="0">
              <a:ln w="18415" cmpd="sng">
                <a:prstDash val="solid"/>
              </a:ln>
              <a:latin typeface="微软雅黑" panose="020B0503020204020204" pitchFamily="34" charset="-122"/>
              <a:ea typeface="微软雅黑" panose="020B0503020204020204" pitchFamily="34" charset="-122"/>
            </a:rPr>
            <a:t>√</a:t>
          </a:r>
          <a:endParaRPr lang="zh-CN" altLang="en-US" sz="1400" b="1" kern="1200" dirty="0">
            <a:latin typeface="方正仿宋简体" pitchFamily="2" charset="-122"/>
            <a:ea typeface="方正仿宋简体" pitchFamily="2" charset="-122"/>
          </a:endParaRPr>
        </a:p>
      </dsp:txBody>
      <dsp:txXfrm>
        <a:off x="3676789" y="1708901"/>
        <a:ext cx="2054552" cy="974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E79A3-3CBC-428D-A159-9D9E8C83FF94}">
      <dsp:nvSpPr>
        <dsp:cNvPr id="0" name=""/>
        <dsp:cNvSpPr/>
      </dsp:nvSpPr>
      <dsp:spPr>
        <a:xfrm>
          <a:off x="1532" y="136524"/>
          <a:ext cx="1045341" cy="1045341"/>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altLang="zh-CN" sz="1000" b="1" kern="1200" dirty="0" smtClean="0">
              <a:latin typeface="方正仿宋简体" pitchFamily="2" charset="-122"/>
              <a:ea typeface="方正仿宋简体" pitchFamily="2" charset="-122"/>
            </a:rPr>
            <a:t>A</a:t>
          </a:r>
          <a:r>
            <a:rPr lang="zh-CN" altLang="en-US" sz="1000" b="1" kern="1200" dirty="0" smtClean="0">
              <a:latin typeface="方正仿宋简体" pitchFamily="2" charset="-122"/>
              <a:ea typeface="方正仿宋简体" pitchFamily="2" charset="-122"/>
            </a:rPr>
            <a:t>样</a:t>
          </a:r>
          <a:endParaRPr lang="en-US" altLang="zh-CN" sz="1000" b="1" kern="1200" dirty="0" smtClean="0">
            <a:latin typeface="方正仿宋简体" pitchFamily="2" charset="-122"/>
            <a:ea typeface="方正仿宋简体" pitchFamily="2" charset="-122"/>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入库前</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船舱油样</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en-US" altLang="zh-CN" sz="900" b="1" kern="1200" dirty="0" smtClean="0">
              <a:latin typeface="方正仿宋简体" pitchFamily="2" charset="-122"/>
              <a:ea typeface="方正仿宋简体" pitchFamily="2" charset="-122"/>
              <a:sym typeface="Calibri" pitchFamily="34" charset="0"/>
            </a:rPr>
            <a:t>A1</a:t>
          </a:r>
          <a:r>
            <a:rPr lang="zh-CN" altLang="en-US" sz="900" b="1" kern="1200" dirty="0" smtClean="0">
              <a:latin typeface="方正仿宋简体" pitchFamily="2" charset="-122"/>
              <a:ea typeface="方正仿宋简体" pitchFamily="2" charset="-122"/>
              <a:sym typeface="Calibri" pitchFamily="34" charset="0"/>
            </a:rPr>
            <a:t>样多个，</a:t>
          </a:r>
          <a:r>
            <a:rPr lang="en-US" altLang="zh-CN" sz="900" b="1" kern="1200" dirty="0" smtClean="0">
              <a:latin typeface="方正仿宋简体" pitchFamily="2" charset="-122"/>
              <a:ea typeface="方正仿宋简体" pitchFamily="2" charset="-122"/>
              <a:sym typeface="Calibri" pitchFamily="34" charset="0"/>
            </a:rPr>
            <a:t>A2</a:t>
          </a:r>
          <a:r>
            <a:rPr lang="zh-CN" altLang="en-US" sz="900" b="1" kern="1200" dirty="0" smtClean="0">
              <a:latin typeface="方正仿宋简体" pitchFamily="2" charset="-122"/>
              <a:ea typeface="方正仿宋简体" pitchFamily="2" charset="-122"/>
              <a:sym typeface="Calibri" pitchFamily="34" charset="0"/>
            </a:rPr>
            <a:t>样两个</a:t>
          </a:r>
          <a:endParaRPr lang="zh-CN" altLang="en-US" sz="900" kern="1200" dirty="0"/>
        </a:p>
      </dsp:txBody>
      <dsp:txXfrm>
        <a:off x="154619" y="289611"/>
        <a:ext cx="739167" cy="739167"/>
      </dsp:txXfrm>
    </dsp:sp>
    <dsp:sp modelId="{4050F554-4D9C-403F-999D-BE481C6071DB}">
      <dsp:nvSpPr>
        <dsp:cNvPr id="0" name=""/>
        <dsp:cNvSpPr/>
      </dsp:nvSpPr>
      <dsp:spPr>
        <a:xfrm>
          <a:off x="1046874" y="136524"/>
          <a:ext cx="1045341" cy="1045341"/>
        </a:xfrm>
        <a:prstGeom prst="ellipse">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altLang="zh-CN" sz="1000" b="1" kern="1200" dirty="0" smtClean="0">
              <a:latin typeface="方正仿宋简体" pitchFamily="2" charset="-122"/>
              <a:ea typeface="方正仿宋简体" pitchFamily="2" charset="-122"/>
              <a:sym typeface="Calibri" pitchFamily="34" charset="0"/>
            </a:rPr>
            <a:t>B</a:t>
          </a:r>
          <a:r>
            <a:rPr lang="zh-CN" altLang="en-US" sz="1000" b="1" kern="1200" dirty="0" smtClean="0">
              <a:latin typeface="方正仿宋简体" pitchFamily="2" charset="-122"/>
              <a:ea typeface="方正仿宋简体" pitchFamily="2" charset="-122"/>
              <a:sym typeface="Calibri" pitchFamily="34" charset="0"/>
            </a:rPr>
            <a:t>样</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入库前</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罐内油样</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三个</a:t>
          </a:r>
          <a:endParaRPr lang="zh-CN" altLang="en-US" sz="1000" kern="1200" dirty="0"/>
        </a:p>
      </dsp:txBody>
      <dsp:txXfrm>
        <a:off x="1199961" y="289611"/>
        <a:ext cx="739167" cy="739167"/>
      </dsp:txXfrm>
    </dsp:sp>
    <dsp:sp modelId="{8AA9DD86-3B19-4007-8CDA-1393EE28B901}">
      <dsp:nvSpPr>
        <dsp:cNvPr id="0" name=""/>
        <dsp:cNvSpPr/>
      </dsp:nvSpPr>
      <dsp:spPr>
        <a:xfrm>
          <a:off x="2092216" y="136524"/>
          <a:ext cx="1045341" cy="1045341"/>
        </a:xfrm>
        <a:prstGeom prst="ellipse">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100000"/>
            </a:lnSpc>
            <a:spcBef>
              <a:spcPct val="0"/>
            </a:spcBef>
            <a:spcAft>
              <a:spcPts val="0"/>
            </a:spcAft>
          </a:pPr>
          <a:r>
            <a:rPr lang="en-US" altLang="zh-CN" sz="1000" b="1" kern="1200" dirty="0" smtClean="0">
              <a:latin typeface="方正仿宋简体" pitchFamily="2" charset="-122"/>
              <a:ea typeface="方正仿宋简体" pitchFamily="2" charset="-122"/>
              <a:sym typeface="Calibri" pitchFamily="34" charset="0"/>
            </a:rPr>
            <a:t>C</a:t>
          </a:r>
          <a:r>
            <a:rPr lang="zh-CN" altLang="en-US" sz="1000" b="1" kern="1200" dirty="0" smtClean="0">
              <a:latin typeface="方正仿宋简体" pitchFamily="2" charset="-122"/>
              <a:ea typeface="方正仿宋简体" pitchFamily="2" charset="-122"/>
              <a:sym typeface="Calibri" pitchFamily="34" charset="0"/>
            </a:rPr>
            <a:t>样</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入库后</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混合油样</a:t>
          </a:r>
          <a:endParaRPr lang="en-US" altLang="zh-CN" sz="1000" b="1" kern="1200" dirty="0" smtClean="0">
            <a:latin typeface="方正仿宋简体" pitchFamily="2" charset="-122"/>
            <a:ea typeface="方正仿宋简体" pitchFamily="2" charset="-122"/>
            <a:sym typeface="Calibri" pitchFamily="34" charset="0"/>
          </a:endParaRPr>
        </a:p>
        <a:p>
          <a:pPr lvl="0" algn="ctr" defTabSz="444500">
            <a:lnSpc>
              <a:spcPct val="100000"/>
            </a:lnSpc>
            <a:spcBef>
              <a:spcPct val="0"/>
            </a:spcBef>
            <a:spcAft>
              <a:spcPts val="0"/>
            </a:spcAft>
          </a:pPr>
          <a:r>
            <a:rPr lang="zh-CN" altLang="en-US" sz="1000" b="1" kern="1200" dirty="0" smtClean="0">
              <a:latin typeface="方正仿宋简体" pitchFamily="2" charset="-122"/>
              <a:ea typeface="方正仿宋简体" pitchFamily="2" charset="-122"/>
              <a:sym typeface="Calibri" pitchFamily="34" charset="0"/>
            </a:rPr>
            <a:t>三个</a:t>
          </a:r>
          <a:endParaRPr lang="zh-CN" altLang="en-US" sz="1000" kern="1200" dirty="0"/>
        </a:p>
      </dsp:txBody>
      <dsp:txXfrm>
        <a:off x="2245303" y="289611"/>
        <a:ext cx="739167" cy="739167"/>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85E488-FDF3-44DE-BAC2-E5EF33D206F3}" type="datetimeFigureOut">
              <a:rPr lang="zh-CN" altLang="en-US" smtClean="0"/>
              <a:t>2017/6/8</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4B4A05D-8361-4FFA-BE79-7D759E321989}" type="slidenum">
              <a:rPr lang="zh-CN" altLang="en-US" smtClean="0"/>
              <a:t>‹#›</a:t>
            </a:fld>
            <a:endParaRPr lang="zh-CN" altLang="en-US"/>
          </a:p>
        </p:txBody>
      </p:sp>
    </p:spTree>
    <p:extLst>
      <p:ext uri="{BB962C8B-B14F-4D97-AF65-F5344CB8AC3E}">
        <p14:creationId xmlns:p14="http://schemas.microsoft.com/office/powerpoint/2010/main" val="2892611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04E518B-F871-4AC2-A0EE-37F2C836EFFC}" type="datetimeFigureOut">
              <a:rPr lang="zh-CN" altLang="en-US" smtClean="0"/>
              <a:t>2017/6/8</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1C89241-AA9E-49AB-B10A-59BB19104388}" type="slidenum">
              <a:rPr lang="zh-CN" altLang="en-US" smtClean="0"/>
              <a:t>‹#›</a:t>
            </a:fld>
            <a:endParaRPr lang="zh-CN" altLang="en-US"/>
          </a:p>
        </p:txBody>
      </p:sp>
    </p:spTree>
    <p:extLst>
      <p:ext uri="{BB962C8B-B14F-4D97-AF65-F5344CB8AC3E}">
        <p14:creationId xmlns:p14="http://schemas.microsoft.com/office/powerpoint/2010/main" val="208624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大家好，我是交割部胡鹏，今天主要给大家介绍原油期货交割业务规则。</a:t>
            </a:r>
          </a:p>
        </p:txBody>
      </p:sp>
      <p:sp>
        <p:nvSpPr>
          <p:cNvPr id="4" name="灯片编号占位符 3"/>
          <p:cNvSpPr>
            <a:spLocks noGrp="1"/>
          </p:cNvSpPr>
          <p:nvPr>
            <p:ph type="sldNum" sz="quarter" idx="10"/>
          </p:nvPr>
        </p:nvSpPr>
        <p:spPr/>
        <p:txBody>
          <a:bodyPr/>
          <a:lstStyle/>
          <a:p>
            <a:fld id="{C1C89241-AA9E-49AB-B10A-59BB19104388}" type="slidenum">
              <a:rPr lang="zh-CN" altLang="en-US" smtClean="0"/>
              <a:t>1</a:t>
            </a:fld>
            <a:endParaRPr lang="zh-CN" altLang="en-US"/>
          </a:p>
        </p:txBody>
      </p:sp>
    </p:spTree>
    <p:extLst>
      <p:ext uri="{BB962C8B-B14F-4D97-AF65-F5344CB8AC3E}">
        <p14:creationId xmlns:p14="http://schemas.microsoft.com/office/powerpoint/2010/main" val="148454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原油期货合约中的部分要素与交割紧密相关：</a:t>
            </a:r>
            <a:endParaRPr lang="en-US" altLang="zh-CN" dirty="0" smtClean="0"/>
          </a:p>
          <a:p>
            <a:r>
              <a:rPr lang="zh-CN" altLang="en-US" dirty="0" smtClean="0"/>
              <a:t>交易品种，中质含硫原油，符合我国大部分进口原油的品质，也是</a:t>
            </a:r>
            <a:r>
              <a:rPr lang="zh-CN" altLang="en-US" dirty="0" smtClean="0"/>
              <a:t>原油按品质划分，</a:t>
            </a:r>
            <a:r>
              <a:rPr lang="zh-CN" altLang="en-US" dirty="0" smtClean="0"/>
              <a:t>全球储量占比最大的，超过了</a:t>
            </a:r>
            <a:r>
              <a:rPr lang="en-US" altLang="zh-CN" dirty="0" smtClean="0"/>
              <a:t>50%</a:t>
            </a:r>
            <a:r>
              <a:rPr lang="zh-CN" altLang="en-US" dirty="0" smtClean="0"/>
              <a:t>。</a:t>
            </a:r>
            <a:endParaRPr lang="en-US" altLang="zh-CN" dirty="0" smtClean="0"/>
          </a:p>
          <a:p>
            <a:r>
              <a:rPr lang="zh-CN" altLang="en-US" dirty="0" smtClean="0"/>
              <a:t>交割品质，基准品为</a:t>
            </a:r>
            <a:r>
              <a:rPr lang="en-US" altLang="zh-CN" dirty="0" smtClean="0"/>
              <a:t>API</a:t>
            </a:r>
            <a:r>
              <a:rPr lang="zh-CN" altLang="en-US" dirty="0" smtClean="0"/>
              <a:t>度</a:t>
            </a:r>
            <a:r>
              <a:rPr lang="en-US" altLang="zh-CN" dirty="0" smtClean="0"/>
              <a:t>32</a:t>
            </a:r>
            <a:r>
              <a:rPr lang="zh-CN" altLang="en-US" dirty="0" smtClean="0"/>
              <a:t>、硫含量</a:t>
            </a:r>
            <a:r>
              <a:rPr lang="en-US" altLang="zh-CN" dirty="0" smtClean="0"/>
              <a:t>1.5%</a:t>
            </a:r>
            <a:r>
              <a:rPr lang="zh-CN" altLang="en-US" dirty="0" smtClean="0"/>
              <a:t>。</a:t>
            </a:r>
            <a:r>
              <a:rPr lang="en-US" altLang="zh-CN" dirty="0" smtClean="0"/>
              <a:t>API</a:t>
            </a:r>
            <a:r>
              <a:rPr lang="zh-CN" altLang="en-US" dirty="0" smtClean="0"/>
              <a:t>度和硫含量是原油贸易定价中最主要的两项品质指标。但这里规定的基准品是一个虚拟的品质，具体到原油实物，应符合能源中心公布的可交割油种及品质规定。这些会在上市前进行公告。</a:t>
            </a:r>
            <a:endParaRPr lang="en-US" altLang="zh-CN" dirty="0" smtClean="0"/>
          </a:p>
          <a:p>
            <a:r>
              <a:rPr lang="zh-CN" altLang="en-US" dirty="0" smtClean="0"/>
              <a:t>交割日期，是最后交易日后的连续</a:t>
            </a:r>
            <a:r>
              <a:rPr lang="en-US" altLang="zh-CN" dirty="0" smtClean="0"/>
              <a:t>5</a:t>
            </a:r>
            <a:r>
              <a:rPr lang="zh-CN" altLang="en-US" dirty="0" smtClean="0"/>
              <a:t>个交易日，也就是所称的五日交割。</a:t>
            </a:r>
            <a:endParaRPr lang="en-US" altLang="zh-CN" dirty="0" smtClean="0"/>
          </a:p>
          <a:p>
            <a:r>
              <a:rPr lang="zh-CN" altLang="en-US" dirty="0" smtClean="0"/>
              <a:t>最后交易日，是交割月前一个月的最后一个交易日，遇到法定长假，例如</a:t>
            </a:r>
            <a:r>
              <a:rPr lang="en-US" altLang="zh-CN" dirty="0" smtClean="0"/>
              <a:t>10.1</a:t>
            </a:r>
            <a:r>
              <a:rPr lang="zh-CN" altLang="en-US" dirty="0" smtClean="0"/>
              <a:t>假期，能源中心将调整最后交易日，往往是往前提，以保证最后交易日后的</a:t>
            </a:r>
            <a:r>
              <a:rPr lang="en-US" altLang="zh-CN" dirty="0" smtClean="0"/>
              <a:t>5</a:t>
            </a:r>
            <a:r>
              <a:rPr lang="zh-CN" altLang="en-US" dirty="0" smtClean="0"/>
              <a:t>日交割在长假前完成。</a:t>
            </a:r>
            <a:endParaRPr lang="en-US" altLang="zh-CN" dirty="0" smtClean="0"/>
          </a:p>
          <a:p>
            <a:r>
              <a:rPr lang="zh-CN" altLang="en-US" dirty="0" smtClean="0"/>
              <a:t>交割地点，是能源中心指定交割仓库</a:t>
            </a:r>
            <a:endParaRPr lang="en-US" altLang="zh-CN" dirty="0" smtClean="0"/>
          </a:p>
          <a:p>
            <a:r>
              <a:rPr lang="zh-CN" altLang="en-US" dirty="0" smtClean="0"/>
              <a:t>交割方式，是实物交割。</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10</a:t>
            </a:fld>
            <a:endParaRPr lang="zh-CN" altLang="en-US"/>
          </a:p>
        </p:txBody>
      </p:sp>
    </p:spTree>
    <p:extLst>
      <p:ext uri="{BB962C8B-B14F-4D97-AF65-F5344CB8AC3E}">
        <p14:creationId xmlns:p14="http://schemas.microsoft.com/office/powerpoint/2010/main" val="2952479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能源中心原油期货采用实物交割，国际上最具影响力的两个原油期货，</a:t>
            </a:r>
            <a:r>
              <a:rPr lang="en-US" altLang="zh-CN" dirty="0" smtClean="0"/>
              <a:t>CME</a:t>
            </a:r>
            <a:r>
              <a:rPr lang="zh-CN" altLang="en-US" dirty="0" smtClean="0"/>
              <a:t>的</a:t>
            </a:r>
            <a:r>
              <a:rPr lang="en-US" altLang="zh-CN" dirty="0" smtClean="0"/>
              <a:t>WTI</a:t>
            </a:r>
            <a:r>
              <a:rPr lang="zh-CN" altLang="en-US" dirty="0" smtClean="0"/>
              <a:t>采用实物交割；而</a:t>
            </a:r>
            <a:r>
              <a:rPr lang="en-US" altLang="zh-CN" dirty="0" smtClean="0"/>
              <a:t>ICE</a:t>
            </a:r>
            <a:r>
              <a:rPr lang="zh-CN" altLang="en-US" dirty="0" smtClean="0"/>
              <a:t>的布伦特原油期货采用布伦特指数进行现金交割，之所以能够采用现金交割，主是是依托英国北海发达的原油现货市场，以及由现货市场衍生出的众多布伦特原油衍生品。据统计，国际上大约有</a:t>
            </a:r>
            <a:r>
              <a:rPr lang="en-US" altLang="zh-CN" dirty="0" smtClean="0"/>
              <a:t>70%</a:t>
            </a:r>
            <a:r>
              <a:rPr lang="zh-CN" altLang="en-US" dirty="0" smtClean="0"/>
              <a:t>甚至高达</a:t>
            </a:r>
            <a:r>
              <a:rPr lang="en-US" altLang="zh-CN" dirty="0" smtClean="0"/>
              <a:t>80%</a:t>
            </a:r>
            <a:r>
              <a:rPr lang="zh-CN" altLang="en-US" dirty="0" smtClean="0"/>
              <a:t>的原油现货贸易采用布伦特价格体系作为定价依据。因此，依托现货价格编制的布伦特指数具有权威性，能够被市场认可和接受。</a:t>
            </a:r>
            <a:endParaRPr lang="en-US" altLang="zh-CN" dirty="0" smtClean="0"/>
          </a:p>
          <a:p>
            <a:r>
              <a:rPr lang="zh-CN" altLang="en-US" dirty="0" smtClean="0"/>
              <a:t>但在我国境内，原油贸易需要经营许可，不能自由流通，也就不存在用于现金交割的价格基础。</a:t>
            </a:r>
            <a:endParaRPr lang="en-US" altLang="zh-CN" dirty="0" smtClean="0"/>
          </a:p>
          <a:p>
            <a:r>
              <a:rPr lang="zh-CN" altLang="en-US" dirty="0" smtClean="0"/>
              <a:t>同时，我国期货市场注重于服务实体经济，实物交割能够保证期货不脱离现货市场。</a:t>
            </a:r>
            <a:endParaRPr lang="en-US" altLang="zh-CN" dirty="0" smtClean="0"/>
          </a:p>
          <a:p>
            <a:endParaRPr lang="en-US" altLang="zh-CN" dirty="0" smtClean="0"/>
          </a:p>
          <a:p>
            <a:r>
              <a:rPr lang="zh-CN" altLang="en-US" dirty="0" smtClean="0"/>
              <a:t>从保税和完税来看，原油期货采用保税交割。一方面，虽然我国境内原油不能自由流通，但我国沿海及周边国家，保税贸易存在一定的量；另一方面，也是对标国际，国际上原油贸易的价格均是不含税的价格。</a:t>
            </a:r>
            <a:endParaRPr lang="en-US" altLang="zh-CN" dirty="0" smtClean="0"/>
          </a:p>
          <a:p>
            <a:endParaRPr lang="en-US" altLang="zh-CN" dirty="0" smtClean="0"/>
          </a:p>
          <a:p>
            <a:r>
              <a:rPr lang="zh-CN" altLang="en-US" dirty="0" smtClean="0"/>
              <a:t>从仓库交割和厂库交割来看，原油期货采用仓库交割，因为目前能源中心没有在境外设库，而几个可交割油种大多是中东原油，也就不存在原油厂库的概念。</a:t>
            </a:r>
            <a:endParaRPr lang="en-US" altLang="zh-CN" dirty="0" smtClean="0"/>
          </a:p>
          <a:p>
            <a:endParaRPr lang="en-US" altLang="zh-CN" dirty="0" smtClean="0"/>
          </a:p>
          <a:p>
            <a:r>
              <a:rPr lang="zh-CN" altLang="en-US" dirty="0" smtClean="0"/>
              <a:t>根据原油期货合约交易的不同时段，允许进行期转现和到期标准交割（这里所说的标准交割就是前面讲到的集中交割）。</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11</a:t>
            </a:fld>
            <a:endParaRPr lang="zh-CN" altLang="en-US"/>
          </a:p>
        </p:txBody>
      </p:sp>
    </p:spTree>
    <p:extLst>
      <p:ext uri="{BB962C8B-B14F-4D97-AF65-F5344CB8AC3E}">
        <p14:creationId xmlns:p14="http://schemas.microsoft.com/office/powerpoint/2010/main" val="410138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12</a:t>
            </a:fld>
            <a:endParaRPr lang="zh-CN" altLang="en-US"/>
          </a:p>
        </p:txBody>
      </p:sp>
    </p:spTree>
    <p:extLst>
      <p:ext uri="{BB962C8B-B14F-4D97-AF65-F5344CB8AC3E}">
        <p14:creationId xmlns:p14="http://schemas.microsoft.com/office/powerpoint/2010/main" val="83218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13</a:t>
            </a:fld>
            <a:endParaRPr lang="zh-CN" altLang="en-US"/>
          </a:p>
        </p:txBody>
      </p:sp>
    </p:spTree>
    <p:extLst>
      <p:ext uri="{BB962C8B-B14F-4D97-AF65-F5344CB8AC3E}">
        <p14:creationId xmlns:p14="http://schemas.microsoft.com/office/powerpoint/2010/main" val="215073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（一）第一交割日</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申请</a:t>
            </a:r>
            <a:r>
              <a:rPr lang="zh-CN" altLang="en-US" sz="1200" kern="1200" dirty="0" smtClean="0">
                <a:solidFill>
                  <a:schemeClr val="tx1"/>
                </a:solidFill>
                <a:effectLst/>
                <a:latin typeface="+mn-lt"/>
                <a:ea typeface="+mn-ea"/>
                <a:cs typeface="+mn-cs"/>
              </a:rPr>
              <a:t>）</a:t>
            </a:r>
            <a:endParaRPr lang="zh-CN"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具体到</a:t>
            </a:r>
            <a:r>
              <a:rPr lang="zh-CN" altLang="zh-CN" sz="1200" kern="1200" dirty="0" smtClean="0">
                <a:solidFill>
                  <a:schemeClr val="tx1"/>
                </a:solidFill>
                <a:effectLst/>
                <a:latin typeface="+mn-lt"/>
                <a:ea typeface="+mn-ea"/>
                <a:cs typeface="+mn-cs"/>
              </a:rPr>
              <a:t>买方</a:t>
            </a:r>
            <a:r>
              <a:rPr lang="zh-CN" altLang="en-US" sz="1200" kern="1200" dirty="0" smtClean="0">
                <a:solidFill>
                  <a:schemeClr val="tx1"/>
                </a:solidFill>
                <a:effectLst/>
                <a:latin typeface="+mn-lt"/>
                <a:ea typeface="+mn-ea"/>
                <a:cs typeface="+mn-cs"/>
              </a:rPr>
              <a:t>而言，</a:t>
            </a:r>
            <a:r>
              <a:rPr lang="zh-CN" altLang="zh-CN" sz="1200" kern="1200" dirty="0" smtClean="0">
                <a:solidFill>
                  <a:schemeClr val="tx1"/>
                </a:solidFill>
                <a:effectLst/>
                <a:latin typeface="+mn-lt"/>
                <a:ea typeface="+mn-ea"/>
                <a:cs typeface="+mn-cs"/>
              </a:rPr>
              <a:t>通过标准仓单管理系统向能源中心提交买入意向，内容包括品种、数量及指定交割仓库名称等。</a:t>
            </a:r>
            <a:r>
              <a:rPr lang="zh-CN" altLang="en-US" sz="1200" kern="1200" dirty="0" smtClean="0">
                <a:solidFill>
                  <a:schemeClr val="tx1"/>
                </a:solidFill>
                <a:effectLst/>
                <a:latin typeface="+mn-lt"/>
                <a:ea typeface="+mn-ea"/>
                <a:cs typeface="+mn-cs"/>
              </a:rPr>
              <a:t>买方可以根据自己的偏好，选择油种优先或者仓库优先。</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卖方提交标准仓单</a:t>
            </a:r>
            <a:r>
              <a:rPr lang="zh-CN" altLang="en-US" sz="1200" kern="1200" dirty="0" smtClean="0">
                <a:solidFill>
                  <a:schemeClr val="tx1"/>
                </a:solidFill>
                <a:effectLst/>
                <a:latin typeface="+mn-lt"/>
                <a:ea typeface="+mn-ea"/>
                <a:cs typeface="+mn-cs"/>
              </a:rPr>
              <a:t>，同样是通过</a:t>
            </a:r>
            <a:r>
              <a:rPr lang="zh-CN" altLang="zh-CN" sz="1200" kern="1200" dirty="0" smtClean="0">
                <a:solidFill>
                  <a:schemeClr val="tx1"/>
                </a:solidFill>
                <a:effectLst/>
                <a:latin typeface="+mn-lt"/>
                <a:ea typeface="+mn-ea"/>
                <a:cs typeface="+mn-cs"/>
              </a:rPr>
              <a:t>标准仓单管理系统向能源中心提交</a:t>
            </a:r>
            <a:r>
              <a:rPr lang="zh-CN" altLang="en-US" sz="1200" kern="1200" dirty="0" smtClean="0">
                <a:solidFill>
                  <a:schemeClr val="tx1"/>
                </a:solidFill>
                <a:effectLst/>
                <a:latin typeface="+mn-lt"/>
                <a:ea typeface="+mn-ea"/>
                <a:cs typeface="+mn-cs"/>
              </a:rPr>
              <a:t>，用于交割的标准仓单需要</a:t>
            </a:r>
            <a:r>
              <a:rPr lang="zh-CN" altLang="zh-CN" sz="1200" kern="1200" dirty="0" smtClean="0">
                <a:solidFill>
                  <a:schemeClr val="tx1"/>
                </a:solidFill>
                <a:effectLst/>
                <a:latin typeface="+mn-lt"/>
                <a:ea typeface="+mn-ea"/>
                <a:cs typeface="+mn-cs"/>
              </a:rPr>
              <a:t>付清仓储费。</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仓储费的付止日期是</a:t>
            </a:r>
            <a:r>
              <a:rPr lang="zh-CN" altLang="zh-CN" sz="1200" kern="1200" dirty="0" smtClean="0">
                <a:solidFill>
                  <a:schemeClr val="tx1"/>
                </a:solidFill>
                <a:effectLst/>
                <a:latin typeface="+mn-lt"/>
                <a:ea typeface="+mn-ea"/>
                <a:cs typeface="+mn-cs"/>
              </a:rPr>
              <a:t>第五交割日</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第五交割日之前（含当日）的仓储费用由卖方支付，第五交割日之后的仓储费用由买方支付。</a:t>
            </a:r>
          </a:p>
          <a:p>
            <a:r>
              <a:rPr lang="zh-CN" altLang="zh-CN" sz="1200" kern="1200" dirty="0" smtClean="0">
                <a:solidFill>
                  <a:schemeClr val="tx1"/>
                </a:solidFill>
                <a:effectLst/>
                <a:latin typeface="+mn-lt"/>
                <a:ea typeface="+mn-ea"/>
                <a:cs typeface="+mn-cs"/>
              </a:rPr>
              <a:t>（二）第二交割日（配对）</a:t>
            </a:r>
          </a:p>
          <a:p>
            <a:r>
              <a:rPr lang="zh-CN" altLang="zh-CN" sz="1200" kern="1200" dirty="0" smtClean="0">
                <a:solidFill>
                  <a:schemeClr val="tx1"/>
                </a:solidFill>
                <a:effectLst/>
                <a:latin typeface="+mn-lt"/>
                <a:ea typeface="+mn-ea"/>
                <a:cs typeface="+mn-cs"/>
              </a:rPr>
              <a:t>能源中心根据已有资源，按照</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时间优先、数量取整、就近配对、统筹安排</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的原则对标准仓单进行配对后分配。</a:t>
            </a:r>
            <a:endParaRPr lang="zh-CN" altLang="en-US" dirty="0" smtClean="0"/>
          </a:p>
          <a:p>
            <a:r>
              <a:rPr lang="zh-CN" altLang="en-US" dirty="0" smtClean="0"/>
              <a:t>（三）第三交割日（交款取单）</a:t>
            </a:r>
            <a:endParaRPr lang="en-US" altLang="zh-CN" dirty="0" smtClean="0"/>
          </a:p>
          <a:p>
            <a:r>
              <a:rPr lang="zh-CN" altLang="en-US" dirty="0" smtClean="0"/>
              <a:t>（四）第四、第五交割日（交票退款）</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0" kern="100" dirty="0" smtClean="0">
                <a:effectLst/>
                <a:latin typeface="方正仿宋简体" pitchFamily="2" charset="-122"/>
                <a:ea typeface="方正仿宋简体" pitchFamily="2" charset="-122"/>
              </a:rPr>
              <a:t>能源中心收卖方发票、清退卖方保证金，给买方开发票</a:t>
            </a:r>
            <a:endParaRPr lang="zh-CN" altLang="zh-CN" sz="1200" b="0" kern="100" dirty="0" smtClean="0">
              <a:solidFill>
                <a:schemeClr val="tx1"/>
              </a:solidFill>
              <a:effectLst/>
              <a:latin typeface="方正仿宋简体" pitchFamily="2" charset="-122"/>
              <a:ea typeface="方正仿宋简体" pitchFamily="2" charset="-122"/>
              <a:cs typeface="Times New Roman"/>
            </a:endParaRPr>
          </a:p>
          <a:p>
            <a:r>
              <a:rPr lang="zh-CN" altLang="en-US" dirty="0" smtClean="0"/>
              <a:t>保证金清退和发票提交等事宜，按照</a:t>
            </a:r>
            <a:r>
              <a:rPr lang="en-US" altLang="zh-CN" dirty="0" smtClean="0"/>
              <a:t>《</a:t>
            </a:r>
            <a:r>
              <a:rPr lang="zh-CN" altLang="en-US" dirty="0" smtClean="0"/>
              <a:t>上海国际能源交易中心结算细则</a:t>
            </a:r>
            <a:r>
              <a:rPr lang="en-US" altLang="zh-CN" dirty="0" smtClean="0"/>
              <a:t>》</a:t>
            </a:r>
            <a:r>
              <a:rPr lang="zh-CN" altLang="en-US" dirty="0" smtClean="0"/>
              <a:t>的有关规定处理。</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14</a:t>
            </a:fld>
            <a:endParaRPr lang="zh-CN" altLang="en-US"/>
          </a:p>
        </p:txBody>
      </p:sp>
    </p:spTree>
    <p:extLst>
      <p:ext uri="{BB962C8B-B14F-4D97-AF65-F5344CB8AC3E}">
        <p14:creationId xmlns:p14="http://schemas.microsoft.com/office/powerpoint/2010/main" val="304947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15</a:t>
            </a:fld>
            <a:endParaRPr lang="zh-CN" altLang="en-US"/>
          </a:p>
        </p:txBody>
      </p:sp>
    </p:spTree>
    <p:extLst>
      <p:ext uri="{BB962C8B-B14F-4D97-AF65-F5344CB8AC3E}">
        <p14:creationId xmlns:p14="http://schemas.microsoft.com/office/powerpoint/2010/main" val="1135431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16</a:t>
            </a:fld>
            <a:endParaRPr lang="zh-CN" altLang="en-US"/>
          </a:p>
        </p:txBody>
      </p:sp>
    </p:spTree>
    <p:extLst>
      <p:ext uri="{BB962C8B-B14F-4D97-AF65-F5344CB8AC3E}">
        <p14:creationId xmlns:p14="http://schemas.microsoft.com/office/powerpoint/2010/main" val="3419675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办理入库的原油应当是原油原产地装运港起运或者能源中心认可的指定交割仓库保税油罐内储存的原油</a:t>
            </a:r>
            <a:endParaRPr lang="en-US" altLang="zh-CN" dirty="0" smtClean="0"/>
          </a:p>
          <a:p>
            <a:r>
              <a:rPr lang="zh-CN" altLang="en-US" dirty="0" smtClean="0"/>
              <a:t>且在装运和储存期间不得与其他油品调和。指定交割仓库同一个保税油罐内不得混装不同交割油种的原油。</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17</a:t>
            </a:fld>
            <a:endParaRPr lang="zh-CN" altLang="en-US"/>
          </a:p>
        </p:txBody>
      </p:sp>
    </p:spTree>
    <p:extLst>
      <p:ext uri="{BB962C8B-B14F-4D97-AF65-F5344CB8AC3E}">
        <p14:creationId xmlns:p14="http://schemas.microsoft.com/office/powerpoint/2010/main" val="94350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18</a:t>
            </a:fld>
            <a:endParaRPr lang="zh-CN" altLang="en-US"/>
          </a:p>
        </p:txBody>
      </p:sp>
    </p:spTree>
    <p:extLst>
      <p:ext uri="{BB962C8B-B14F-4D97-AF65-F5344CB8AC3E}">
        <p14:creationId xmlns:p14="http://schemas.microsoft.com/office/powerpoint/2010/main" val="376736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明水即游离水，是指油品中独立分层并主要存在于油品下面的水。</a:t>
            </a:r>
          </a:p>
          <a:p>
            <a:r>
              <a:rPr lang="zh-CN" altLang="en-US" dirty="0" smtClean="0"/>
              <a:t>水杂是指油品中的悬浮沉淀物、溶解水和悬浮水，一般以体积百分比表示。</a:t>
            </a:r>
            <a:endParaRPr lang="en-US" altLang="zh-CN" dirty="0" smtClean="0"/>
          </a:p>
          <a:p>
            <a:r>
              <a:rPr lang="zh-CN" altLang="en-US" dirty="0" smtClean="0"/>
              <a:t>溢短，在交割细则中，分别按照入库溢短和出库溢短进行定义的，原油入库时指定检验机构出具的数量证书与保税标准仓单生成数量的差，出库时指定检验机构出具的数量证书与保税标准仓单注销数量的差。</a:t>
            </a:r>
            <a:endParaRPr lang="en-US" altLang="zh-CN" dirty="0" smtClean="0"/>
          </a:p>
          <a:p>
            <a:r>
              <a:rPr lang="zh-CN" altLang="en-US" dirty="0" smtClean="0"/>
              <a:t>简而言之，就是入出库是，指定检验机构量检的数据与仓单数量的差值。</a:t>
            </a:r>
            <a:endParaRPr lang="en-US" altLang="zh-CN" dirty="0" smtClean="0"/>
          </a:p>
          <a:p>
            <a:r>
              <a:rPr lang="zh-CN" altLang="en-US" dirty="0" smtClean="0"/>
              <a:t>这个值是必然存在的，因为原油是流体，不可能完全精确的输送。</a:t>
            </a:r>
            <a:endParaRPr lang="en-US" altLang="zh-CN" dirty="0" smtClean="0"/>
          </a:p>
        </p:txBody>
      </p:sp>
      <p:sp>
        <p:nvSpPr>
          <p:cNvPr id="4" name="灯片编号占位符 3"/>
          <p:cNvSpPr>
            <a:spLocks noGrp="1"/>
          </p:cNvSpPr>
          <p:nvPr>
            <p:ph type="sldNum" sz="quarter" idx="10"/>
          </p:nvPr>
        </p:nvSpPr>
        <p:spPr/>
        <p:txBody>
          <a:bodyPr/>
          <a:lstStyle/>
          <a:p>
            <a:fld id="{C1C89241-AA9E-49AB-B10A-59BB19104388}" type="slidenum">
              <a:rPr lang="zh-CN" altLang="en-US" smtClean="0"/>
              <a:t>19</a:t>
            </a:fld>
            <a:endParaRPr lang="zh-CN" altLang="en-US"/>
          </a:p>
        </p:txBody>
      </p:sp>
    </p:spTree>
    <p:extLst>
      <p:ext uri="{BB962C8B-B14F-4D97-AF65-F5344CB8AC3E}">
        <p14:creationId xmlns:p14="http://schemas.microsoft.com/office/powerpoint/2010/main" val="5876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内容主要包括</a:t>
            </a:r>
            <a:r>
              <a:rPr lang="en-US" altLang="zh-CN" dirty="0" smtClean="0"/>
              <a:t>4</a:t>
            </a:r>
            <a:r>
              <a:rPr lang="zh-CN" altLang="en-US" dirty="0" smtClean="0"/>
              <a:t>个部分。</a:t>
            </a:r>
          </a:p>
        </p:txBody>
      </p:sp>
      <p:sp>
        <p:nvSpPr>
          <p:cNvPr id="4" name="灯片编号占位符 3"/>
          <p:cNvSpPr>
            <a:spLocks noGrp="1"/>
          </p:cNvSpPr>
          <p:nvPr>
            <p:ph type="sldNum" sz="quarter" idx="10"/>
          </p:nvPr>
        </p:nvSpPr>
        <p:spPr/>
        <p:txBody>
          <a:bodyPr/>
          <a:lstStyle/>
          <a:p>
            <a:fld id="{C1C89241-AA9E-49AB-B10A-59BB19104388}" type="slidenum">
              <a:rPr lang="zh-CN" altLang="en-US" smtClean="0"/>
              <a:t>2</a:t>
            </a:fld>
            <a:endParaRPr lang="zh-CN" altLang="en-US"/>
          </a:p>
        </p:txBody>
      </p:sp>
    </p:spTree>
    <p:extLst>
      <p:ext uri="{BB962C8B-B14F-4D97-AF65-F5344CB8AC3E}">
        <p14:creationId xmlns:p14="http://schemas.microsoft.com/office/powerpoint/2010/main" val="73859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20</a:t>
            </a:fld>
            <a:endParaRPr lang="zh-CN" altLang="en-US"/>
          </a:p>
        </p:txBody>
      </p:sp>
    </p:spTree>
    <p:extLst>
      <p:ext uri="{BB962C8B-B14F-4D97-AF65-F5344CB8AC3E}">
        <p14:creationId xmlns:p14="http://schemas.microsoft.com/office/powerpoint/2010/main" val="2155410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21</a:t>
            </a:fld>
            <a:endParaRPr lang="zh-CN" altLang="en-US"/>
          </a:p>
        </p:txBody>
      </p:sp>
    </p:spTree>
    <p:extLst>
      <p:ext uri="{BB962C8B-B14F-4D97-AF65-F5344CB8AC3E}">
        <p14:creationId xmlns:p14="http://schemas.microsoft.com/office/powerpoint/2010/main" val="7833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22</a:t>
            </a:fld>
            <a:endParaRPr lang="zh-CN" altLang="en-US"/>
          </a:p>
        </p:txBody>
      </p:sp>
    </p:spTree>
    <p:extLst>
      <p:ext uri="{BB962C8B-B14F-4D97-AF65-F5344CB8AC3E}">
        <p14:creationId xmlns:p14="http://schemas.microsoft.com/office/powerpoint/2010/main" val="226392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23</a:t>
            </a:fld>
            <a:endParaRPr lang="zh-CN" altLang="en-US"/>
          </a:p>
        </p:txBody>
      </p:sp>
    </p:spTree>
    <p:extLst>
      <p:ext uri="{BB962C8B-B14F-4D97-AF65-F5344CB8AC3E}">
        <p14:creationId xmlns:p14="http://schemas.microsoft.com/office/powerpoint/2010/main" val="226927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24</a:t>
            </a:fld>
            <a:endParaRPr lang="zh-CN" altLang="en-US"/>
          </a:p>
        </p:txBody>
      </p:sp>
    </p:spTree>
    <p:extLst>
      <p:ext uri="{BB962C8B-B14F-4D97-AF65-F5344CB8AC3E}">
        <p14:creationId xmlns:p14="http://schemas.microsoft.com/office/powerpoint/2010/main" val="1877534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25</a:t>
            </a:fld>
            <a:endParaRPr lang="zh-CN" altLang="en-US"/>
          </a:p>
        </p:txBody>
      </p:sp>
    </p:spTree>
    <p:extLst>
      <p:ext uri="{BB962C8B-B14F-4D97-AF65-F5344CB8AC3E}">
        <p14:creationId xmlns:p14="http://schemas.microsoft.com/office/powerpoint/2010/main" val="3796413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26</a:t>
            </a:fld>
            <a:endParaRPr lang="zh-CN" altLang="en-US"/>
          </a:p>
        </p:txBody>
      </p:sp>
    </p:spTree>
    <p:extLst>
      <p:ext uri="{BB962C8B-B14F-4D97-AF65-F5344CB8AC3E}">
        <p14:creationId xmlns:p14="http://schemas.microsoft.com/office/powerpoint/2010/main" val="3319478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27</a:t>
            </a:fld>
            <a:endParaRPr lang="zh-CN" altLang="en-US"/>
          </a:p>
        </p:txBody>
      </p:sp>
    </p:spTree>
    <p:extLst>
      <p:ext uri="{BB962C8B-B14F-4D97-AF65-F5344CB8AC3E}">
        <p14:creationId xmlns:p14="http://schemas.microsoft.com/office/powerpoint/2010/main" val="2073532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28</a:t>
            </a:fld>
            <a:endParaRPr lang="zh-CN" altLang="en-US"/>
          </a:p>
        </p:txBody>
      </p:sp>
    </p:spTree>
    <p:extLst>
      <p:ext uri="{BB962C8B-B14F-4D97-AF65-F5344CB8AC3E}">
        <p14:creationId xmlns:p14="http://schemas.microsoft.com/office/powerpoint/2010/main" val="575876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29</a:t>
            </a:fld>
            <a:endParaRPr lang="zh-CN" altLang="en-US"/>
          </a:p>
        </p:txBody>
      </p:sp>
    </p:spTree>
    <p:extLst>
      <p:ext uri="{BB962C8B-B14F-4D97-AF65-F5344CB8AC3E}">
        <p14:creationId xmlns:p14="http://schemas.microsoft.com/office/powerpoint/2010/main" val="358621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首先，还是给大家介绍一些期货交割的基本概念。</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3</a:t>
            </a:fld>
            <a:endParaRPr lang="zh-CN" altLang="en-US"/>
          </a:p>
        </p:txBody>
      </p:sp>
    </p:spTree>
    <p:extLst>
      <p:ext uri="{BB962C8B-B14F-4D97-AF65-F5344CB8AC3E}">
        <p14:creationId xmlns:p14="http://schemas.microsoft.com/office/powerpoint/2010/main" val="1006835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30</a:t>
            </a:fld>
            <a:endParaRPr lang="zh-CN" altLang="en-US"/>
          </a:p>
        </p:txBody>
      </p:sp>
    </p:spTree>
    <p:extLst>
      <p:ext uri="{BB962C8B-B14F-4D97-AF65-F5344CB8AC3E}">
        <p14:creationId xmlns:p14="http://schemas.microsoft.com/office/powerpoint/2010/main" val="3422294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31</a:t>
            </a:fld>
            <a:endParaRPr lang="zh-CN" altLang="en-US"/>
          </a:p>
        </p:txBody>
      </p:sp>
    </p:spTree>
    <p:extLst>
      <p:ext uri="{BB962C8B-B14F-4D97-AF65-F5344CB8AC3E}">
        <p14:creationId xmlns:p14="http://schemas.microsoft.com/office/powerpoint/2010/main" val="365020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32</a:t>
            </a:fld>
            <a:endParaRPr lang="zh-CN" altLang="en-US"/>
          </a:p>
        </p:txBody>
      </p:sp>
    </p:spTree>
    <p:extLst>
      <p:ext uri="{BB962C8B-B14F-4D97-AF65-F5344CB8AC3E}">
        <p14:creationId xmlns:p14="http://schemas.microsoft.com/office/powerpoint/2010/main" val="2883153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33</a:t>
            </a:fld>
            <a:endParaRPr lang="zh-CN" altLang="en-US"/>
          </a:p>
        </p:txBody>
      </p:sp>
    </p:spTree>
    <p:extLst>
      <p:ext uri="{BB962C8B-B14F-4D97-AF65-F5344CB8AC3E}">
        <p14:creationId xmlns:p14="http://schemas.microsoft.com/office/powerpoint/2010/main" val="2179883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34</a:t>
            </a:fld>
            <a:endParaRPr lang="zh-CN" altLang="en-US"/>
          </a:p>
        </p:txBody>
      </p:sp>
    </p:spTree>
    <p:extLst>
      <p:ext uri="{BB962C8B-B14F-4D97-AF65-F5344CB8AC3E}">
        <p14:creationId xmlns:p14="http://schemas.microsoft.com/office/powerpoint/2010/main" val="3083814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35</a:t>
            </a:fld>
            <a:endParaRPr lang="zh-CN" altLang="en-US"/>
          </a:p>
        </p:txBody>
      </p:sp>
    </p:spTree>
    <p:extLst>
      <p:ext uri="{BB962C8B-B14F-4D97-AF65-F5344CB8AC3E}">
        <p14:creationId xmlns:p14="http://schemas.microsoft.com/office/powerpoint/2010/main" val="1308369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36</a:t>
            </a:fld>
            <a:endParaRPr lang="zh-CN" altLang="en-US"/>
          </a:p>
        </p:txBody>
      </p:sp>
    </p:spTree>
    <p:extLst>
      <p:ext uri="{BB962C8B-B14F-4D97-AF65-F5344CB8AC3E}">
        <p14:creationId xmlns:p14="http://schemas.microsoft.com/office/powerpoint/2010/main" val="2202264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37</a:t>
            </a:fld>
            <a:endParaRPr lang="zh-CN" altLang="en-US"/>
          </a:p>
        </p:txBody>
      </p:sp>
    </p:spTree>
    <p:extLst>
      <p:ext uri="{BB962C8B-B14F-4D97-AF65-F5344CB8AC3E}">
        <p14:creationId xmlns:p14="http://schemas.microsoft.com/office/powerpoint/2010/main" val="969261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C89241-AA9E-49AB-B10A-59BB19104388}" type="slidenum">
              <a:rPr lang="zh-CN" altLang="en-US" smtClean="0"/>
              <a:t>39</a:t>
            </a:fld>
            <a:endParaRPr lang="zh-CN" altLang="en-US"/>
          </a:p>
        </p:txBody>
      </p:sp>
    </p:spTree>
    <p:extLst>
      <p:ext uri="{BB962C8B-B14F-4D97-AF65-F5344CB8AC3E}">
        <p14:creationId xmlns:p14="http://schemas.microsoft.com/office/powerpoint/2010/main" val="30925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期货通常也被称为期货合约，也就是说，参与期货交易，买卖的是由期货交易所制定的某一标的物的标准化合约。</a:t>
            </a:r>
          </a:p>
          <a:p>
            <a:r>
              <a:rPr lang="zh-CN" altLang="en-US" dirty="0" smtClean="0"/>
              <a:t>那么针对期货合约，有平仓和到期交割两种履约方式。</a:t>
            </a:r>
          </a:p>
          <a:p>
            <a:r>
              <a:rPr lang="zh-CN" altLang="en-US" dirty="0" smtClean="0"/>
              <a:t>平仓。。。由此可见，平仓是一种对冲买卖的行为。</a:t>
            </a:r>
          </a:p>
          <a:p>
            <a:r>
              <a:rPr lang="zh-CN" altLang="en-US" dirty="0" smtClean="0"/>
              <a:t>交割。。。从交割的定义可以看出，首先，交割行为是在交易所既定的规则和程序下进行的；其次，交割过程伴随着货权的转移或者现金差价的结算。</a:t>
            </a:r>
          </a:p>
        </p:txBody>
      </p:sp>
      <p:sp>
        <p:nvSpPr>
          <p:cNvPr id="4" name="灯片编号占位符 3"/>
          <p:cNvSpPr>
            <a:spLocks noGrp="1"/>
          </p:cNvSpPr>
          <p:nvPr>
            <p:ph type="sldNum" sz="quarter" idx="10"/>
          </p:nvPr>
        </p:nvSpPr>
        <p:spPr/>
        <p:txBody>
          <a:bodyPr/>
          <a:lstStyle/>
          <a:p>
            <a:fld id="{C1C89241-AA9E-49AB-B10A-59BB19104388}" type="slidenum">
              <a:rPr lang="zh-CN" altLang="en-US" smtClean="0"/>
              <a:t>4</a:t>
            </a:fld>
            <a:endParaRPr lang="zh-CN" altLang="en-US"/>
          </a:p>
        </p:txBody>
      </p:sp>
    </p:spTree>
    <p:extLst>
      <p:ext uri="{BB962C8B-B14F-4D97-AF65-F5344CB8AC3E}">
        <p14:creationId xmlns:p14="http://schemas.microsoft.com/office/powerpoint/2010/main" val="220036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按照交割载体的不同，可以分为现金交割和实物交割，也就对应到前面讲到的，在交割的定义中出现的现金差价结算和货权转移两种方式。</a:t>
            </a:r>
            <a:endParaRPr lang="en-US" altLang="zh-CN" dirty="0" smtClean="0"/>
          </a:p>
          <a:p>
            <a:r>
              <a:rPr lang="zh-CN" altLang="en-US" dirty="0" smtClean="0"/>
              <a:t>现金交割主要用于金融期货，以及无形</a:t>
            </a:r>
            <a:r>
              <a:rPr lang="zh-CN" altLang="en-US" sz="1200" dirty="0" smtClean="0">
                <a:latin typeface="方正仿宋简体" pitchFamily="2" charset="-122"/>
                <a:ea typeface="方正仿宋简体" pitchFamily="2" charset="-122"/>
              </a:rPr>
              <a:t>商品的期货交易</a:t>
            </a:r>
            <a:r>
              <a:rPr lang="zh-CN" altLang="en-US" dirty="0" smtClean="0"/>
              <a:t>（例如中国金融期货交易所的股指期货）。</a:t>
            </a:r>
            <a:endParaRPr lang="en-US" altLang="zh-CN" dirty="0" smtClean="0"/>
          </a:p>
          <a:p>
            <a:r>
              <a:rPr lang="zh-CN" altLang="en-US" dirty="0" smtClean="0"/>
              <a:t>实物交割在商品期货中广泛采用。但成熟的期货市场，交割率一般不超过</a:t>
            </a:r>
            <a:r>
              <a:rPr lang="en-US" altLang="zh-CN" dirty="0" smtClean="0"/>
              <a:t>5%</a:t>
            </a:r>
            <a:r>
              <a:rPr lang="zh-CN" altLang="en-US" dirty="0" smtClean="0"/>
              <a:t>，也就是说，期货更多的还是发挥其金融属性的作用，真正进入交割的期货持仓相对较少。</a:t>
            </a:r>
            <a:endParaRPr lang="en-US" altLang="zh-CN" dirty="0" smtClean="0"/>
          </a:p>
          <a:p>
            <a:r>
              <a:rPr lang="zh-CN" altLang="en-US" dirty="0" smtClean="0"/>
              <a:t>尽管如此，实物交割的作用还是很重要的。</a:t>
            </a:r>
            <a:endParaRPr lang="en-US" altLang="zh-CN" dirty="0" smtClean="0"/>
          </a:p>
          <a:p>
            <a:r>
              <a:rPr lang="zh-CN" altLang="en-US" dirty="0" smtClean="0"/>
              <a:t>我们都知道，期货是由现货衍生而来，那么期货合约到期时，往往伴随着期货和现货价格的收敛，实物交割正是在这一过程中承载着期货与现货市场纽带的作用，是期货市场价格发现和套期保值功能得以实现的基础。</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5</a:t>
            </a:fld>
            <a:endParaRPr lang="zh-CN" altLang="en-US"/>
          </a:p>
        </p:txBody>
      </p:sp>
    </p:spTree>
    <p:extLst>
      <p:ext uri="{BB962C8B-B14F-4D97-AF65-F5344CB8AC3E}">
        <p14:creationId xmlns:p14="http://schemas.microsoft.com/office/powerpoint/2010/main" val="247343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实物交割通常包含集中交割和滚动交割两种方式。</a:t>
            </a:r>
            <a:endParaRPr lang="en-US" altLang="zh-CN" dirty="0" smtClean="0"/>
          </a:p>
          <a:p>
            <a:r>
              <a:rPr lang="zh-CN" altLang="en-US" dirty="0" smtClean="0"/>
              <a:t>集中交割。。。</a:t>
            </a:r>
            <a:r>
              <a:rPr lang="zh-CN" altLang="en-US" dirty="0" smtClean="0"/>
              <a:t>集中交割的</a:t>
            </a:r>
            <a:r>
              <a:rPr lang="zh-CN" altLang="en-US" dirty="0" smtClean="0"/>
              <a:t>特点是简单、明了，但是有时间局限，像上期所和能源中心是</a:t>
            </a:r>
            <a:r>
              <a:rPr lang="en-US" altLang="zh-CN" dirty="0" smtClean="0"/>
              <a:t>5</a:t>
            </a:r>
            <a:r>
              <a:rPr lang="zh-CN" altLang="en-US" dirty="0" smtClean="0"/>
              <a:t>日交割，交割配对、货权、货款以及票据流转都在</a:t>
            </a:r>
            <a:r>
              <a:rPr lang="en-US" altLang="zh-CN" dirty="0" smtClean="0"/>
              <a:t>5</a:t>
            </a:r>
            <a:r>
              <a:rPr lang="zh-CN" altLang="en-US" dirty="0" smtClean="0"/>
              <a:t>日内完成。</a:t>
            </a:r>
            <a:endParaRPr lang="en-US" altLang="zh-CN" dirty="0" smtClean="0"/>
          </a:p>
          <a:p>
            <a:r>
              <a:rPr lang="zh-CN" altLang="en-US" dirty="0" smtClean="0"/>
              <a:t>滚动交割。。。</a:t>
            </a:r>
            <a:r>
              <a:rPr lang="zh-CN" altLang="en-US" dirty="0" smtClean="0"/>
              <a:t>滚动交割的特点是对交易的流动性有促进作用，但是对买方的要求较高，因为买方在交割月要随时准备着参与交割。</a:t>
            </a:r>
            <a:endParaRPr lang="en-US" altLang="zh-CN" dirty="0" smtClean="0"/>
          </a:p>
          <a:p>
            <a:r>
              <a:rPr lang="zh-CN" altLang="en-US" dirty="0" smtClean="0"/>
              <a:t>此外，期货转现货是一种交易行为，但过程也伴随着货权的转移，所以也在此提一下。</a:t>
            </a:r>
            <a:endParaRPr lang="en-US" altLang="zh-CN" dirty="0" smtClean="0"/>
          </a:p>
          <a:p>
            <a:r>
              <a:rPr lang="zh-CN" altLang="en-US" dirty="0" smtClean="0"/>
              <a:t>期转现的定义就比较长了，简单来讲，就是买卖双方在场外达成协议后，将期货头寸转为现货头寸进行交割。后面交割流程中还会具体讲到。</a:t>
            </a:r>
            <a:endParaRPr lang="en-US" altLang="zh-CN" dirty="0" smtClean="0"/>
          </a:p>
          <a:p>
            <a:r>
              <a:rPr lang="zh-CN" altLang="en-US" dirty="0" smtClean="0"/>
              <a:t>期转现可以采用标准仓单、也可以采用非标仓单，时间和地点都不受交易所的规则限制，为交割参与方提供了极大的便利，是对上述两种交割方式的有效补充。</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6</a:t>
            </a:fld>
            <a:endParaRPr lang="zh-CN" altLang="en-US"/>
          </a:p>
        </p:txBody>
      </p:sp>
    </p:spTree>
    <p:extLst>
      <p:ext uri="{BB962C8B-B14F-4D97-AF65-F5344CB8AC3E}">
        <p14:creationId xmlns:p14="http://schemas.microsoft.com/office/powerpoint/2010/main" val="133592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实物交割按照交割商品完税状态不同，可以分为保税交割和完税交割。</a:t>
            </a:r>
            <a:endParaRPr lang="en-US" altLang="zh-CN" dirty="0" smtClean="0"/>
          </a:p>
          <a:p>
            <a:r>
              <a:rPr lang="zh-CN" altLang="en-US" dirty="0" smtClean="0"/>
              <a:t>其中，保税交割。。。</a:t>
            </a:r>
            <a:endParaRPr lang="en-US" altLang="zh-CN" dirty="0" smtClean="0"/>
          </a:p>
          <a:p>
            <a:r>
              <a:rPr lang="zh-CN" altLang="en-US" dirty="0" smtClean="0"/>
              <a:t>完税交割。。。</a:t>
            </a:r>
            <a:endParaRPr lang="en-US" altLang="zh-CN" dirty="0" smtClean="0"/>
          </a:p>
          <a:p>
            <a:endParaRPr lang="en-US" altLang="zh-CN" dirty="0" smtClean="0"/>
          </a:p>
          <a:p>
            <a:r>
              <a:rPr lang="zh-CN" altLang="en-US" dirty="0" smtClean="0"/>
              <a:t>实物交割按照交割场所性质的不同，可以分为仓库交割和厂库交割。</a:t>
            </a:r>
            <a:endParaRPr lang="en-US" altLang="zh-CN" dirty="0" smtClean="0"/>
          </a:p>
          <a:p>
            <a:r>
              <a:rPr lang="zh-CN" altLang="en-US" dirty="0" smtClean="0"/>
              <a:t>那么对应的仓单分别为仓库</a:t>
            </a:r>
            <a:r>
              <a:rPr lang="zh-CN" altLang="en-US" sz="1200" dirty="0" smtClean="0">
                <a:latin typeface="方正仿宋简体" pitchFamily="2" charset="-122"/>
                <a:ea typeface="方正仿宋简体" pitchFamily="2" charset="-122"/>
              </a:rPr>
              <a:t>标准仓单和厂库标准仓单。</a:t>
            </a:r>
            <a:endParaRPr lang="en-US" altLang="zh-CN" dirty="0" smtClean="0"/>
          </a:p>
          <a:p>
            <a:r>
              <a:rPr lang="zh-CN" altLang="en-US" dirty="0" smtClean="0"/>
              <a:t>其中，仓库是指具备商品仓储资质的企业所使用的，经交易所批准并指定为某一商品期货履行实物交割的地点。</a:t>
            </a:r>
            <a:endParaRPr lang="en-US" altLang="zh-CN" dirty="0" smtClean="0"/>
          </a:p>
          <a:p>
            <a:r>
              <a:rPr lang="zh-CN" altLang="en-US" dirty="0" smtClean="0"/>
              <a:t>厂库是指商品生产企业所使用的，经交易所批准并指定为某一商品期货履行实物交割的地点。</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7</a:t>
            </a:fld>
            <a:endParaRPr lang="zh-CN" altLang="en-US"/>
          </a:p>
        </p:txBody>
      </p:sp>
    </p:spTree>
    <p:extLst>
      <p:ext uri="{BB962C8B-B14F-4D97-AF65-F5344CB8AC3E}">
        <p14:creationId xmlns:p14="http://schemas.microsoft.com/office/powerpoint/2010/main" val="396348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下面，给大家介绍原油期货交割、检验规则要点。</a:t>
            </a:r>
            <a:endParaRPr lang="zh-CN" altLang="en-US" dirty="0"/>
          </a:p>
        </p:txBody>
      </p:sp>
      <p:sp>
        <p:nvSpPr>
          <p:cNvPr id="4" name="灯片编号占位符 3"/>
          <p:cNvSpPr>
            <a:spLocks noGrp="1"/>
          </p:cNvSpPr>
          <p:nvPr>
            <p:ph type="sldNum" sz="quarter" idx="10"/>
          </p:nvPr>
        </p:nvSpPr>
        <p:spPr/>
        <p:txBody>
          <a:bodyPr/>
          <a:lstStyle/>
          <a:p>
            <a:fld id="{C1C89241-AA9E-49AB-B10A-59BB19104388}" type="slidenum">
              <a:rPr lang="zh-CN" altLang="en-US" smtClean="0"/>
              <a:t>8</a:t>
            </a:fld>
            <a:endParaRPr lang="zh-CN" altLang="en-US"/>
          </a:p>
        </p:txBody>
      </p:sp>
    </p:spTree>
    <p:extLst>
      <p:ext uri="{BB962C8B-B14F-4D97-AF65-F5344CB8AC3E}">
        <p14:creationId xmlns:p14="http://schemas.microsoft.com/office/powerpoint/2010/main" val="22218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首先看看原油期货交割业务参与方式。</a:t>
            </a:r>
            <a:endParaRPr lang="en-US" altLang="zh-CN" dirty="0" smtClean="0"/>
          </a:p>
          <a:p>
            <a:r>
              <a:rPr lang="zh-CN" altLang="en-US" sz="1200" kern="1200" dirty="0" smtClean="0">
                <a:solidFill>
                  <a:schemeClr val="tx1"/>
                </a:solidFill>
                <a:effectLst/>
                <a:latin typeface="+mn-lt"/>
                <a:ea typeface="+mn-ea"/>
                <a:cs typeface="+mn-cs"/>
              </a:rPr>
              <a:t>境内的非期货公司</a:t>
            </a:r>
            <a:r>
              <a:rPr lang="zh-CN" altLang="zh-CN" sz="1200" kern="1200" dirty="0" smtClean="0">
                <a:solidFill>
                  <a:schemeClr val="tx1"/>
                </a:solidFill>
                <a:effectLst/>
                <a:latin typeface="+mn-lt"/>
                <a:ea typeface="+mn-ea"/>
                <a:cs typeface="+mn-cs"/>
              </a:rPr>
              <a:t>会员</a:t>
            </a:r>
            <a:r>
              <a:rPr lang="zh-CN" altLang="en-US" sz="1200" kern="1200" dirty="0" smtClean="0">
                <a:solidFill>
                  <a:schemeClr val="tx1"/>
                </a:solidFill>
                <a:effectLst/>
                <a:latin typeface="+mn-lt"/>
                <a:ea typeface="+mn-ea"/>
                <a:cs typeface="+mn-cs"/>
              </a:rPr>
              <a:t>和期货公司会员都可以</a:t>
            </a:r>
            <a:r>
              <a:rPr lang="zh-CN" altLang="zh-CN" sz="1200" kern="1200" dirty="0" smtClean="0">
                <a:solidFill>
                  <a:schemeClr val="tx1"/>
                </a:solidFill>
                <a:effectLst/>
                <a:latin typeface="+mn-lt"/>
                <a:ea typeface="+mn-ea"/>
                <a:cs typeface="+mn-cs"/>
              </a:rPr>
              <a:t>直接在能源中心办理实物交割。</a:t>
            </a:r>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期货公司会员的客户需要经会员办理实物交割。</a:t>
            </a:r>
            <a:endParaRPr lang="en-US" altLang="zh-CN" dirty="0" smtClean="0"/>
          </a:p>
          <a:p>
            <a:r>
              <a:rPr lang="zh-CN" altLang="en-US" dirty="0" smtClean="0"/>
              <a:t>但是，境内自然人客户因为不能提供发票，所以不能参与交割，临近最后交易日自然人持仓应为</a:t>
            </a:r>
            <a:r>
              <a:rPr lang="en-US" altLang="zh-CN" dirty="0" smtClean="0"/>
              <a:t>0</a:t>
            </a:r>
            <a:r>
              <a:rPr lang="zh-CN" altLang="en-US" baseline="0" dirty="0" smtClean="0"/>
              <a:t>，若还有持仓，能源中心将强行平仓。</a:t>
            </a:r>
            <a:endParaRPr lang="en-US" altLang="zh-CN" baseline="0" dirty="0" smtClean="0"/>
          </a:p>
          <a:p>
            <a:r>
              <a:rPr lang="zh-CN" altLang="en-US" baseline="0" dirty="0" smtClean="0"/>
              <a:t>境外参与者不存在发票问题，因为境外使用的大多是形式发票，也就类似于国内收据的概念，所以境外参与者都可以参与实物交割。</a:t>
            </a:r>
            <a:endParaRPr lang="en-US" altLang="zh-CN" baseline="0" dirty="0" smtClean="0"/>
          </a:p>
          <a:p>
            <a:r>
              <a:rPr lang="zh-CN" altLang="en-US" baseline="0" dirty="0" smtClean="0"/>
              <a:t>但由于境外没有结算权，境外中介、境外经纪参与者都需要通过为其结算的期货公司会员办理实物交割。</a:t>
            </a:r>
            <a:endParaRPr lang="en-US" altLang="zh-CN" dirty="0" smtClean="0"/>
          </a:p>
        </p:txBody>
      </p:sp>
      <p:sp>
        <p:nvSpPr>
          <p:cNvPr id="4" name="灯片编号占位符 3"/>
          <p:cNvSpPr>
            <a:spLocks noGrp="1"/>
          </p:cNvSpPr>
          <p:nvPr>
            <p:ph type="sldNum" sz="quarter" idx="10"/>
          </p:nvPr>
        </p:nvSpPr>
        <p:spPr/>
        <p:txBody>
          <a:bodyPr/>
          <a:lstStyle/>
          <a:p>
            <a:fld id="{C1C89241-AA9E-49AB-B10A-59BB19104388}" type="slidenum">
              <a:rPr lang="zh-CN" altLang="en-US" smtClean="0"/>
              <a:t>9</a:t>
            </a:fld>
            <a:endParaRPr lang="zh-CN" altLang="en-US"/>
          </a:p>
        </p:txBody>
      </p:sp>
    </p:spTree>
    <p:extLst>
      <p:ext uri="{BB962C8B-B14F-4D97-AF65-F5344CB8AC3E}">
        <p14:creationId xmlns:p14="http://schemas.microsoft.com/office/powerpoint/2010/main" val="42496029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766726-571C-4383-AF62-F00958C0865A}" type="datetimeFigureOut">
              <a:rPr lang="zh-CN" altLang="en-US" smtClean="0"/>
              <a:t>2017/6/8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B3D815-5228-44A1-8FBA-3F195B89AC3A}" type="slidenum">
              <a:rPr lang="zh-CN" altLang="en-US" smtClean="0"/>
              <a:t>‹#›</a:t>
            </a:fld>
            <a:endParaRPr lang="zh-CN" altLang="en-US"/>
          </a:p>
        </p:txBody>
      </p:sp>
      <p:sp>
        <p:nvSpPr>
          <p:cNvPr id="7" name="矩形 6"/>
          <p:cNvSpPr/>
          <p:nvPr userDrawn="1"/>
        </p:nvSpPr>
        <p:spPr>
          <a:xfrm>
            <a:off x="1" y="0"/>
            <a:ext cx="9144000" cy="2461259"/>
          </a:xfrm>
          <a:prstGeom prst="rect">
            <a:avLst/>
          </a:prstGeom>
          <a:gradFill>
            <a:gsLst>
              <a:gs pos="23000">
                <a:schemeClr val="bg1"/>
              </a:gs>
              <a:gs pos="100000">
                <a:schemeClr val="bg1">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descr="D:\我的文档\中化兴中\201405211236 .jpg"/>
          <p:cNvPicPr>
            <a:picLocks noChangeAspect="1" noChangeArrowheads="1"/>
          </p:cNvPicPr>
          <p:nvPr userDrawn="1"/>
        </p:nvPicPr>
        <p:blipFill rotWithShape="1">
          <a:blip r:embed="rId2" cstate="print">
            <a:duotone>
              <a:prstClr val="black"/>
              <a:schemeClr val="bg1">
                <a:lumMod val="95000"/>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13254" t="10796" r="31935"/>
          <a:stretch/>
        </p:blipFill>
        <p:spPr bwMode="auto">
          <a:xfrm>
            <a:off x="0" y="2461260"/>
            <a:ext cx="9144000" cy="2682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u.peng\Desktop\上期能源中心品牌形象识别手册0420部分2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24328" y="152487"/>
            <a:ext cx="1282677" cy="61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737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771550"/>
            <a:ext cx="8568952" cy="3888431"/>
          </a:xfrm>
        </p:spPr>
        <p:txBody>
          <a:bodyPr>
            <a:normAutofit/>
          </a:bodyPr>
          <a:lstStyle>
            <a:lvl1pPr marL="0" indent="0">
              <a:buNone/>
              <a:defRPr sz="1600" b="0">
                <a:latin typeface="微软雅黑" pitchFamily="34" charset="-122"/>
                <a:ea typeface="微软雅黑" pitchFamily="34" charset="-122"/>
              </a:defRPr>
            </a:lvl1pPr>
          </a:lstStyle>
          <a:p>
            <a:pPr lvl="0"/>
            <a:r>
              <a:rPr lang="zh-CN" altLang="en-US" dirty="0" smtClean="0"/>
              <a:t>单击此处编辑母版文本样式</a:t>
            </a:r>
          </a:p>
        </p:txBody>
      </p:sp>
      <p:sp>
        <p:nvSpPr>
          <p:cNvPr id="2" name="标题 1"/>
          <p:cNvSpPr>
            <a:spLocks noGrp="1"/>
          </p:cNvSpPr>
          <p:nvPr>
            <p:ph type="title"/>
          </p:nvPr>
        </p:nvSpPr>
        <p:spPr>
          <a:xfrm>
            <a:off x="251520" y="123478"/>
            <a:ext cx="8568952" cy="504056"/>
          </a:xfrm>
        </p:spPr>
        <p:txBody>
          <a:bodyPr>
            <a:normAutofit/>
          </a:bodyPr>
          <a:lstStyle>
            <a:lvl1pPr algn="l">
              <a:defRPr sz="16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6" name="灯片编号占位符 5"/>
          <p:cNvSpPr>
            <a:spLocks noGrp="1"/>
          </p:cNvSpPr>
          <p:nvPr>
            <p:ph type="sldNum" sz="quarter" idx="12"/>
          </p:nvPr>
        </p:nvSpPr>
        <p:spPr>
          <a:xfrm>
            <a:off x="6553200" y="4767263"/>
            <a:ext cx="2267272" cy="273844"/>
          </a:xfrm>
        </p:spPr>
        <p:txBody>
          <a:bodyPr/>
          <a:lstStyle/>
          <a:p>
            <a:fld id="{E8B3D815-5228-44A1-8FBA-3F195B89AC3A}" type="slidenum">
              <a:rPr lang="zh-CN" altLang="en-US" smtClean="0"/>
              <a:t>‹#›</a:t>
            </a:fld>
            <a:endParaRPr lang="zh-CN" altLang="en-US"/>
          </a:p>
        </p:txBody>
      </p:sp>
      <p:cxnSp>
        <p:nvCxnSpPr>
          <p:cNvPr id="7" name="直接连接符 6"/>
          <p:cNvCxnSpPr/>
          <p:nvPr userDrawn="1"/>
        </p:nvCxnSpPr>
        <p:spPr>
          <a:xfrm>
            <a:off x="0" y="627534"/>
            <a:ext cx="91440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1" descr="C:\Users\hu.peng\AppData\Roaming\Tencent\Users\11263003\QQ\WinTemp\RichOle\V7$0X17D}[3Y7@3VP}8T467.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2" y="195486"/>
            <a:ext cx="993626" cy="31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719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722313" y="1779662"/>
            <a:ext cx="7772400" cy="504056"/>
          </a:xfrm>
        </p:spPr>
        <p:txBody>
          <a:bodyPr anchor="t">
            <a:noAutofit/>
          </a:bodyPr>
          <a:lstStyle>
            <a:lvl1pPr marL="0" indent="0" algn="ctr">
              <a:buNone/>
              <a:defRPr sz="2800" b="0">
                <a:solidFill>
                  <a:srgbClr val="C00000"/>
                </a:solidFill>
                <a:effectLst>
                  <a:outerShdw blurRad="38100" dist="38100" dir="2700000" algn="tl">
                    <a:srgbClr val="000000">
                      <a:alpha val="43137"/>
                    </a:srgbClr>
                  </a:outerShdw>
                </a:effectLst>
                <a:latin typeface="隶书" pitchFamily="49" charset="-122"/>
                <a:ea typeface="隶书" pitchFamily="49"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6" name="灯片编号占位符 5"/>
          <p:cNvSpPr>
            <a:spLocks noGrp="1"/>
          </p:cNvSpPr>
          <p:nvPr>
            <p:ph type="sldNum" sz="quarter" idx="12"/>
          </p:nvPr>
        </p:nvSpPr>
        <p:spPr/>
        <p:txBody>
          <a:bodyPr/>
          <a:lstStyle/>
          <a:p>
            <a:fld id="{E8B3D815-5228-44A1-8FBA-3F195B89AC3A}" type="slidenum">
              <a:rPr lang="zh-CN" altLang="en-US" smtClean="0"/>
              <a:t>‹#›</a:t>
            </a:fld>
            <a:endParaRPr lang="zh-CN" altLang="en-US"/>
          </a:p>
        </p:txBody>
      </p:sp>
      <p:cxnSp>
        <p:nvCxnSpPr>
          <p:cNvPr id="7" name="直接连接符 6"/>
          <p:cNvCxnSpPr/>
          <p:nvPr userDrawn="1"/>
        </p:nvCxnSpPr>
        <p:spPr>
          <a:xfrm>
            <a:off x="467544" y="2283718"/>
            <a:ext cx="820891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202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766726-571C-4383-AF62-F00958C0865A}" type="datetimeFigureOut">
              <a:rPr lang="zh-CN" altLang="en-US" smtClean="0"/>
              <a:t>2017/6/8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B3D815-5228-44A1-8FBA-3F195B89AC3A}" type="slidenum">
              <a:rPr lang="zh-CN" altLang="en-US" smtClean="0"/>
              <a:t>‹#›</a:t>
            </a:fld>
            <a:endParaRPr lang="zh-CN" altLang="en-US"/>
          </a:p>
        </p:txBody>
      </p:sp>
    </p:spTree>
    <p:extLst>
      <p:ext uri="{BB962C8B-B14F-4D97-AF65-F5344CB8AC3E}">
        <p14:creationId xmlns:p14="http://schemas.microsoft.com/office/powerpoint/2010/main" val="11129142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C:\Users\hu.peng\Desktop\上期能源中心品牌形象识别手册0420部分2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1769" y="1491630"/>
            <a:ext cx="2536375"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47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封面">
    <p:spTree>
      <p:nvGrpSpPr>
        <p:cNvPr id="1" name=""/>
        <p:cNvGrpSpPr/>
        <p:nvPr/>
      </p:nvGrpSpPr>
      <p:grpSpPr>
        <a:xfrm>
          <a:off x="0" y="0"/>
          <a:ext cx="0" cy="0"/>
          <a:chOff x="0" y="0"/>
          <a:chExt cx="0" cy="0"/>
        </a:xfrm>
      </p:grpSpPr>
      <p:sp>
        <p:nvSpPr>
          <p:cNvPr id="12" name="Shape 12"/>
          <p:cNvSpPr>
            <a:spLocks noGrp="1"/>
          </p:cNvSpPr>
          <p:nvPr>
            <p:ph type="body" sz="quarter" idx="1"/>
          </p:nvPr>
        </p:nvSpPr>
        <p:spPr>
          <a:xfrm>
            <a:off x="7286644" y="285732"/>
            <a:ext cx="1357292" cy="267892"/>
          </a:xfrm>
          <a:prstGeom prst="rect">
            <a:avLst/>
          </a:prstGeom>
        </p:spPr>
        <p:txBody>
          <a:bodyPr/>
          <a:lstStyle>
            <a:lvl1pPr marL="342900" indent="-342900" algn="r">
              <a:spcBef>
                <a:spcPts val="200"/>
              </a:spcBef>
              <a:defRPr sz="1000" b="0">
                <a:latin typeface="微软雅黑"/>
                <a:ea typeface="微软雅黑"/>
                <a:cs typeface="微软雅黑"/>
                <a:sym typeface="微软雅黑"/>
              </a:defRPr>
            </a:lvl1pPr>
          </a:lstStyle>
          <a:p>
            <a:r>
              <a:t>请在此处添加时间</a:t>
            </a:r>
          </a:p>
        </p:txBody>
      </p:sp>
      <p:sp>
        <p:nvSpPr>
          <p:cNvPr id="13" name="Shape 13"/>
          <p:cNvSpPr>
            <a:spLocks noGrp="1"/>
          </p:cNvSpPr>
          <p:nvPr>
            <p:ph type="body" sz="quarter" idx="13"/>
          </p:nvPr>
        </p:nvSpPr>
        <p:spPr>
          <a:xfrm>
            <a:off x="683567" y="1097608"/>
            <a:ext cx="7960360" cy="535777"/>
          </a:xfrm>
          <a:prstGeom prst="rect">
            <a:avLst/>
          </a:prstGeom>
        </p:spPr>
        <p:txBody>
          <a:bodyPr/>
          <a:lstStyle/>
          <a:p>
            <a:pPr marL="250317" indent="-250317" defTabSz="667512">
              <a:spcBef>
                <a:spcPts val="600"/>
              </a:spcBef>
              <a:defRPr sz="2920"/>
            </a:pPr>
            <a:endParaRPr/>
          </a:p>
        </p:txBody>
      </p:sp>
      <p:sp>
        <p:nvSpPr>
          <p:cNvPr id="15" name="Shape 15"/>
          <p:cNvSpPr>
            <a:spLocks noGrp="1"/>
          </p:cNvSpPr>
          <p:nvPr>
            <p:ph type="body" sz="quarter" idx="14"/>
          </p:nvPr>
        </p:nvSpPr>
        <p:spPr>
          <a:xfrm>
            <a:off x="683568" y="1711074"/>
            <a:ext cx="7960384" cy="428630"/>
          </a:xfrm>
          <a:prstGeom prst="rect">
            <a:avLst/>
          </a:prstGeom>
        </p:spPr>
        <p:txBody>
          <a:bodyPr/>
          <a:lstStyle/>
          <a:p>
            <a:pPr marL="192023" indent="-192023" defTabSz="512063">
              <a:spcBef>
                <a:spcPts val="500"/>
              </a:spcBef>
              <a:defRPr sz="2240"/>
            </a:pPr>
            <a:endParaRPr/>
          </a:p>
        </p:txBody>
      </p:sp>
      <p:sp>
        <p:nvSpPr>
          <p:cNvPr id="17" name="Shape 17"/>
          <p:cNvSpPr>
            <a:spLocks noGrp="1"/>
          </p:cNvSpPr>
          <p:nvPr>
            <p:ph type="sldNum" sz="quarter" idx="2"/>
          </p:nvPr>
        </p:nvSpPr>
        <p:spPr>
          <a:xfrm>
            <a:off x="6279593" y="4634777"/>
            <a:ext cx="273607" cy="264972"/>
          </a:xfrm>
          <a:prstGeom prst="rect">
            <a:avLst/>
          </a:prstGeom>
        </p:spPr>
        <p:txBody>
          <a:bodyPr lIns="45718" tIns="45718" rIns="45718" bIns="45718" anchor="ctr"/>
          <a:lstStyle>
            <a:lvl1pPr algn="r">
              <a:defRPr sz="1200"/>
            </a:lvl1pPr>
          </a:lstStyle>
          <a:p>
            <a:fld id="{86CB4B4D-7CA3-9044-876B-883B54F8677D}" type="slidenum">
              <a:rPr/>
              <a:pPr/>
              <a:t>‹#›</a:t>
            </a:fld>
            <a:endParaRPr/>
          </a:p>
        </p:txBody>
      </p:sp>
    </p:spTree>
    <p:extLst>
      <p:ext uri="{BB962C8B-B14F-4D97-AF65-F5344CB8AC3E}">
        <p14:creationId xmlns:p14="http://schemas.microsoft.com/office/powerpoint/2010/main" val="110792504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766726-571C-4383-AF62-F00958C0865A}" type="datetimeFigureOut">
              <a:rPr lang="zh-CN" altLang="en-US" smtClean="0"/>
              <a:t>2017/6/8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B3D815-5228-44A1-8FBA-3F195B89AC3A}" type="slidenum">
              <a:rPr lang="zh-CN" altLang="en-US" smtClean="0"/>
              <a:t>‹#›</a:t>
            </a:fld>
            <a:endParaRPr lang="zh-CN" altLang="en-US"/>
          </a:p>
        </p:txBody>
      </p:sp>
    </p:spTree>
    <p:extLst>
      <p:ext uri="{BB962C8B-B14F-4D97-AF65-F5344CB8AC3E}">
        <p14:creationId xmlns:p14="http://schemas.microsoft.com/office/powerpoint/2010/main" val="364808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eg"/><Relationship Id="rId7" Type="http://schemas.openxmlformats.org/officeDocument/2006/relationships/diagramQuickStyle" Target="../diagrams/quickStyle2.xml"/><Relationship Id="rId12"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3.png"/><Relationship Id="rId5" Type="http://schemas.openxmlformats.org/officeDocument/2006/relationships/diagramData" Target="../diagrams/data2.xml"/><Relationship Id="rId10" Type="http://schemas.openxmlformats.org/officeDocument/2006/relationships/image" Target="../media/image12.jpeg"/><Relationship Id="rId4" Type="http://schemas.openxmlformats.org/officeDocument/2006/relationships/image" Target="../media/image11.jpeg"/><Relationship Id="rId9" Type="http://schemas.microsoft.com/office/2007/relationships/diagramDrawing" Target="../diagrams/drawing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油轮.jpg"/>
          <p:cNvPicPr>
            <a:picLocks noChangeAspect="1"/>
          </p:cNvPicPr>
          <p:nvPr/>
        </p:nvPicPr>
        <p:blipFill rotWithShape="1">
          <a:blip r:embed="rId3" cstate="print">
            <a:extLst>
              <a:ext uri="{28A0092B-C50C-407E-A947-70E740481C1C}">
                <a14:useLocalDpi xmlns:a14="http://schemas.microsoft.com/office/drawing/2010/main" val="0"/>
              </a:ext>
            </a:extLst>
          </a:blip>
          <a:srcRect t="10535" b="5816"/>
          <a:stretch/>
        </p:blipFill>
        <p:spPr>
          <a:xfrm>
            <a:off x="1298" y="117231"/>
            <a:ext cx="9144000" cy="3024909"/>
          </a:xfrm>
          <a:prstGeom prst="rect">
            <a:avLst/>
          </a:prstGeom>
        </p:spPr>
      </p:pic>
      <p:sp>
        <p:nvSpPr>
          <p:cNvPr id="54" name="Shape 54"/>
          <p:cNvSpPr>
            <a:spLocks noGrp="1"/>
          </p:cNvSpPr>
          <p:nvPr>
            <p:ph type="subTitle" sz="quarter" idx="1"/>
          </p:nvPr>
        </p:nvSpPr>
        <p:spPr>
          <a:xfrm>
            <a:off x="467544" y="4083918"/>
            <a:ext cx="1357292" cy="267891"/>
          </a:xfrm>
          <a:prstGeom prst="rect">
            <a:avLst/>
          </a:prstGeom>
        </p:spPr>
        <p:txBody>
          <a:bodyPr/>
          <a:lstStyle/>
          <a:p>
            <a:pPr marL="0" indent="0" algn="l">
              <a:buNone/>
            </a:pPr>
            <a:r>
              <a:rPr dirty="0" smtClean="0"/>
              <a:t>201</a:t>
            </a:r>
            <a:r>
              <a:rPr lang="en-US" altLang="zh-CN" dirty="0" smtClean="0"/>
              <a:t>7</a:t>
            </a:r>
            <a:r>
              <a:rPr dirty="0" smtClean="0"/>
              <a:t>.0</a:t>
            </a:r>
            <a:r>
              <a:rPr lang="en-US" dirty="0" smtClean="0"/>
              <a:t>6</a:t>
            </a:r>
            <a:r>
              <a:rPr lang="en-US" altLang="zh-CN" dirty="0" smtClean="0"/>
              <a:t>.08</a:t>
            </a:r>
            <a:endParaRPr dirty="0"/>
          </a:p>
        </p:txBody>
      </p:sp>
      <p:sp>
        <p:nvSpPr>
          <p:cNvPr id="55" name="Shape 55"/>
          <p:cNvSpPr>
            <a:spLocks noGrp="1"/>
          </p:cNvSpPr>
          <p:nvPr>
            <p:ph type="body" idx="13"/>
          </p:nvPr>
        </p:nvSpPr>
        <p:spPr>
          <a:xfrm>
            <a:off x="437916" y="3259749"/>
            <a:ext cx="7600318" cy="535779"/>
          </a:xfrm>
          <a:prstGeom prst="rect">
            <a:avLst/>
          </a:prstGeom>
          <a:extLst>
            <a:ext uri="{C572A759-6A51-4108-AA02-DFA0A04FC94B}">
              <ma14:wrappingTextBoxFlag xmlns:ma14="http://schemas.microsoft.com/office/mac/drawingml/2011/main" xmlns="" val="1"/>
            </a:ext>
          </a:extLst>
        </p:spPr>
        <p:txBody>
          <a:bodyPr/>
          <a:lstStyle>
            <a:lvl1pPr algn="r" defTabSz="713230">
              <a:spcBef>
                <a:spcPts val="0"/>
              </a:spcBef>
              <a:defRPr sz="2400">
                <a:solidFill>
                  <a:srgbClr val="00205B"/>
                </a:solidFill>
                <a:latin typeface="微软雅黑"/>
                <a:ea typeface="微软雅黑"/>
                <a:cs typeface="微软雅黑"/>
                <a:sym typeface="微软雅黑"/>
              </a:defRPr>
            </a:lvl1pPr>
          </a:lstStyle>
          <a:p>
            <a:pPr marL="0" indent="0" algn="l">
              <a:buNone/>
            </a:pPr>
            <a:r>
              <a:rPr lang="zh-CN" altLang="en-US" dirty="0" smtClean="0"/>
              <a:t>原油期货交割业务规则介绍</a:t>
            </a:r>
            <a:endParaRPr dirty="0"/>
          </a:p>
        </p:txBody>
      </p:sp>
      <p:sp>
        <p:nvSpPr>
          <p:cNvPr id="6" name="矩形 5"/>
          <p:cNvSpPr/>
          <p:nvPr/>
        </p:nvSpPr>
        <p:spPr>
          <a:xfrm>
            <a:off x="0" y="0"/>
            <a:ext cx="9144000" cy="117231"/>
          </a:xfrm>
          <a:prstGeom prst="rect">
            <a:avLst/>
          </a:prstGeom>
          <a:solidFill>
            <a:srgbClr val="EF0709"/>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7" name="图片 6" descr="能源.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75" y="1070264"/>
            <a:ext cx="2729908" cy="999836"/>
          </a:xfrm>
          <a:prstGeom prst="rect">
            <a:avLst/>
          </a:prstGeom>
        </p:spPr>
      </p:pic>
    </p:spTree>
    <p:extLst>
      <p:ext uri="{BB962C8B-B14F-4D97-AF65-F5344CB8AC3E}">
        <p14:creationId xmlns:p14="http://schemas.microsoft.com/office/powerpoint/2010/main" val="75711900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原油期货合约</a:t>
            </a:r>
          </a:p>
        </p:txBody>
      </p:sp>
      <p:graphicFrame>
        <p:nvGraphicFramePr>
          <p:cNvPr id="4" name="表格 3"/>
          <p:cNvGraphicFramePr>
            <a:graphicFrameLocks noGrp="1"/>
          </p:cNvGraphicFramePr>
          <p:nvPr>
            <p:extLst>
              <p:ext uri="{D42A27DB-BD31-4B8C-83A1-F6EECF244321}">
                <p14:modId xmlns:p14="http://schemas.microsoft.com/office/powerpoint/2010/main" val="2568371835"/>
              </p:ext>
            </p:extLst>
          </p:nvPr>
        </p:nvGraphicFramePr>
        <p:xfrm>
          <a:off x="323528" y="771550"/>
          <a:ext cx="8496944" cy="4130430"/>
        </p:xfrm>
        <a:graphic>
          <a:graphicData uri="http://schemas.openxmlformats.org/drawingml/2006/table">
            <a:tbl>
              <a:tblPr firstRow="1" bandRow="1">
                <a:tableStyleId>{9D7B26C5-4107-4FEC-AEDC-1716B250A1EF}</a:tableStyleId>
              </a:tblPr>
              <a:tblGrid>
                <a:gridCol w="1440160"/>
                <a:gridCol w="7056784"/>
              </a:tblGrid>
              <a:tr h="275362">
                <a:tc>
                  <a:txBody>
                    <a:bodyPr/>
                    <a:lstStyle/>
                    <a:p>
                      <a:pPr algn="just">
                        <a:lnSpc>
                          <a:spcPct val="100000"/>
                        </a:lnSpc>
                        <a:spcAft>
                          <a:spcPts val="0"/>
                        </a:spcAft>
                      </a:pPr>
                      <a:r>
                        <a:rPr lang="zh-CN" sz="1050" kern="0" dirty="0" smtClean="0">
                          <a:solidFill>
                            <a:srgbClr val="C00000"/>
                          </a:solidFill>
                          <a:effectLst/>
                          <a:latin typeface="方正仿宋简体" pitchFamily="2" charset="-122"/>
                          <a:ea typeface="方正仿宋简体" pitchFamily="2" charset="-122"/>
                          <a:cs typeface="Times New Roman"/>
                        </a:rPr>
                        <a:t>交易品种</a:t>
                      </a:r>
                      <a:endParaRPr lang="zh-CN" sz="1050"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smtClean="0">
                          <a:solidFill>
                            <a:srgbClr val="C00000"/>
                          </a:solidFill>
                          <a:effectLst/>
                          <a:latin typeface="方正仿宋简体" pitchFamily="2" charset="-122"/>
                          <a:ea typeface="方正仿宋简体" pitchFamily="2" charset="-122"/>
                          <a:cs typeface="Times New Roman"/>
                        </a:rPr>
                        <a:t>中质含硫原油</a:t>
                      </a:r>
                      <a:endParaRPr lang="zh-CN" sz="1050"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交易单位</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en-US" sz="1050" kern="0" dirty="0">
                          <a:solidFill>
                            <a:srgbClr val="000000"/>
                          </a:solidFill>
                          <a:effectLst/>
                          <a:latin typeface="方正仿宋简体" pitchFamily="2" charset="-122"/>
                          <a:ea typeface="方正仿宋简体" pitchFamily="2" charset="-122"/>
                          <a:cs typeface="Times New Roman"/>
                        </a:rPr>
                        <a:t>1000</a:t>
                      </a:r>
                      <a:r>
                        <a:rPr lang="zh-CN" sz="1050" kern="0" dirty="0">
                          <a:solidFill>
                            <a:srgbClr val="000000"/>
                          </a:solidFill>
                          <a:effectLst/>
                          <a:latin typeface="方正仿宋简体" pitchFamily="2" charset="-122"/>
                          <a:ea typeface="方正仿宋简体" pitchFamily="2" charset="-122"/>
                          <a:cs typeface="Times New Roman"/>
                        </a:rPr>
                        <a:t>桶</a:t>
                      </a:r>
                      <a:r>
                        <a:rPr lang="en-US" sz="1050" kern="0" dirty="0">
                          <a:solidFill>
                            <a:srgbClr val="000000"/>
                          </a:solidFill>
                          <a:effectLst/>
                          <a:latin typeface="方正仿宋简体" pitchFamily="2" charset="-122"/>
                          <a:ea typeface="方正仿宋简体" pitchFamily="2" charset="-122"/>
                          <a:cs typeface="Times New Roman"/>
                        </a:rPr>
                        <a:t>/</a:t>
                      </a:r>
                      <a:r>
                        <a:rPr lang="zh-CN" sz="1050" kern="0" dirty="0">
                          <a:solidFill>
                            <a:srgbClr val="000000"/>
                          </a:solidFill>
                          <a:effectLst/>
                          <a:latin typeface="方正仿宋简体" pitchFamily="2" charset="-122"/>
                          <a:ea typeface="方正仿宋简体" pitchFamily="2" charset="-122"/>
                          <a:cs typeface="Times New Roman"/>
                        </a:rPr>
                        <a:t>手</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报价单位</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元（人民币）</a:t>
                      </a:r>
                      <a:r>
                        <a:rPr lang="en-US" sz="1050" kern="0" dirty="0">
                          <a:solidFill>
                            <a:srgbClr val="000000"/>
                          </a:solidFill>
                          <a:effectLst/>
                          <a:latin typeface="方正仿宋简体" pitchFamily="2" charset="-122"/>
                          <a:ea typeface="方正仿宋简体" pitchFamily="2" charset="-122"/>
                          <a:cs typeface="Times New Roman"/>
                        </a:rPr>
                        <a:t>/</a:t>
                      </a:r>
                      <a:r>
                        <a:rPr lang="zh-CN" sz="1050" kern="0" dirty="0" smtClean="0">
                          <a:solidFill>
                            <a:srgbClr val="000000"/>
                          </a:solidFill>
                          <a:effectLst/>
                          <a:latin typeface="方正仿宋简体" pitchFamily="2" charset="-122"/>
                          <a:ea typeface="方正仿宋简体" pitchFamily="2" charset="-122"/>
                          <a:cs typeface="Times New Roman"/>
                        </a:rPr>
                        <a:t>桶（</a:t>
                      </a:r>
                      <a:r>
                        <a:rPr lang="zh-CN" sz="1050" kern="0" dirty="0">
                          <a:solidFill>
                            <a:srgbClr val="000000"/>
                          </a:solidFill>
                          <a:effectLst/>
                          <a:latin typeface="方正仿宋简体" pitchFamily="2" charset="-122"/>
                          <a:ea typeface="方正仿宋简体" pitchFamily="2" charset="-122"/>
                          <a:cs typeface="Times New Roman"/>
                        </a:rPr>
                        <a:t>交易报价为不含税价格）</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最小变动价位</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en-US" sz="1050" kern="0" dirty="0">
                          <a:solidFill>
                            <a:srgbClr val="000000"/>
                          </a:solidFill>
                          <a:effectLst/>
                          <a:latin typeface="方正仿宋简体" pitchFamily="2" charset="-122"/>
                          <a:ea typeface="方正仿宋简体" pitchFamily="2" charset="-122"/>
                          <a:cs typeface="Times New Roman"/>
                        </a:rPr>
                        <a:t>0.1</a:t>
                      </a:r>
                      <a:r>
                        <a:rPr lang="zh-CN" sz="1050" kern="0" dirty="0">
                          <a:solidFill>
                            <a:srgbClr val="000000"/>
                          </a:solidFill>
                          <a:effectLst/>
                          <a:latin typeface="方正仿宋简体" pitchFamily="2" charset="-122"/>
                          <a:ea typeface="方正仿宋简体" pitchFamily="2" charset="-122"/>
                          <a:cs typeface="Times New Roman"/>
                        </a:rPr>
                        <a:t>元（人民币）</a:t>
                      </a:r>
                      <a:r>
                        <a:rPr lang="en-US" sz="1050" kern="0" dirty="0">
                          <a:solidFill>
                            <a:srgbClr val="000000"/>
                          </a:solidFill>
                          <a:effectLst/>
                          <a:latin typeface="方正仿宋简体" pitchFamily="2" charset="-122"/>
                          <a:ea typeface="方正仿宋简体" pitchFamily="2" charset="-122"/>
                          <a:cs typeface="Times New Roman"/>
                        </a:rPr>
                        <a:t>/</a:t>
                      </a:r>
                      <a:r>
                        <a:rPr lang="zh-CN" sz="1050" kern="0" dirty="0">
                          <a:solidFill>
                            <a:srgbClr val="000000"/>
                          </a:solidFill>
                          <a:effectLst/>
                          <a:latin typeface="方正仿宋简体" pitchFamily="2" charset="-122"/>
                          <a:ea typeface="方正仿宋简体" pitchFamily="2" charset="-122"/>
                          <a:cs typeface="Times New Roman"/>
                        </a:rPr>
                        <a:t>桶</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涨跌停板幅度</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不超过上一交易日结算价</a:t>
                      </a:r>
                      <a:r>
                        <a:rPr lang="en-US" sz="1050" kern="0" dirty="0">
                          <a:solidFill>
                            <a:srgbClr val="000000"/>
                          </a:solidFill>
                          <a:effectLst/>
                          <a:latin typeface="方正仿宋简体" pitchFamily="2" charset="-122"/>
                          <a:ea typeface="方正仿宋简体" pitchFamily="2" charset="-122"/>
                          <a:cs typeface="Times New Roman"/>
                        </a:rPr>
                        <a:t>±4%</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合约交割月份</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最近</a:t>
                      </a:r>
                      <a:r>
                        <a:rPr lang="en-US" sz="1050" kern="0" dirty="0">
                          <a:solidFill>
                            <a:srgbClr val="000000"/>
                          </a:solidFill>
                          <a:effectLst/>
                          <a:latin typeface="方正仿宋简体" pitchFamily="2" charset="-122"/>
                          <a:ea typeface="方正仿宋简体" pitchFamily="2" charset="-122"/>
                          <a:cs typeface="Times New Roman"/>
                        </a:rPr>
                        <a:t>1-12</a:t>
                      </a:r>
                      <a:r>
                        <a:rPr lang="zh-CN" sz="1050" kern="0" dirty="0">
                          <a:solidFill>
                            <a:srgbClr val="000000"/>
                          </a:solidFill>
                          <a:effectLst/>
                          <a:latin typeface="方正仿宋简体" pitchFamily="2" charset="-122"/>
                          <a:ea typeface="方正仿宋简体" pitchFamily="2" charset="-122"/>
                          <a:cs typeface="Times New Roman"/>
                        </a:rPr>
                        <a:t>个月为连续月份以及随后八个季月</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交易时间</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上午</a:t>
                      </a:r>
                      <a:r>
                        <a:rPr lang="en-US" sz="1050" kern="0" dirty="0">
                          <a:solidFill>
                            <a:srgbClr val="000000"/>
                          </a:solidFill>
                          <a:effectLst/>
                          <a:latin typeface="方正仿宋简体" pitchFamily="2" charset="-122"/>
                          <a:ea typeface="方正仿宋简体" pitchFamily="2" charset="-122"/>
                          <a:cs typeface="Times New Roman"/>
                        </a:rPr>
                        <a:t>9:00 - 11:30</a:t>
                      </a:r>
                      <a:r>
                        <a:rPr lang="zh-CN" sz="1050" kern="0" dirty="0">
                          <a:solidFill>
                            <a:srgbClr val="000000"/>
                          </a:solidFill>
                          <a:effectLst/>
                          <a:latin typeface="方正仿宋简体" pitchFamily="2" charset="-122"/>
                          <a:ea typeface="方正仿宋简体" pitchFamily="2" charset="-122"/>
                          <a:cs typeface="Times New Roman"/>
                        </a:rPr>
                        <a:t>，下午</a:t>
                      </a:r>
                      <a:r>
                        <a:rPr lang="en-US" sz="1050" kern="0" dirty="0">
                          <a:solidFill>
                            <a:srgbClr val="000000"/>
                          </a:solidFill>
                          <a:effectLst/>
                          <a:latin typeface="方正仿宋简体" pitchFamily="2" charset="-122"/>
                          <a:ea typeface="方正仿宋简体" pitchFamily="2" charset="-122"/>
                          <a:cs typeface="Times New Roman"/>
                        </a:rPr>
                        <a:t>1:30 - 3:00</a:t>
                      </a:r>
                      <a:r>
                        <a:rPr lang="zh-CN" sz="1050" kern="0" dirty="0">
                          <a:solidFill>
                            <a:srgbClr val="000000"/>
                          </a:solidFill>
                          <a:effectLst/>
                          <a:latin typeface="方正仿宋简体" pitchFamily="2" charset="-122"/>
                          <a:ea typeface="方正仿宋简体" pitchFamily="2" charset="-122"/>
                          <a:cs typeface="Times New Roman"/>
                        </a:rPr>
                        <a:t>以及上海国际能源交易中心规定的其他交易时间。</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最后交易日</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交割月份前第一月的最后一个交易日；上海国际能源交易中心有权根据国家法定节假日调整最后交易日</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交割日期</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最后交易日后连续五个交易日</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交割品质</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中质含硫原油，基准品质为</a:t>
                      </a:r>
                      <a:r>
                        <a:rPr lang="en-US" sz="1050" b="1" kern="0" dirty="0">
                          <a:solidFill>
                            <a:srgbClr val="C00000"/>
                          </a:solidFill>
                          <a:effectLst/>
                          <a:latin typeface="方正仿宋简体" pitchFamily="2" charset="-122"/>
                          <a:ea typeface="方正仿宋简体" pitchFamily="2" charset="-122"/>
                          <a:cs typeface="Times New Roman"/>
                        </a:rPr>
                        <a:t>API</a:t>
                      </a:r>
                      <a:r>
                        <a:rPr lang="zh-CN" sz="1050" b="1" kern="0" dirty="0">
                          <a:solidFill>
                            <a:srgbClr val="C00000"/>
                          </a:solidFill>
                          <a:effectLst/>
                          <a:latin typeface="方正仿宋简体" pitchFamily="2" charset="-122"/>
                          <a:ea typeface="方正仿宋简体" pitchFamily="2" charset="-122"/>
                          <a:cs typeface="Times New Roman"/>
                        </a:rPr>
                        <a:t>度</a:t>
                      </a:r>
                      <a:r>
                        <a:rPr lang="en-US" sz="1050" b="1" kern="0" dirty="0">
                          <a:solidFill>
                            <a:srgbClr val="C00000"/>
                          </a:solidFill>
                          <a:effectLst/>
                          <a:latin typeface="方正仿宋简体" pitchFamily="2" charset="-122"/>
                          <a:ea typeface="方正仿宋简体" pitchFamily="2" charset="-122"/>
                          <a:cs typeface="Times New Roman"/>
                        </a:rPr>
                        <a:t>32.0</a:t>
                      </a:r>
                      <a:r>
                        <a:rPr lang="zh-CN" sz="1050" b="1" kern="0" dirty="0">
                          <a:solidFill>
                            <a:srgbClr val="C00000"/>
                          </a:solidFill>
                          <a:effectLst/>
                          <a:latin typeface="方正仿宋简体" pitchFamily="2" charset="-122"/>
                          <a:ea typeface="方正仿宋简体" pitchFamily="2" charset="-122"/>
                          <a:cs typeface="Times New Roman"/>
                        </a:rPr>
                        <a:t>，硫含量</a:t>
                      </a:r>
                      <a:r>
                        <a:rPr lang="en-US" sz="1050" b="1" kern="0" dirty="0">
                          <a:solidFill>
                            <a:srgbClr val="C00000"/>
                          </a:solidFill>
                          <a:effectLst/>
                          <a:latin typeface="方正仿宋简体" pitchFamily="2" charset="-122"/>
                          <a:ea typeface="方正仿宋简体" pitchFamily="2" charset="-122"/>
                          <a:cs typeface="Times New Roman"/>
                        </a:rPr>
                        <a:t>1.5%</a:t>
                      </a:r>
                      <a:r>
                        <a:rPr lang="zh-CN" sz="1050" b="1" kern="0" dirty="0">
                          <a:solidFill>
                            <a:srgbClr val="C00000"/>
                          </a:solidFill>
                          <a:effectLst/>
                          <a:latin typeface="方正仿宋简体" pitchFamily="2" charset="-122"/>
                          <a:ea typeface="方正仿宋简体" pitchFamily="2" charset="-122"/>
                          <a:cs typeface="Times New Roman"/>
                        </a:rPr>
                        <a:t>，具体可交割油种及升贴水由上海国际能源交易中心另行规定。</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交割地点</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上海国际能源交易中心指定交割仓库</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最低交易保证金</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solidFill>
                            <a:srgbClr val="000000"/>
                          </a:solidFill>
                          <a:effectLst/>
                          <a:latin typeface="方正仿宋简体" pitchFamily="2" charset="-122"/>
                          <a:ea typeface="方正仿宋简体" pitchFamily="2" charset="-122"/>
                          <a:cs typeface="Times New Roman"/>
                        </a:rPr>
                        <a:t>合约价值的</a:t>
                      </a:r>
                      <a:r>
                        <a:rPr lang="en-US" sz="1050" kern="0" dirty="0">
                          <a:solidFill>
                            <a:srgbClr val="000000"/>
                          </a:solidFill>
                          <a:effectLst/>
                          <a:latin typeface="方正仿宋简体" pitchFamily="2" charset="-122"/>
                          <a:ea typeface="方正仿宋简体" pitchFamily="2" charset="-122"/>
                          <a:cs typeface="Times New Roman"/>
                        </a:rPr>
                        <a:t>5%</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交割方式</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b="1" kern="0" dirty="0">
                          <a:solidFill>
                            <a:srgbClr val="C00000"/>
                          </a:solidFill>
                          <a:effectLst/>
                          <a:latin typeface="方正仿宋简体" pitchFamily="2" charset="-122"/>
                          <a:ea typeface="方正仿宋简体" pitchFamily="2" charset="-122"/>
                          <a:cs typeface="Times New Roman"/>
                        </a:rPr>
                        <a:t>实物交割</a:t>
                      </a:r>
                      <a:endParaRPr lang="zh-CN" sz="1050" b="1" kern="100" dirty="0">
                        <a:solidFill>
                          <a:srgbClr val="C00000"/>
                        </a:solidFill>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交易代码</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en-US" sz="1050" kern="0" dirty="0">
                          <a:solidFill>
                            <a:srgbClr val="000000"/>
                          </a:solidFill>
                          <a:effectLst/>
                          <a:latin typeface="方正仿宋简体" pitchFamily="2" charset="-122"/>
                          <a:ea typeface="方正仿宋简体" pitchFamily="2" charset="-122"/>
                          <a:cs typeface="Times New Roman"/>
                        </a:rPr>
                        <a:t>SC</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r h="275362">
                <a:tc>
                  <a:txBody>
                    <a:bodyPr/>
                    <a:lstStyle/>
                    <a:p>
                      <a:pPr algn="just">
                        <a:lnSpc>
                          <a:spcPct val="100000"/>
                        </a:lnSpc>
                        <a:spcAft>
                          <a:spcPts val="0"/>
                        </a:spcAft>
                      </a:pPr>
                      <a:r>
                        <a:rPr lang="zh-CN" sz="1050" kern="0">
                          <a:solidFill>
                            <a:srgbClr val="000000"/>
                          </a:solidFill>
                          <a:effectLst/>
                          <a:latin typeface="方正仿宋简体" pitchFamily="2" charset="-122"/>
                          <a:ea typeface="方正仿宋简体" pitchFamily="2" charset="-122"/>
                          <a:cs typeface="Times New Roman"/>
                        </a:rPr>
                        <a:t>上市机构</a:t>
                      </a:r>
                      <a:endParaRPr lang="zh-CN" sz="1050" kern="100">
                        <a:effectLst/>
                        <a:latin typeface="方正仿宋简体" pitchFamily="2" charset="-122"/>
                        <a:ea typeface="方正仿宋简体" pitchFamily="2" charset="-122"/>
                        <a:cs typeface="Times New Roman"/>
                      </a:endParaRPr>
                    </a:p>
                  </a:txBody>
                  <a:tcPr marL="198120" marR="198120" marT="0" marB="0" anchor="ctr"/>
                </a:tc>
                <a:tc>
                  <a:txBody>
                    <a:bodyPr/>
                    <a:lstStyle/>
                    <a:p>
                      <a:pPr algn="just">
                        <a:lnSpc>
                          <a:spcPct val="100000"/>
                        </a:lnSpc>
                        <a:spcAft>
                          <a:spcPts val="0"/>
                        </a:spcAft>
                      </a:pPr>
                      <a:r>
                        <a:rPr lang="zh-CN" sz="1050" kern="0" dirty="0">
                          <a:effectLst/>
                          <a:latin typeface="方正仿宋简体" pitchFamily="2" charset="-122"/>
                          <a:ea typeface="方正仿宋简体" pitchFamily="2" charset="-122"/>
                          <a:cs typeface="Times New Roman"/>
                        </a:rPr>
                        <a:t>上海国际能源交易中心</a:t>
                      </a:r>
                      <a:endParaRPr lang="zh-CN" sz="1050" kern="100" dirty="0">
                        <a:effectLst/>
                        <a:latin typeface="方正仿宋简体" pitchFamily="2" charset="-122"/>
                        <a:ea typeface="方正仿宋简体" pitchFamily="2" charset="-122"/>
                        <a:cs typeface="Times New Roman"/>
                      </a:endParaRPr>
                    </a:p>
                  </a:txBody>
                  <a:tcPr marL="198120" marR="198120" marT="0" marB="0" anchor="ctr"/>
                </a:tc>
              </a:tr>
            </a:tbl>
          </a:graphicData>
        </a:graphic>
      </p:graphicFrame>
    </p:spTree>
    <p:extLst>
      <p:ext uri="{BB962C8B-B14F-4D97-AF65-F5344CB8AC3E}">
        <p14:creationId xmlns:p14="http://schemas.microsoft.com/office/powerpoint/2010/main" val="12289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smtClean="0"/>
              <a:t>原油期货交割</a:t>
            </a:r>
            <a:r>
              <a:rPr lang="zh-CN" altLang="en-US" dirty="0" smtClean="0"/>
              <a:t>方式</a:t>
            </a:r>
            <a:endParaRPr lang="zh-CN" altLang="en-US" dirty="0"/>
          </a:p>
        </p:txBody>
      </p:sp>
      <p:graphicFrame>
        <p:nvGraphicFramePr>
          <p:cNvPr id="63" name="图示 62"/>
          <p:cNvGraphicFramePr/>
          <p:nvPr>
            <p:extLst>
              <p:ext uri="{D42A27DB-BD31-4B8C-83A1-F6EECF244321}">
                <p14:modId xmlns:p14="http://schemas.microsoft.com/office/powerpoint/2010/main" val="3584840887"/>
              </p:ext>
            </p:extLst>
          </p:nvPr>
        </p:nvGraphicFramePr>
        <p:xfrm>
          <a:off x="1475656" y="1275606"/>
          <a:ext cx="6096000"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04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1296168" y="3457537"/>
            <a:ext cx="3528000" cy="1089979"/>
            <a:chOff x="1296168" y="3457537"/>
            <a:chExt cx="3528000" cy="1089979"/>
          </a:xfrm>
        </p:grpSpPr>
        <p:sp>
          <p:nvSpPr>
            <p:cNvPr id="44" name="任意多边形 43"/>
            <p:cNvSpPr/>
            <p:nvPr/>
          </p:nvSpPr>
          <p:spPr>
            <a:xfrm>
              <a:off x="1296168" y="3457537"/>
              <a:ext cx="3528000" cy="1089979"/>
            </a:xfrm>
            <a:custGeom>
              <a:avLst/>
              <a:gdLst>
                <a:gd name="connsiteX0" fmla="*/ 0 w 3707262"/>
                <a:gd name="connsiteY0" fmla="*/ 108998 h 1089979"/>
                <a:gd name="connsiteX1" fmla="*/ 108998 w 3707262"/>
                <a:gd name="connsiteY1" fmla="*/ 0 h 1089979"/>
                <a:gd name="connsiteX2" fmla="*/ 3598264 w 3707262"/>
                <a:gd name="connsiteY2" fmla="*/ 0 h 1089979"/>
                <a:gd name="connsiteX3" fmla="*/ 3707262 w 3707262"/>
                <a:gd name="connsiteY3" fmla="*/ 108998 h 1089979"/>
                <a:gd name="connsiteX4" fmla="*/ 3707262 w 3707262"/>
                <a:gd name="connsiteY4" fmla="*/ 980981 h 1089979"/>
                <a:gd name="connsiteX5" fmla="*/ 3598264 w 3707262"/>
                <a:gd name="connsiteY5" fmla="*/ 1089979 h 1089979"/>
                <a:gd name="connsiteX6" fmla="*/ 108998 w 3707262"/>
                <a:gd name="connsiteY6" fmla="*/ 1089979 h 1089979"/>
                <a:gd name="connsiteX7" fmla="*/ 0 w 3707262"/>
                <a:gd name="connsiteY7" fmla="*/ 980981 h 1089979"/>
                <a:gd name="connsiteX8" fmla="*/ 0 w 3707262"/>
                <a:gd name="connsiteY8" fmla="*/ 108998 h 10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7262" h="1089979">
                  <a:moveTo>
                    <a:pt x="0" y="108998"/>
                  </a:moveTo>
                  <a:cubicBezTo>
                    <a:pt x="0" y="48800"/>
                    <a:pt x="48800" y="0"/>
                    <a:pt x="108998" y="0"/>
                  </a:cubicBezTo>
                  <a:lnTo>
                    <a:pt x="3598264" y="0"/>
                  </a:lnTo>
                  <a:cubicBezTo>
                    <a:pt x="3658462" y="0"/>
                    <a:pt x="3707262" y="48800"/>
                    <a:pt x="3707262" y="108998"/>
                  </a:cubicBezTo>
                  <a:lnTo>
                    <a:pt x="3707262" y="980981"/>
                  </a:lnTo>
                  <a:cubicBezTo>
                    <a:pt x="3707262" y="1041179"/>
                    <a:pt x="3658462" y="1089979"/>
                    <a:pt x="3598264" y="1089979"/>
                  </a:cubicBezTo>
                  <a:lnTo>
                    <a:pt x="108998" y="1089979"/>
                  </a:lnTo>
                  <a:cubicBezTo>
                    <a:pt x="48800" y="1089979"/>
                    <a:pt x="0" y="1041179"/>
                    <a:pt x="0" y="980981"/>
                  </a:cubicBezTo>
                  <a:lnTo>
                    <a:pt x="0" y="108998"/>
                  </a:lnTo>
                  <a:close/>
                </a:path>
              </a:pathLst>
            </a:custGeom>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903790" tIns="53340" rIns="53341" bIns="53340" numCol="1" spcCol="1270" anchor="ctr" anchorCtr="0">
              <a:noAutofit/>
            </a:bodyPr>
            <a:lstStyle/>
            <a:p>
              <a:pPr lvl="0" algn="l" defTabSz="622300">
                <a:lnSpc>
                  <a:spcPct val="90000"/>
                </a:lnSpc>
                <a:spcBef>
                  <a:spcPct val="0"/>
                </a:spcBef>
                <a:spcAft>
                  <a:spcPct val="35000"/>
                </a:spcAft>
              </a:pPr>
              <a:r>
                <a:rPr lang="zh-CN" altLang="en-US" sz="1200" b="1" dirty="0">
                  <a:latin typeface="方正仿宋简体" pitchFamily="2" charset="-122"/>
                  <a:ea typeface="方正仿宋简体" pitchFamily="2" charset="-122"/>
                </a:rPr>
                <a:t>规范</a:t>
              </a:r>
              <a:r>
                <a:rPr lang="zh-CN" altLang="en-US" sz="1200" b="1" kern="1200" dirty="0" smtClean="0">
                  <a:latin typeface="方正仿宋简体" pitchFamily="2" charset="-122"/>
                  <a:ea typeface="方正仿宋简体" pitchFamily="2" charset="-122"/>
                </a:rPr>
                <a:t>检验标准、方法及流程</a:t>
              </a:r>
              <a:endParaRPr lang="en-US" altLang="zh-CN" sz="1200" b="1" kern="1200" dirty="0" smtClean="0">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200" b="1" dirty="0">
                  <a:latin typeface="方正仿宋简体" pitchFamily="2" charset="-122"/>
                  <a:ea typeface="方正仿宋简体" pitchFamily="2" charset="-122"/>
                </a:rPr>
                <a:t>统一</a:t>
              </a:r>
              <a:r>
                <a:rPr lang="zh-CN" altLang="en-US" sz="1200" b="1" kern="1200" dirty="0" smtClean="0">
                  <a:latin typeface="方正仿宋简体" pitchFamily="2" charset="-122"/>
                  <a:ea typeface="方正仿宋简体" pitchFamily="2" charset="-122"/>
                </a:rPr>
                <a:t>检验报告格式</a:t>
              </a:r>
              <a:endParaRPr lang="zh-CN" altLang="en-US" sz="1200" b="1" kern="1200" dirty="0">
                <a:latin typeface="方正仿宋简体" pitchFamily="2" charset="-122"/>
                <a:ea typeface="方正仿宋简体" pitchFamily="2" charset="-122"/>
              </a:endParaRPr>
            </a:p>
          </p:txBody>
        </p:sp>
        <p:sp>
          <p:nvSpPr>
            <p:cNvPr id="49" name="圆角矩形 48"/>
            <p:cNvSpPr/>
            <p:nvPr/>
          </p:nvSpPr>
          <p:spPr>
            <a:xfrm>
              <a:off x="1405166" y="3566534"/>
              <a:ext cx="741452" cy="871983"/>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smtClean="0">
                  <a:solidFill>
                    <a:schemeClr val="tx1">
                      <a:lumMod val="95000"/>
                      <a:lumOff val="5000"/>
                    </a:schemeClr>
                  </a:solidFill>
                  <a:latin typeface="方正仿宋简体" pitchFamily="2" charset="-122"/>
                  <a:ea typeface="方正仿宋简体" pitchFamily="2" charset="-122"/>
                </a:rPr>
                <a:t>检验</a:t>
              </a:r>
              <a:endParaRPr lang="en-US" altLang="zh-CN" sz="1200" b="1" dirty="0" smtClean="0">
                <a:solidFill>
                  <a:schemeClr val="tx1">
                    <a:lumMod val="95000"/>
                    <a:lumOff val="5000"/>
                  </a:schemeClr>
                </a:solidFill>
                <a:latin typeface="方正仿宋简体" pitchFamily="2" charset="-122"/>
                <a:ea typeface="方正仿宋简体" pitchFamily="2" charset="-122"/>
              </a:endParaRPr>
            </a:p>
            <a:p>
              <a:pPr algn="ctr"/>
              <a:r>
                <a:rPr lang="zh-CN" altLang="en-US" sz="1200" b="1" dirty="0" smtClean="0">
                  <a:solidFill>
                    <a:schemeClr val="tx1">
                      <a:lumMod val="95000"/>
                      <a:lumOff val="5000"/>
                    </a:schemeClr>
                  </a:solidFill>
                  <a:latin typeface="方正仿宋简体" pitchFamily="2" charset="-122"/>
                  <a:ea typeface="方正仿宋简体" pitchFamily="2" charset="-122"/>
                </a:rPr>
                <a:t>细则</a:t>
              </a:r>
              <a:endParaRPr lang="zh-CN" altLang="en-US" sz="1200" b="1" dirty="0">
                <a:solidFill>
                  <a:schemeClr val="tx1">
                    <a:lumMod val="95000"/>
                    <a:lumOff val="5000"/>
                  </a:schemeClr>
                </a:solidFill>
                <a:latin typeface="方正仿宋简体" pitchFamily="2" charset="-122"/>
                <a:ea typeface="方正仿宋简体" pitchFamily="2" charset="-122"/>
              </a:endParaRPr>
            </a:p>
          </p:txBody>
        </p:sp>
      </p:grpSp>
      <p:grpSp>
        <p:nvGrpSpPr>
          <p:cNvPr id="88" name="组合 87"/>
          <p:cNvGrpSpPr/>
          <p:nvPr/>
        </p:nvGrpSpPr>
        <p:grpSpPr>
          <a:xfrm>
            <a:off x="1296168" y="2258559"/>
            <a:ext cx="3528000" cy="1089979"/>
            <a:chOff x="1296168" y="2258559"/>
            <a:chExt cx="3528000" cy="1089979"/>
          </a:xfrm>
        </p:grpSpPr>
        <p:sp>
          <p:nvSpPr>
            <p:cNvPr id="42" name="任意多边形 41"/>
            <p:cNvSpPr/>
            <p:nvPr/>
          </p:nvSpPr>
          <p:spPr>
            <a:xfrm>
              <a:off x="1296168" y="2258559"/>
              <a:ext cx="3528000" cy="1089979"/>
            </a:xfrm>
            <a:custGeom>
              <a:avLst/>
              <a:gdLst>
                <a:gd name="connsiteX0" fmla="*/ 0 w 3707262"/>
                <a:gd name="connsiteY0" fmla="*/ 108998 h 1089979"/>
                <a:gd name="connsiteX1" fmla="*/ 108998 w 3707262"/>
                <a:gd name="connsiteY1" fmla="*/ 0 h 1089979"/>
                <a:gd name="connsiteX2" fmla="*/ 3598264 w 3707262"/>
                <a:gd name="connsiteY2" fmla="*/ 0 h 1089979"/>
                <a:gd name="connsiteX3" fmla="*/ 3707262 w 3707262"/>
                <a:gd name="connsiteY3" fmla="*/ 108998 h 1089979"/>
                <a:gd name="connsiteX4" fmla="*/ 3707262 w 3707262"/>
                <a:gd name="connsiteY4" fmla="*/ 980981 h 1089979"/>
                <a:gd name="connsiteX5" fmla="*/ 3598264 w 3707262"/>
                <a:gd name="connsiteY5" fmla="*/ 1089979 h 1089979"/>
                <a:gd name="connsiteX6" fmla="*/ 108998 w 3707262"/>
                <a:gd name="connsiteY6" fmla="*/ 1089979 h 1089979"/>
                <a:gd name="connsiteX7" fmla="*/ 0 w 3707262"/>
                <a:gd name="connsiteY7" fmla="*/ 980981 h 1089979"/>
                <a:gd name="connsiteX8" fmla="*/ 0 w 3707262"/>
                <a:gd name="connsiteY8" fmla="*/ 108998 h 10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7262" h="1089979">
                  <a:moveTo>
                    <a:pt x="0" y="108998"/>
                  </a:moveTo>
                  <a:cubicBezTo>
                    <a:pt x="0" y="48800"/>
                    <a:pt x="48800" y="0"/>
                    <a:pt x="108998" y="0"/>
                  </a:cubicBezTo>
                  <a:lnTo>
                    <a:pt x="3598264" y="0"/>
                  </a:lnTo>
                  <a:cubicBezTo>
                    <a:pt x="3658462" y="0"/>
                    <a:pt x="3707262" y="48800"/>
                    <a:pt x="3707262" y="108998"/>
                  </a:cubicBezTo>
                  <a:lnTo>
                    <a:pt x="3707262" y="980981"/>
                  </a:lnTo>
                  <a:cubicBezTo>
                    <a:pt x="3707262" y="1041179"/>
                    <a:pt x="3658462" y="1089979"/>
                    <a:pt x="3598264" y="1089979"/>
                  </a:cubicBezTo>
                  <a:lnTo>
                    <a:pt x="108998" y="1089979"/>
                  </a:lnTo>
                  <a:cubicBezTo>
                    <a:pt x="48800" y="1089979"/>
                    <a:pt x="0" y="1041179"/>
                    <a:pt x="0" y="980981"/>
                  </a:cubicBezTo>
                  <a:lnTo>
                    <a:pt x="0" y="108998"/>
                  </a:lnTo>
                  <a:close/>
                </a:path>
              </a:pathLst>
            </a:custGeom>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903790" tIns="53340" rIns="53341" bIns="53340" numCol="1" spcCol="1270" anchor="ctr" anchorCtr="0">
              <a:noAutofit/>
            </a:bodyPr>
            <a:lstStyle/>
            <a:p>
              <a:pPr lvl="0" algn="l" defTabSz="622300">
                <a:lnSpc>
                  <a:spcPct val="90000"/>
                </a:lnSpc>
                <a:spcBef>
                  <a:spcPct val="0"/>
                </a:spcBef>
                <a:spcAft>
                  <a:spcPct val="35000"/>
                </a:spcAft>
              </a:pPr>
              <a:r>
                <a:rPr lang="zh-CN" altLang="en-US" sz="1200" b="1" kern="1200" dirty="0" smtClean="0">
                  <a:latin typeface="方正仿宋简体" pitchFamily="2" charset="-122"/>
                  <a:ea typeface="方正仿宋简体" pitchFamily="2" charset="-122"/>
                </a:rPr>
                <a:t>交割流程管理</a:t>
              </a:r>
              <a:endParaRPr lang="en-US" altLang="zh-CN" sz="1200" b="1" kern="1200" dirty="0" smtClean="0">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200" b="1" kern="1200" dirty="0" smtClean="0">
                  <a:latin typeface="方正仿宋简体" pitchFamily="2" charset="-122"/>
                  <a:ea typeface="方正仿宋简体" pitchFamily="2" charset="-122"/>
                </a:rPr>
                <a:t>标准仓单管理</a:t>
              </a:r>
              <a:endParaRPr lang="en-US" altLang="zh-CN" sz="1200" b="1" kern="1200" dirty="0" smtClean="0">
                <a:latin typeface="方正仿宋简体" pitchFamily="2" charset="-122"/>
                <a:ea typeface="方正仿宋简体" pitchFamily="2" charset="-122"/>
              </a:endParaRPr>
            </a:p>
            <a:p>
              <a:pPr lvl="0" algn="l" defTabSz="622300">
                <a:lnSpc>
                  <a:spcPct val="90000"/>
                </a:lnSpc>
                <a:spcBef>
                  <a:spcPct val="0"/>
                </a:spcBef>
                <a:spcAft>
                  <a:spcPct val="35000"/>
                </a:spcAft>
              </a:pPr>
              <a:r>
                <a:rPr lang="zh-CN" altLang="en-US" sz="1200" b="1" kern="1200" dirty="0" smtClean="0">
                  <a:latin typeface="方正仿宋简体" pitchFamily="2" charset="-122"/>
                  <a:ea typeface="方正仿宋简体" pitchFamily="2" charset="-122"/>
                </a:rPr>
                <a:t>指定交割仓库管理</a:t>
              </a:r>
              <a:endParaRPr lang="zh-CN" altLang="en-US" sz="1200" b="1" kern="1200" dirty="0">
                <a:latin typeface="方正仿宋简体" pitchFamily="2" charset="-122"/>
                <a:ea typeface="方正仿宋简体" pitchFamily="2" charset="-122"/>
              </a:endParaRPr>
            </a:p>
          </p:txBody>
        </p:sp>
        <p:sp>
          <p:nvSpPr>
            <p:cNvPr id="48" name="圆角矩形 47"/>
            <p:cNvSpPr/>
            <p:nvPr/>
          </p:nvSpPr>
          <p:spPr>
            <a:xfrm>
              <a:off x="1405166" y="2367557"/>
              <a:ext cx="741452" cy="871983"/>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smtClean="0">
                  <a:solidFill>
                    <a:schemeClr val="tx1">
                      <a:lumMod val="95000"/>
                      <a:lumOff val="5000"/>
                    </a:schemeClr>
                  </a:solidFill>
                  <a:latin typeface="方正仿宋简体" pitchFamily="2" charset="-122"/>
                  <a:ea typeface="方正仿宋简体" pitchFamily="2" charset="-122"/>
                </a:rPr>
                <a:t>交割</a:t>
              </a:r>
              <a:endParaRPr lang="en-US" altLang="zh-CN" sz="1200" b="1" dirty="0" smtClean="0">
                <a:solidFill>
                  <a:schemeClr val="tx1">
                    <a:lumMod val="95000"/>
                    <a:lumOff val="5000"/>
                  </a:schemeClr>
                </a:solidFill>
                <a:latin typeface="方正仿宋简体" pitchFamily="2" charset="-122"/>
                <a:ea typeface="方正仿宋简体" pitchFamily="2" charset="-122"/>
              </a:endParaRPr>
            </a:p>
            <a:p>
              <a:pPr algn="ctr"/>
              <a:r>
                <a:rPr lang="zh-CN" altLang="en-US" sz="1200" b="1" dirty="0" smtClean="0">
                  <a:solidFill>
                    <a:schemeClr val="tx1">
                      <a:lumMod val="95000"/>
                      <a:lumOff val="5000"/>
                    </a:schemeClr>
                  </a:solidFill>
                  <a:latin typeface="方正仿宋简体" pitchFamily="2" charset="-122"/>
                  <a:ea typeface="方正仿宋简体" pitchFamily="2" charset="-122"/>
                </a:rPr>
                <a:t>细则</a:t>
              </a:r>
              <a:endParaRPr lang="zh-CN" altLang="en-US" sz="1200" b="1" dirty="0">
                <a:solidFill>
                  <a:schemeClr val="tx1">
                    <a:lumMod val="95000"/>
                    <a:lumOff val="5000"/>
                  </a:schemeClr>
                </a:solidFill>
                <a:latin typeface="方正仿宋简体" pitchFamily="2" charset="-122"/>
                <a:ea typeface="方正仿宋简体" pitchFamily="2" charset="-122"/>
              </a:endParaRPr>
            </a:p>
          </p:txBody>
        </p:sp>
      </p:grpSp>
      <p:grpSp>
        <p:nvGrpSpPr>
          <p:cNvPr id="87" name="组合 86"/>
          <p:cNvGrpSpPr/>
          <p:nvPr/>
        </p:nvGrpSpPr>
        <p:grpSpPr>
          <a:xfrm>
            <a:off x="1296168" y="1059582"/>
            <a:ext cx="3528000" cy="1089979"/>
            <a:chOff x="1296168" y="1059582"/>
            <a:chExt cx="3528000" cy="1089979"/>
          </a:xfrm>
        </p:grpSpPr>
        <p:sp>
          <p:nvSpPr>
            <p:cNvPr id="40" name="任意多边形 39"/>
            <p:cNvSpPr/>
            <p:nvPr/>
          </p:nvSpPr>
          <p:spPr>
            <a:xfrm>
              <a:off x="1296168" y="1059582"/>
              <a:ext cx="3528000" cy="1089979"/>
            </a:xfrm>
            <a:custGeom>
              <a:avLst/>
              <a:gdLst>
                <a:gd name="connsiteX0" fmla="*/ 0 w 3707262"/>
                <a:gd name="connsiteY0" fmla="*/ 108998 h 1089979"/>
                <a:gd name="connsiteX1" fmla="*/ 108998 w 3707262"/>
                <a:gd name="connsiteY1" fmla="*/ 0 h 1089979"/>
                <a:gd name="connsiteX2" fmla="*/ 3598264 w 3707262"/>
                <a:gd name="connsiteY2" fmla="*/ 0 h 1089979"/>
                <a:gd name="connsiteX3" fmla="*/ 3707262 w 3707262"/>
                <a:gd name="connsiteY3" fmla="*/ 108998 h 1089979"/>
                <a:gd name="connsiteX4" fmla="*/ 3707262 w 3707262"/>
                <a:gd name="connsiteY4" fmla="*/ 980981 h 1089979"/>
                <a:gd name="connsiteX5" fmla="*/ 3598264 w 3707262"/>
                <a:gd name="connsiteY5" fmla="*/ 1089979 h 1089979"/>
                <a:gd name="connsiteX6" fmla="*/ 108998 w 3707262"/>
                <a:gd name="connsiteY6" fmla="*/ 1089979 h 1089979"/>
                <a:gd name="connsiteX7" fmla="*/ 0 w 3707262"/>
                <a:gd name="connsiteY7" fmla="*/ 980981 h 1089979"/>
                <a:gd name="connsiteX8" fmla="*/ 0 w 3707262"/>
                <a:gd name="connsiteY8" fmla="*/ 108998 h 108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7262" h="1089979">
                  <a:moveTo>
                    <a:pt x="0" y="108998"/>
                  </a:moveTo>
                  <a:cubicBezTo>
                    <a:pt x="0" y="48800"/>
                    <a:pt x="48800" y="0"/>
                    <a:pt x="108998" y="0"/>
                  </a:cubicBezTo>
                  <a:lnTo>
                    <a:pt x="3598264" y="0"/>
                  </a:lnTo>
                  <a:cubicBezTo>
                    <a:pt x="3658462" y="0"/>
                    <a:pt x="3707262" y="48800"/>
                    <a:pt x="3707262" y="108998"/>
                  </a:cubicBezTo>
                  <a:lnTo>
                    <a:pt x="3707262" y="980981"/>
                  </a:lnTo>
                  <a:cubicBezTo>
                    <a:pt x="3707262" y="1041179"/>
                    <a:pt x="3658462" y="1089979"/>
                    <a:pt x="3598264" y="1089979"/>
                  </a:cubicBezTo>
                  <a:lnTo>
                    <a:pt x="108998" y="1089979"/>
                  </a:lnTo>
                  <a:cubicBezTo>
                    <a:pt x="48800" y="1089979"/>
                    <a:pt x="0" y="1041179"/>
                    <a:pt x="0" y="980981"/>
                  </a:cubicBezTo>
                  <a:lnTo>
                    <a:pt x="0" y="108998"/>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903790" tIns="53340" rIns="53341" bIns="53340" numCol="1" spcCol="1270" anchor="ctr" anchorCtr="0">
              <a:noAutofit/>
            </a:bodyPr>
            <a:lstStyle/>
            <a:p>
              <a:pPr lvl="0" algn="l" defTabSz="622300">
                <a:lnSpc>
                  <a:spcPct val="90000"/>
                </a:lnSpc>
                <a:spcBef>
                  <a:spcPct val="0"/>
                </a:spcBef>
                <a:spcAft>
                  <a:spcPct val="35000"/>
                </a:spcAft>
              </a:pPr>
              <a:r>
                <a:rPr lang="zh-CN" altLang="en-US" sz="1200" b="1" kern="1200" dirty="0" smtClean="0">
                  <a:latin typeface="方正仿宋简体" pitchFamily="2" charset="-122"/>
                  <a:ea typeface="方正仿宋简体" pitchFamily="2" charset="-122"/>
                </a:rPr>
                <a:t>交割品级</a:t>
              </a:r>
              <a:endParaRPr lang="zh-CN" altLang="en-US" sz="1200" kern="1200" dirty="0">
                <a:latin typeface="方正仿宋简体" pitchFamily="2" charset="-122"/>
                <a:ea typeface="方正仿宋简体" pitchFamily="2" charset="-122"/>
              </a:endParaRPr>
            </a:p>
          </p:txBody>
        </p:sp>
        <p:sp>
          <p:nvSpPr>
            <p:cNvPr id="47" name="圆角矩形 46"/>
            <p:cNvSpPr/>
            <p:nvPr/>
          </p:nvSpPr>
          <p:spPr>
            <a:xfrm>
              <a:off x="1405166" y="1168579"/>
              <a:ext cx="741452" cy="871983"/>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smtClean="0">
                  <a:solidFill>
                    <a:schemeClr val="tx1">
                      <a:lumMod val="95000"/>
                      <a:lumOff val="5000"/>
                    </a:schemeClr>
                  </a:solidFill>
                  <a:latin typeface="方正仿宋简体" pitchFamily="2" charset="-122"/>
                  <a:ea typeface="方正仿宋简体" pitchFamily="2" charset="-122"/>
                </a:rPr>
                <a:t>标准</a:t>
              </a:r>
              <a:endParaRPr lang="en-US" altLang="zh-CN" sz="1200" b="1" dirty="0" smtClean="0">
                <a:solidFill>
                  <a:schemeClr val="tx1">
                    <a:lumMod val="95000"/>
                    <a:lumOff val="5000"/>
                  </a:schemeClr>
                </a:solidFill>
                <a:latin typeface="方正仿宋简体" pitchFamily="2" charset="-122"/>
                <a:ea typeface="方正仿宋简体" pitchFamily="2" charset="-122"/>
              </a:endParaRPr>
            </a:p>
            <a:p>
              <a:pPr algn="ctr"/>
              <a:r>
                <a:rPr lang="zh-CN" altLang="en-US" sz="1200" b="1" dirty="0" smtClean="0">
                  <a:solidFill>
                    <a:schemeClr val="tx1">
                      <a:lumMod val="95000"/>
                      <a:lumOff val="5000"/>
                    </a:schemeClr>
                  </a:solidFill>
                  <a:latin typeface="方正仿宋简体" pitchFamily="2" charset="-122"/>
                  <a:ea typeface="方正仿宋简体" pitchFamily="2" charset="-122"/>
                </a:rPr>
                <a:t>合约</a:t>
              </a:r>
              <a:endParaRPr lang="zh-CN" altLang="en-US" sz="1200" b="1" dirty="0">
                <a:solidFill>
                  <a:schemeClr val="tx1">
                    <a:lumMod val="95000"/>
                    <a:lumOff val="5000"/>
                  </a:schemeClr>
                </a:solidFill>
                <a:latin typeface="方正仿宋简体" pitchFamily="2" charset="-122"/>
                <a:ea typeface="方正仿宋简体" pitchFamily="2" charset="-122"/>
              </a:endParaRPr>
            </a:p>
          </p:txBody>
        </p:sp>
      </p:grpSp>
      <p:sp>
        <p:nvSpPr>
          <p:cNvPr id="2" name="标题 1"/>
          <p:cNvSpPr>
            <a:spLocks noGrp="1"/>
          </p:cNvSpPr>
          <p:nvPr>
            <p:ph type="title"/>
          </p:nvPr>
        </p:nvSpPr>
        <p:spPr/>
        <p:txBody>
          <a:bodyPr>
            <a:normAutofit/>
          </a:bodyPr>
          <a:lstStyle/>
          <a:p>
            <a:r>
              <a:rPr lang="zh-CN" altLang="en-US" dirty="0"/>
              <a:t>交割规则</a:t>
            </a:r>
            <a:r>
              <a:rPr lang="zh-CN" altLang="en-US" dirty="0" smtClean="0"/>
              <a:t>体系</a:t>
            </a:r>
            <a:endParaRPr lang="zh-CN" altLang="en-US" dirty="0"/>
          </a:p>
        </p:txBody>
      </p:sp>
      <p:sp>
        <p:nvSpPr>
          <p:cNvPr id="54" name="圆角矩形 53"/>
          <p:cNvSpPr/>
          <p:nvPr/>
        </p:nvSpPr>
        <p:spPr>
          <a:xfrm>
            <a:off x="6192320" y="1054055"/>
            <a:ext cx="1260000" cy="720000"/>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a:solidFill>
                  <a:schemeClr val="tx1">
                    <a:lumMod val="95000"/>
                    <a:lumOff val="5000"/>
                  </a:schemeClr>
                </a:solidFill>
                <a:latin typeface="方正仿宋简体" pitchFamily="2" charset="-122"/>
                <a:ea typeface="方正仿宋简体" pitchFamily="2" charset="-122"/>
              </a:rPr>
              <a:t>商品质量</a:t>
            </a:r>
          </a:p>
        </p:txBody>
      </p:sp>
      <p:sp>
        <p:nvSpPr>
          <p:cNvPr id="55" name="圆角矩形 54"/>
          <p:cNvSpPr/>
          <p:nvPr/>
        </p:nvSpPr>
        <p:spPr>
          <a:xfrm>
            <a:off x="6192320" y="2002030"/>
            <a:ext cx="1260000" cy="720000"/>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a:solidFill>
                  <a:schemeClr val="tx1">
                    <a:lumMod val="95000"/>
                    <a:lumOff val="5000"/>
                  </a:schemeClr>
                </a:solidFill>
                <a:latin typeface="方正仿宋简体" pitchFamily="2" charset="-122"/>
                <a:ea typeface="方正仿宋简体" pitchFamily="2" charset="-122"/>
              </a:rPr>
              <a:t>标准仓单</a:t>
            </a:r>
          </a:p>
        </p:txBody>
      </p:sp>
      <p:sp>
        <p:nvSpPr>
          <p:cNvPr id="56" name="圆角矩形 55"/>
          <p:cNvSpPr/>
          <p:nvPr/>
        </p:nvSpPr>
        <p:spPr>
          <a:xfrm>
            <a:off x="6192320" y="2926343"/>
            <a:ext cx="1260000" cy="720000"/>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a:solidFill>
                  <a:schemeClr val="tx1">
                    <a:lumMod val="95000"/>
                    <a:lumOff val="5000"/>
                  </a:schemeClr>
                </a:solidFill>
                <a:latin typeface="方正仿宋简体" pitchFamily="2" charset="-122"/>
                <a:ea typeface="方正仿宋简体" pitchFamily="2" charset="-122"/>
              </a:rPr>
              <a:t>仓库作业</a:t>
            </a:r>
          </a:p>
        </p:txBody>
      </p:sp>
      <p:sp>
        <p:nvSpPr>
          <p:cNvPr id="57" name="圆角矩形 56"/>
          <p:cNvSpPr/>
          <p:nvPr/>
        </p:nvSpPr>
        <p:spPr>
          <a:xfrm>
            <a:off x="6192320" y="3827516"/>
            <a:ext cx="1260000" cy="720000"/>
          </a:xfrm>
          <a:prstGeom prst="roundRect">
            <a:avLst>
              <a:gd name="adj" fmla="val 10501"/>
            </a:avLst>
          </a:prstGeom>
          <a:solidFill>
            <a:schemeClr val="bg1">
              <a:lumMod val="8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rtlCol="0" anchor="ctr"/>
          <a:lstStyle/>
          <a:p>
            <a:pPr algn="ctr"/>
            <a:r>
              <a:rPr lang="zh-CN" altLang="en-US" sz="1200" b="1" dirty="0">
                <a:solidFill>
                  <a:schemeClr val="tx1">
                    <a:lumMod val="95000"/>
                    <a:lumOff val="5000"/>
                  </a:schemeClr>
                </a:solidFill>
                <a:latin typeface="方正仿宋简体" pitchFamily="2" charset="-122"/>
                <a:ea typeface="方正仿宋简体" pitchFamily="2" charset="-122"/>
              </a:rPr>
              <a:t>检验机构作业</a:t>
            </a:r>
          </a:p>
        </p:txBody>
      </p:sp>
      <p:sp>
        <p:nvSpPr>
          <p:cNvPr id="86" name="左大括号 85"/>
          <p:cNvSpPr/>
          <p:nvPr/>
        </p:nvSpPr>
        <p:spPr>
          <a:xfrm>
            <a:off x="5688264" y="1059582"/>
            <a:ext cx="360040" cy="3487934"/>
          </a:xfrm>
          <a:prstGeom prst="leftBrace">
            <a:avLst>
              <a:gd name="adj1" fmla="val 37358"/>
              <a:gd name="adj2" fmla="val 50000"/>
            </a:avLst>
          </a:prstGeom>
          <a:noFill/>
          <a:ln w="19050"/>
        </p:spPr>
        <p:style>
          <a:lnRef idx="1">
            <a:schemeClr val="accent2"/>
          </a:lnRef>
          <a:fillRef idx="3">
            <a:schemeClr val="accent2"/>
          </a:fillRef>
          <a:effectRef idx="2">
            <a:schemeClr val="accent2"/>
          </a:effectRef>
          <a:fontRef idx="minor">
            <a:schemeClr val="lt1"/>
          </a:fontRef>
        </p:style>
        <p:txBody>
          <a:bodyPr anchor="ctr"/>
          <a:lstStyle/>
          <a:p>
            <a:pPr algn="ctr"/>
            <a:endParaRPr lang="zh-CN" altLang="en-US" sz="1200" b="1">
              <a:solidFill>
                <a:schemeClr val="lt1"/>
              </a:solidFill>
              <a:latin typeface="方正仿宋简体" pitchFamily="2" charset="-122"/>
              <a:ea typeface="方正仿宋简体" pitchFamily="2" charset="-122"/>
            </a:endParaRPr>
          </a:p>
        </p:txBody>
      </p:sp>
      <p:sp>
        <p:nvSpPr>
          <p:cNvPr id="90" name="右箭头 89"/>
          <p:cNvSpPr/>
          <p:nvPr/>
        </p:nvSpPr>
        <p:spPr>
          <a:xfrm>
            <a:off x="5129238" y="2662664"/>
            <a:ext cx="288032" cy="281768"/>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endParaRPr lang="zh-CN" altLang="en-US" sz="1200" b="1">
              <a:latin typeface="方正仿宋简体" pitchFamily="2" charset="-122"/>
              <a:ea typeface="方正仿宋简体" pitchFamily="2" charset="-122"/>
            </a:endParaRPr>
          </a:p>
        </p:txBody>
      </p:sp>
    </p:spTree>
    <p:extLst>
      <p:ext uri="{BB962C8B-B14F-4D97-AF65-F5344CB8AC3E}">
        <p14:creationId xmlns:p14="http://schemas.microsoft.com/office/powerpoint/2010/main" val="144036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交割基本流程</a:t>
            </a:r>
            <a:endParaRPr lang="zh-CN" altLang="en-US" dirty="0"/>
          </a:p>
        </p:txBody>
      </p:sp>
      <p:grpSp>
        <p:nvGrpSpPr>
          <p:cNvPr id="21" name="组合 20"/>
          <p:cNvGrpSpPr/>
          <p:nvPr/>
        </p:nvGrpSpPr>
        <p:grpSpPr>
          <a:xfrm>
            <a:off x="1187624" y="1082758"/>
            <a:ext cx="5235429" cy="3149315"/>
            <a:chOff x="1280910" y="909799"/>
            <a:chExt cx="5235429" cy="3764573"/>
          </a:xfrm>
        </p:grpSpPr>
        <p:sp>
          <p:nvSpPr>
            <p:cNvPr id="4" name="矩形 3"/>
            <p:cNvSpPr/>
            <p:nvPr/>
          </p:nvSpPr>
          <p:spPr bwMode="auto">
            <a:xfrm>
              <a:off x="1908339" y="974705"/>
              <a:ext cx="4608000" cy="550352"/>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卖方入库申报、发货</a:t>
              </a:r>
            </a:p>
          </p:txBody>
        </p:sp>
        <p:sp>
          <p:nvSpPr>
            <p:cNvPr id="5" name="矩形 4"/>
            <p:cNvSpPr/>
            <p:nvPr/>
          </p:nvSpPr>
          <p:spPr bwMode="auto">
            <a:xfrm>
              <a:off x="1908339" y="1753583"/>
              <a:ext cx="4608000" cy="550352"/>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检验机构检验、交割仓库验收、签发仓单</a:t>
              </a:r>
            </a:p>
          </p:txBody>
        </p:sp>
        <p:sp>
          <p:nvSpPr>
            <p:cNvPr id="6" name="矩形 5"/>
            <p:cNvSpPr/>
            <p:nvPr/>
          </p:nvSpPr>
          <p:spPr bwMode="auto">
            <a:xfrm>
              <a:off x="1908339" y="2531107"/>
              <a:ext cx="4608000" cy="551705"/>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卖方提交仓单、收取货款、开具发票</a:t>
              </a:r>
            </a:p>
          </p:txBody>
        </p:sp>
        <p:sp>
          <p:nvSpPr>
            <p:cNvPr id="7" name="矩形 6"/>
            <p:cNvSpPr/>
            <p:nvPr/>
          </p:nvSpPr>
          <p:spPr bwMode="auto">
            <a:xfrm>
              <a:off x="1908339" y="3309985"/>
              <a:ext cx="4608000" cy="551705"/>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买方缴款、收取仓单、收取发票</a:t>
              </a:r>
            </a:p>
          </p:txBody>
        </p:sp>
        <p:sp>
          <p:nvSpPr>
            <p:cNvPr id="8" name="矩形 7"/>
            <p:cNvSpPr/>
            <p:nvPr/>
          </p:nvSpPr>
          <p:spPr bwMode="auto">
            <a:xfrm>
              <a:off x="1908339" y="4088862"/>
              <a:ext cx="4608000" cy="551705"/>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买方提货、注销仓单</a:t>
              </a:r>
            </a:p>
          </p:txBody>
        </p:sp>
        <p:sp>
          <p:nvSpPr>
            <p:cNvPr id="9" name="AutoShape 15"/>
            <p:cNvSpPr>
              <a:spLocks noChangeArrowheads="1"/>
            </p:cNvSpPr>
            <p:nvPr/>
          </p:nvSpPr>
          <p:spPr bwMode="auto">
            <a:xfrm>
              <a:off x="1280910" y="909799"/>
              <a:ext cx="696392" cy="649064"/>
            </a:xfrm>
            <a:prstGeom prst="homePlate">
              <a:avLst>
                <a:gd name="adj" fmla="val 40531"/>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spcBef>
                  <a:spcPct val="0"/>
                </a:spcBef>
              </a:pPr>
              <a:r>
                <a:rPr lang="en-US" altLang="zh-CN" sz="1100" b="1" dirty="0">
                  <a:latin typeface="方正仿宋简体" pitchFamily="2" charset="-122"/>
                  <a:ea typeface="方正仿宋简体" pitchFamily="2" charset="-122"/>
                </a:rPr>
                <a:t>1</a:t>
              </a:r>
              <a:endParaRPr lang="zh-CN" altLang="zh-CN" sz="1100" b="1" dirty="0">
                <a:latin typeface="方正仿宋简体" pitchFamily="2" charset="-122"/>
                <a:ea typeface="方正仿宋简体" pitchFamily="2" charset="-122"/>
              </a:endParaRPr>
            </a:p>
          </p:txBody>
        </p:sp>
        <p:sp>
          <p:nvSpPr>
            <p:cNvPr id="10" name="AutoShape 15"/>
            <p:cNvSpPr>
              <a:spLocks noChangeArrowheads="1"/>
            </p:cNvSpPr>
            <p:nvPr/>
          </p:nvSpPr>
          <p:spPr bwMode="auto">
            <a:xfrm>
              <a:off x="1280910" y="1688676"/>
              <a:ext cx="696392" cy="649064"/>
            </a:xfrm>
            <a:prstGeom prst="homePlate">
              <a:avLst>
                <a:gd name="adj" fmla="val 40531"/>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spcBef>
                  <a:spcPct val="0"/>
                </a:spcBef>
              </a:pPr>
              <a:r>
                <a:rPr lang="en-US" altLang="zh-CN" sz="1100" b="1" dirty="0">
                  <a:latin typeface="方正仿宋简体" pitchFamily="2" charset="-122"/>
                  <a:ea typeface="方正仿宋简体" pitchFamily="2" charset="-122"/>
                </a:rPr>
                <a:t>2</a:t>
              </a:r>
              <a:endParaRPr lang="zh-CN" altLang="zh-CN" sz="1100" b="1" dirty="0">
                <a:latin typeface="方正仿宋简体" pitchFamily="2" charset="-122"/>
                <a:ea typeface="方正仿宋简体" pitchFamily="2" charset="-122"/>
              </a:endParaRPr>
            </a:p>
          </p:txBody>
        </p:sp>
        <p:sp>
          <p:nvSpPr>
            <p:cNvPr id="11" name="AutoShape 15"/>
            <p:cNvSpPr>
              <a:spLocks noChangeArrowheads="1"/>
            </p:cNvSpPr>
            <p:nvPr/>
          </p:nvSpPr>
          <p:spPr bwMode="auto">
            <a:xfrm>
              <a:off x="1280910" y="2467554"/>
              <a:ext cx="696392" cy="649064"/>
            </a:xfrm>
            <a:prstGeom prst="homePlate">
              <a:avLst>
                <a:gd name="adj" fmla="val 40531"/>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spcBef>
                  <a:spcPct val="0"/>
                </a:spcBef>
              </a:pPr>
              <a:r>
                <a:rPr lang="en-US" altLang="zh-CN" sz="1100" b="1" dirty="0">
                  <a:latin typeface="方正仿宋简体" pitchFamily="2" charset="-122"/>
                  <a:ea typeface="方正仿宋简体" pitchFamily="2" charset="-122"/>
                </a:rPr>
                <a:t>3</a:t>
              </a:r>
              <a:endParaRPr lang="zh-CN" altLang="zh-CN" sz="1100" b="1" dirty="0">
                <a:latin typeface="方正仿宋简体" pitchFamily="2" charset="-122"/>
                <a:ea typeface="方正仿宋简体" pitchFamily="2" charset="-122"/>
              </a:endParaRPr>
            </a:p>
          </p:txBody>
        </p:sp>
        <p:sp>
          <p:nvSpPr>
            <p:cNvPr id="12" name="AutoShape 15"/>
            <p:cNvSpPr>
              <a:spLocks noChangeArrowheads="1"/>
            </p:cNvSpPr>
            <p:nvPr/>
          </p:nvSpPr>
          <p:spPr bwMode="auto">
            <a:xfrm>
              <a:off x="1280910" y="3246431"/>
              <a:ext cx="696392" cy="649064"/>
            </a:xfrm>
            <a:prstGeom prst="homePlate">
              <a:avLst>
                <a:gd name="adj" fmla="val 40531"/>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spcBef>
                  <a:spcPct val="0"/>
                </a:spcBef>
              </a:pPr>
              <a:r>
                <a:rPr lang="en-US" altLang="zh-CN" sz="1100" b="1" dirty="0">
                  <a:latin typeface="方正仿宋简体" pitchFamily="2" charset="-122"/>
                  <a:ea typeface="方正仿宋简体" pitchFamily="2" charset="-122"/>
                </a:rPr>
                <a:t>4</a:t>
              </a:r>
              <a:endParaRPr lang="zh-CN" altLang="zh-CN" sz="1100" b="1" dirty="0">
                <a:latin typeface="方正仿宋简体" pitchFamily="2" charset="-122"/>
                <a:ea typeface="方正仿宋简体" pitchFamily="2" charset="-122"/>
              </a:endParaRPr>
            </a:p>
          </p:txBody>
        </p:sp>
        <p:sp>
          <p:nvSpPr>
            <p:cNvPr id="13" name="AutoShape 15"/>
            <p:cNvSpPr>
              <a:spLocks noChangeArrowheads="1"/>
            </p:cNvSpPr>
            <p:nvPr/>
          </p:nvSpPr>
          <p:spPr bwMode="auto">
            <a:xfrm>
              <a:off x="1280910" y="4025308"/>
              <a:ext cx="696392" cy="649064"/>
            </a:xfrm>
            <a:prstGeom prst="homePlate">
              <a:avLst>
                <a:gd name="adj" fmla="val 38298"/>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622300">
                <a:spcBef>
                  <a:spcPct val="0"/>
                </a:spcBef>
              </a:pPr>
              <a:r>
                <a:rPr lang="en-US" altLang="zh-CN" sz="1100" b="1" dirty="0">
                  <a:latin typeface="方正仿宋简体" pitchFamily="2" charset="-122"/>
                  <a:ea typeface="方正仿宋简体" pitchFamily="2" charset="-122"/>
                </a:rPr>
                <a:t>5</a:t>
              </a:r>
              <a:endParaRPr lang="zh-CN" altLang="zh-CN" sz="1100" b="1" dirty="0">
                <a:latin typeface="方正仿宋简体" pitchFamily="2" charset="-122"/>
                <a:ea typeface="方正仿宋简体" pitchFamily="2" charset="-122"/>
              </a:endParaRPr>
            </a:p>
          </p:txBody>
        </p:sp>
      </p:grpSp>
      <p:sp>
        <p:nvSpPr>
          <p:cNvPr id="16" name="右大括号 15"/>
          <p:cNvSpPr/>
          <p:nvPr/>
        </p:nvSpPr>
        <p:spPr>
          <a:xfrm>
            <a:off x="6516216" y="1137055"/>
            <a:ext cx="220957" cy="1111989"/>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方正仿宋简体" pitchFamily="2" charset="-122"/>
              <a:ea typeface="方正仿宋简体" pitchFamily="2" charset="-122"/>
            </a:endParaRPr>
          </a:p>
        </p:txBody>
      </p:sp>
      <p:sp>
        <p:nvSpPr>
          <p:cNvPr id="22" name="矩形 21"/>
          <p:cNvSpPr/>
          <p:nvPr/>
        </p:nvSpPr>
        <p:spPr bwMode="auto">
          <a:xfrm>
            <a:off x="6809181" y="1137056"/>
            <a:ext cx="1147195" cy="1111989"/>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货物入库</a:t>
            </a:r>
            <a:endParaRPr lang="en-US" altLang="zh-CN" sz="1000" b="1" dirty="0">
              <a:solidFill>
                <a:schemeClr val="tx1"/>
              </a:solidFill>
              <a:latin typeface="方正仿宋简体" pitchFamily="2" charset="-122"/>
              <a:ea typeface="方正仿宋简体" pitchFamily="2" charset="-122"/>
            </a:endParaRPr>
          </a:p>
          <a:p>
            <a:pPr algn="ctr"/>
            <a:r>
              <a:rPr lang="zh-CN" altLang="en-US" sz="1000" b="1" dirty="0">
                <a:solidFill>
                  <a:schemeClr val="tx1"/>
                </a:solidFill>
                <a:latin typeface="方正仿宋简体" pitchFamily="2" charset="-122"/>
                <a:ea typeface="方正仿宋简体" pitchFamily="2" charset="-122"/>
              </a:rPr>
              <a:t>生成仓</a:t>
            </a:r>
            <a:r>
              <a:rPr lang="zh-CN" altLang="en-US" sz="1000" b="1" dirty="0" smtClean="0">
                <a:solidFill>
                  <a:schemeClr val="tx1"/>
                </a:solidFill>
                <a:latin typeface="方正仿宋简体" pitchFamily="2" charset="-122"/>
                <a:ea typeface="方正仿宋简体" pitchFamily="2" charset="-122"/>
              </a:rPr>
              <a:t>单</a:t>
            </a:r>
            <a:endParaRPr lang="zh-CN" altLang="en-US" sz="1000" b="1" dirty="0">
              <a:solidFill>
                <a:schemeClr val="tx1"/>
              </a:solidFill>
              <a:latin typeface="方正仿宋简体" pitchFamily="2" charset="-122"/>
              <a:ea typeface="方正仿宋简体" pitchFamily="2" charset="-122"/>
            </a:endParaRPr>
          </a:p>
        </p:txBody>
      </p:sp>
      <p:sp>
        <p:nvSpPr>
          <p:cNvPr id="23" name="右大括号 22"/>
          <p:cNvSpPr/>
          <p:nvPr/>
        </p:nvSpPr>
        <p:spPr>
          <a:xfrm>
            <a:off x="6532140" y="2439090"/>
            <a:ext cx="220957" cy="1111989"/>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方正仿宋简体" pitchFamily="2" charset="-122"/>
              <a:ea typeface="方正仿宋简体" pitchFamily="2" charset="-122"/>
            </a:endParaRPr>
          </a:p>
        </p:txBody>
      </p:sp>
      <p:sp>
        <p:nvSpPr>
          <p:cNvPr id="24" name="矩形 23"/>
          <p:cNvSpPr/>
          <p:nvPr/>
        </p:nvSpPr>
        <p:spPr bwMode="auto">
          <a:xfrm>
            <a:off x="6809181" y="2439089"/>
            <a:ext cx="1147195" cy="1111989"/>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五日交割</a:t>
            </a:r>
          </a:p>
        </p:txBody>
      </p:sp>
      <p:sp>
        <p:nvSpPr>
          <p:cNvPr id="25" name="右大括号 24"/>
          <p:cNvSpPr/>
          <p:nvPr/>
        </p:nvSpPr>
        <p:spPr>
          <a:xfrm>
            <a:off x="6532140" y="3742256"/>
            <a:ext cx="220957" cy="461538"/>
          </a:xfrm>
          <a:prstGeom prst="righ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方正仿宋简体" pitchFamily="2" charset="-122"/>
              <a:ea typeface="方正仿宋简体" pitchFamily="2" charset="-122"/>
            </a:endParaRPr>
          </a:p>
        </p:txBody>
      </p:sp>
      <p:sp>
        <p:nvSpPr>
          <p:cNvPr id="26" name="矩形 25"/>
          <p:cNvSpPr/>
          <p:nvPr/>
        </p:nvSpPr>
        <p:spPr bwMode="auto">
          <a:xfrm>
            <a:off x="6809181" y="3742256"/>
            <a:ext cx="1147195" cy="445875"/>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货物出库</a:t>
            </a:r>
            <a:endParaRPr lang="en-US" altLang="zh-CN" sz="1000" b="1" dirty="0">
              <a:solidFill>
                <a:schemeClr val="tx1"/>
              </a:solidFill>
              <a:latin typeface="方正仿宋简体" pitchFamily="2" charset="-122"/>
              <a:ea typeface="方正仿宋简体" pitchFamily="2" charset="-122"/>
            </a:endParaRPr>
          </a:p>
          <a:p>
            <a:pPr algn="ctr"/>
            <a:r>
              <a:rPr lang="zh-CN" altLang="en-US" sz="1000" b="1" dirty="0">
                <a:solidFill>
                  <a:schemeClr val="tx1"/>
                </a:solidFill>
                <a:latin typeface="方正仿宋简体" pitchFamily="2" charset="-122"/>
                <a:ea typeface="方正仿宋简体" pitchFamily="2" charset="-122"/>
              </a:rPr>
              <a:t>注销仓单</a:t>
            </a:r>
          </a:p>
        </p:txBody>
      </p:sp>
    </p:spTree>
    <p:extLst>
      <p:ext uri="{BB962C8B-B14F-4D97-AF65-F5344CB8AC3E}">
        <p14:creationId xmlns:p14="http://schemas.microsoft.com/office/powerpoint/2010/main" val="94160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标准交割流程（五日交割）</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814894275"/>
              </p:ext>
            </p:extLst>
          </p:nvPr>
        </p:nvGraphicFramePr>
        <p:xfrm>
          <a:off x="1331640" y="771550"/>
          <a:ext cx="2088000" cy="504000"/>
        </p:xfrm>
        <a:graphic>
          <a:graphicData uri="http://schemas.openxmlformats.org/drawingml/2006/table">
            <a:tbl>
              <a:tblPr firstRow="1" firstCol="1" bandRow="1">
                <a:tableStyleId>{72833802-FEF1-4C79-8D5D-14CF1EAF98D9}</a:tableStyleId>
              </a:tblPr>
              <a:tblGrid>
                <a:gridCol w="696000"/>
                <a:gridCol w="696000"/>
                <a:gridCol w="696000"/>
              </a:tblGrid>
              <a:tr h="252000">
                <a:tc gridSpan="3">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卖方</a:t>
                      </a:r>
                      <a:endParaRPr lang="zh-CN" sz="1100" b="1" kern="100" dirty="0">
                        <a:solidFill>
                          <a:schemeClr val="tx1"/>
                        </a:solidFill>
                        <a:effectLst/>
                        <a:latin typeface="方正仿宋简体" pitchFamily="2" charset="-122"/>
                        <a:ea typeface="方正仿宋简体" pitchFamily="2" charset="-122"/>
                        <a:cs typeface="Times New Roman"/>
                      </a:endParaRPr>
                    </a:p>
                  </a:txBody>
                  <a:tcPr marL="68597" marR="68597" marT="0" marB="0" anchor="ctr">
                    <a:lnB w="6350" cap="flat" cmpd="sng" algn="ctr">
                      <a:solidFill>
                        <a:srgbClr val="C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52000">
                <a:tc>
                  <a:txBody>
                    <a:bodyPr/>
                    <a:lstStyle/>
                    <a:p>
                      <a:pPr algn="ctr">
                        <a:lnSpc>
                          <a:spcPts val="1700"/>
                        </a:lnSpc>
                        <a:spcAft>
                          <a:spcPts val="0"/>
                        </a:spcAft>
                      </a:pPr>
                      <a:r>
                        <a:rPr lang="zh-CN" sz="1100" b="0" kern="100" dirty="0" smtClean="0">
                          <a:effectLst/>
                          <a:latin typeface="方正仿宋简体" pitchFamily="2" charset="-122"/>
                          <a:ea typeface="方正仿宋简体" pitchFamily="2" charset="-122"/>
                        </a:rPr>
                        <a:t>发票</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97" marR="68597"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货款</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97" marR="68597"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仓单</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97" marR="68597"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057461102"/>
              </p:ext>
            </p:extLst>
          </p:nvPr>
        </p:nvGraphicFramePr>
        <p:xfrm>
          <a:off x="4753003" y="771550"/>
          <a:ext cx="3096000" cy="504000"/>
        </p:xfrm>
        <a:graphic>
          <a:graphicData uri="http://schemas.openxmlformats.org/drawingml/2006/table">
            <a:tbl>
              <a:tblPr firstRow="1" firstCol="1" bandRow="1">
                <a:tableStyleId>{72833802-FEF1-4C79-8D5D-14CF1EAF98D9}</a:tableStyleId>
              </a:tblPr>
              <a:tblGrid>
                <a:gridCol w="995142"/>
                <a:gridCol w="700286"/>
                <a:gridCol w="700286"/>
                <a:gridCol w="700286"/>
              </a:tblGrid>
              <a:tr h="252000">
                <a:tc gridSpan="4">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买方</a:t>
                      </a:r>
                      <a:endParaRPr lang="zh-CN" sz="1100" b="1" kern="100" dirty="0">
                        <a:effectLst/>
                        <a:latin typeface="方正仿宋简体" pitchFamily="2" charset="-122"/>
                        <a:ea typeface="方正仿宋简体" pitchFamily="2" charset="-122"/>
                        <a:cs typeface="Times New Roman"/>
                      </a:endParaRPr>
                    </a:p>
                  </a:txBody>
                  <a:tcPr marL="68570" marR="68570"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52000">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交割意向</a:t>
                      </a:r>
                      <a:endParaRPr lang="zh-CN" sz="1100" b="0" kern="100" dirty="0">
                        <a:effectLst/>
                        <a:latin typeface="方正仿宋简体" pitchFamily="2" charset="-122"/>
                        <a:ea typeface="方正仿宋简体" pitchFamily="2" charset="-122"/>
                        <a:cs typeface="Times New Roman"/>
                      </a:endParaRPr>
                    </a:p>
                  </a:txBody>
                  <a:tcPr marL="68570" marR="68570"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仓单</a:t>
                      </a:r>
                      <a:endParaRPr lang="zh-CN" sz="1100" b="0" kern="100" dirty="0">
                        <a:effectLst/>
                        <a:latin typeface="方正仿宋简体" pitchFamily="2" charset="-122"/>
                        <a:ea typeface="方正仿宋简体" pitchFamily="2" charset="-122"/>
                        <a:cs typeface="Times New Roman"/>
                      </a:endParaRPr>
                    </a:p>
                  </a:txBody>
                  <a:tcPr marL="68570" marR="68570"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货款</a:t>
                      </a:r>
                      <a:endParaRPr lang="zh-CN" sz="1100" b="0" kern="100" dirty="0">
                        <a:effectLst/>
                        <a:latin typeface="方正仿宋简体" pitchFamily="2" charset="-122"/>
                        <a:ea typeface="方正仿宋简体" pitchFamily="2" charset="-122"/>
                        <a:cs typeface="Times New Roman"/>
                      </a:endParaRPr>
                    </a:p>
                  </a:txBody>
                  <a:tcPr marL="68570" marR="68570"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发票</a:t>
                      </a:r>
                      <a:endParaRPr lang="zh-CN" sz="1100" b="0" kern="100" dirty="0">
                        <a:effectLst/>
                        <a:latin typeface="方正仿宋简体" pitchFamily="2" charset="-122"/>
                        <a:ea typeface="方正仿宋简体" pitchFamily="2" charset="-122"/>
                        <a:cs typeface="Times New Roman"/>
                      </a:endParaRPr>
                    </a:p>
                  </a:txBody>
                  <a:tcPr marL="68570" marR="68570"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sp>
        <p:nvSpPr>
          <p:cNvPr id="6" name="右箭头 29"/>
          <p:cNvSpPr>
            <a:spLocks noChangeArrowheads="1"/>
          </p:cNvSpPr>
          <p:nvPr/>
        </p:nvSpPr>
        <p:spPr bwMode="auto">
          <a:xfrm rot="5400000">
            <a:off x="2951824" y="1348013"/>
            <a:ext cx="252000" cy="180000"/>
          </a:xfrm>
          <a:prstGeom prst="rightArrow">
            <a:avLst>
              <a:gd name="adj1" fmla="val 50000"/>
              <a:gd name="adj2" fmla="val 50129"/>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7" name="右箭头 30"/>
          <p:cNvSpPr>
            <a:spLocks noChangeArrowheads="1"/>
          </p:cNvSpPr>
          <p:nvPr/>
        </p:nvSpPr>
        <p:spPr bwMode="auto">
          <a:xfrm rot="5400000">
            <a:off x="5123246" y="1348013"/>
            <a:ext cx="252000" cy="180000"/>
          </a:xfrm>
          <a:prstGeom prst="rightArrow">
            <a:avLst>
              <a:gd name="adj1" fmla="val 50000"/>
              <a:gd name="adj2" fmla="val 49579"/>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8" name="右箭头 31"/>
          <p:cNvSpPr>
            <a:spLocks noChangeArrowheads="1"/>
          </p:cNvSpPr>
          <p:nvPr/>
        </p:nvSpPr>
        <p:spPr bwMode="auto">
          <a:xfrm rot="16200000" flipV="1">
            <a:off x="1367836" y="2211922"/>
            <a:ext cx="1979816" cy="180000"/>
          </a:xfrm>
          <a:prstGeom prst="rightArrow">
            <a:avLst>
              <a:gd name="adj1" fmla="val 50000"/>
              <a:gd name="adj2" fmla="val 50249"/>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9" name="右箭头 32"/>
          <p:cNvSpPr>
            <a:spLocks noChangeArrowheads="1"/>
          </p:cNvSpPr>
          <p:nvPr/>
        </p:nvSpPr>
        <p:spPr bwMode="auto">
          <a:xfrm rot="16200000" flipV="1">
            <a:off x="5112252" y="2211922"/>
            <a:ext cx="1979816" cy="180000"/>
          </a:xfrm>
          <a:prstGeom prst="rightArrow">
            <a:avLst>
              <a:gd name="adj1" fmla="val 50000"/>
              <a:gd name="adj2" fmla="val 49637"/>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10" name="右箭头 33"/>
          <p:cNvSpPr>
            <a:spLocks noChangeArrowheads="1"/>
          </p:cNvSpPr>
          <p:nvPr/>
        </p:nvSpPr>
        <p:spPr bwMode="auto">
          <a:xfrm rot="16200000" flipH="1">
            <a:off x="5796347" y="2211922"/>
            <a:ext cx="1979816" cy="180000"/>
          </a:xfrm>
          <a:prstGeom prst="rightArrow">
            <a:avLst>
              <a:gd name="adj1" fmla="val 50000"/>
              <a:gd name="adj2" fmla="val 50210"/>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11" name="右箭头 34"/>
          <p:cNvSpPr>
            <a:spLocks noChangeArrowheads="1"/>
          </p:cNvSpPr>
          <p:nvPr/>
        </p:nvSpPr>
        <p:spPr bwMode="auto">
          <a:xfrm rot="16200000" flipH="1">
            <a:off x="161735" y="2733966"/>
            <a:ext cx="3023904" cy="180000"/>
          </a:xfrm>
          <a:prstGeom prst="rightArrow">
            <a:avLst>
              <a:gd name="adj1" fmla="val 50000"/>
              <a:gd name="adj2" fmla="val 50182"/>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12" name="右箭头 35"/>
          <p:cNvSpPr>
            <a:spLocks noChangeArrowheads="1"/>
          </p:cNvSpPr>
          <p:nvPr/>
        </p:nvSpPr>
        <p:spPr bwMode="auto">
          <a:xfrm rot="5400000" flipH="1" flipV="1">
            <a:off x="5994383" y="2733966"/>
            <a:ext cx="3023905" cy="180000"/>
          </a:xfrm>
          <a:prstGeom prst="rightArrow">
            <a:avLst>
              <a:gd name="adj1" fmla="val 50000"/>
              <a:gd name="adj2" fmla="val 50182"/>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graphicFrame>
        <p:nvGraphicFramePr>
          <p:cNvPr id="13" name="表格 12"/>
          <p:cNvGraphicFramePr>
            <a:graphicFrameLocks noGrp="1"/>
          </p:cNvGraphicFramePr>
          <p:nvPr>
            <p:extLst>
              <p:ext uri="{D42A27DB-BD31-4B8C-83A1-F6EECF244321}">
                <p14:modId xmlns:p14="http://schemas.microsoft.com/office/powerpoint/2010/main" val="956130141"/>
              </p:ext>
            </p:extLst>
          </p:nvPr>
        </p:nvGraphicFramePr>
        <p:xfrm>
          <a:off x="2771800" y="1635702"/>
          <a:ext cx="2952328" cy="504000"/>
        </p:xfrm>
        <a:graphic>
          <a:graphicData uri="http://schemas.openxmlformats.org/drawingml/2006/table">
            <a:tbl>
              <a:tblPr firstRow="1" firstCol="1" bandRow="1">
                <a:tableStyleId>{72833802-FEF1-4C79-8D5D-14CF1EAF98D9}</a:tableStyleId>
              </a:tblPr>
              <a:tblGrid>
                <a:gridCol w="2952328"/>
              </a:tblGrid>
              <a:tr h="252000">
                <a:tc>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第一交割</a:t>
                      </a:r>
                      <a:r>
                        <a:rPr lang="zh-CN" sz="1100" b="1" kern="100" dirty="0" smtClean="0">
                          <a:effectLst/>
                          <a:latin typeface="方正仿宋简体" pitchFamily="2" charset="-122"/>
                          <a:ea typeface="方正仿宋简体" pitchFamily="2" charset="-122"/>
                        </a:rPr>
                        <a:t>日</a:t>
                      </a:r>
                      <a:r>
                        <a:rPr lang="zh-CN" altLang="en-US" sz="1100" b="1" kern="100" dirty="0" smtClean="0">
                          <a:effectLst/>
                          <a:latin typeface="方正仿宋简体" pitchFamily="2" charset="-122"/>
                          <a:ea typeface="方正仿宋简体" pitchFamily="2" charset="-122"/>
                        </a:rPr>
                        <a:t>（申请）</a:t>
                      </a:r>
                      <a:endParaRPr lang="zh-CN" sz="1100" b="1" kern="100" dirty="0">
                        <a:effectLst/>
                        <a:latin typeface="方正仿宋简体" pitchFamily="2" charset="-122"/>
                        <a:ea typeface="方正仿宋简体" pitchFamily="2" charset="-122"/>
                        <a:cs typeface="Times New Roman"/>
                      </a:endParaRPr>
                    </a:p>
                  </a:txBody>
                  <a:tcPr marL="68571" marR="68571"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r h="252000">
                <a:tc>
                  <a:txBody>
                    <a:bodyPr/>
                    <a:lstStyle/>
                    <a:p>
                      <a:pPr marL="0" algn="ctr" rtl="0" eaLnBrk="1" latinLnBrk="0" hangingPunct="1">
                        <a:lnSpc>
                          <a:spcPts val="1700"/>
                        </a:lnSpc>
                        <a:spcAft>
                          <a:spcPts val="0"/>
                        </a:spcAft>
                      </a:pPr>
                      <a:r>
                        <a:rPr kumimoji="0" lang="zh-CN" sz="1100" b="0" kern="100" dirty="0">
                          <a:effectLst/>
                          <a:latin typeface="方正仿宋简体" pitchFamily="2" charset="-122"/>
                          <a:ea typeface="方正仿宋简体" pitchFamily="2" charset="-122"/>
                        </a:rPr>
                        <a:t>能源中心收卖方仓单</a:t>
                      </a:r>
                      <a:r>
                        <a:rPr kumimoji="0" lang="zh-CN" sz="1100" b="0" kern="100" dirty="0" smtClean="0">
                          <a:effectLst/>
                          <a:latin typeface="方正仿宋简体" pitchFamily="2" charset="-122"/>
                          <a:ea typeface="方正仿宋简体" pitchFamily="2" charset="-122"/>
                        </a:rPr>
                        <a:t>、收买</a:t>
                      </a:r>
                      <a:r>
                        <a:rPr kumimoji="0" lang="zh-CN" sz="1100" b="0" kern="100" dirty="0">
                          <a:effectLst/>
                          <a:latin typeface="方正仿宋简体" pitchFamily="2" charset="-122"/>
                          <a:ea typeface="方正仿宋简体" pitchFamily="2" charset="-122"/>
                        </a:rPr>
                        <a:t>方交割意向</a:t>
                      </a:r>
                      <a:endParaRPr kumimoji="0" lang="zh-CN" sz="1100" b="0" kern="100" dirty="0">
                        <a:solidFill>
                          <a:schemeClr val="tx1"/>
                        </a:solidFill>
                        <a:effectLst/>
                        <a:latin typeface="方正仿宋简体" pitchFamily="2" charset="-122"/>
                        <a:ea typeface="方正仿宋简体" pitchFamily="2" charset="-122"/>
                        <a:cs typeface="+mn-cs"/>
                      </a:endParaRPr>
                    </a:p>
                  </a:txBody>
                  <a:tcPr marL="68571" marR="68571"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3793051585"/>
              </p:ext>
            </p:extLst>
          </p:nvPr>
        </p:nvGraphicFramePr>
        <p:xfrm>
          <a:off x="2753952" y="2499798"/>
          <a:ext cx="2952000" cy="504000"/>
        </p:xfrm>
        <a:graphic>
          <a:graphicData uri="http://schemas.openxmlformats.org/drawingml/2006/table">
            <a:tbl>
              <a:tblPr firstRow="1" firstCol="1" bandRow="1">
                <a:tableStyleId>{72833802-FEF1-4C79-8D5D-14CF1EAF98D9}</a:tableStyleId>
              </a:tblPr>
              <a:tblGrid>
                <a:gridCol w="2952000"/>
              </a:tblGrid>
              <a:tr h="252000">
                <a:tc>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第二交割</a:t>
                      </a:r>
                      <a:r>
                        <a:rPr lang="zh-CN" sz="1100" b="1" kern="100" dirty="0" smtClean="0">
                          <a:effectLst/>
                          <a:latin typeface="方正仿宋简体" pitchFamily="2" charset="-122"/>
                          <a:ea typeface="方正仿宋简体" pitchFamily="2" charset="-122"/>
                        </a:rPr>
                        <a:t>日</a:t>
                      </a:r>
                      <a:r>
                        <a:rPr lang="zh-CN" altLang="en-US" sz="1100" b="1" kern="100" dirty="0" smtClean="0">
                          <a:effectLst/>
                          <a:latin typeface="方正仿宋简体" pitchFamily="2" charset="-122"/>
                          <a:ea typeface="方正仿宋简体" pitchFamily="2" charset="-122"/>
                        </a:rPr>
                        <a:t>（配对）</a:t>
                      </a:r>
                      <a:endParaRPr lang="zh-CN" sz="1100" b="1" kern="100" dirty="0">
                        <a:effectLst/>
                        <a:latin typeface="方正仿宋简体" pitchFamily="2" charset="-122"/>
                        <a:ea typeface="方正仿宋简体" pitchFamily="2" charset="-122"/>
                        <a:cs typeface="Times New Roman"/>
                      </a:endParaRPr>
                    </a:p>
                  </a:txBody>
                  <a:tcPr marL="68571" marR="68571"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r h="252000">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能源中心分配标准仓单</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71" marR="68571"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666979509"/>
              </p:ext>
            </p:extLst>
          </p:nvPr>
        </p:nvGraphicFramePr>
        <p:xfrm>
          <a:off x="2051720" y="3363838"/>
          <a:ext cx="5112568" cy="684000"/>
        </p:xfrm>
        <a:graphic>
          <a:graphicData uri="http://schemas.openxmlformats.org/drawingml/2006/table">
            <a:tbl>
              <a:tblPr firstRow="1" firstCol="1" bandRow="1">
                <a:tableStyleId>{72833802-FEF1-4C79-8D5D-14CF1EAF98D9}</a:tableStyleId>
              </a:tblPr>
              <a:tblGrid>
                <a:gridCol w="5112568"/>
              </a:tblGrid>
              <a:tr h="252000">
                <a:tc>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第三交割</a:t>
                      </a:r>
                      <a:r>
                        <a:rPr lang="zh-CN" sz="1100" b="1" kern="100" dirty="0" smtClean="0">
                          <a:effectLst/>
                          <a:latin typeface="方正仿宋简体" pitchFamily="2" charset="-122"/>
                          <a:ea typeface="方正仿宋简体" pitchFamily="2" charset="-122"/>
                        </a:rPr>
                        <a:t>日</a:t>
                      </a:r>
                      <a:r>
                        <a:rPr lang="zh-CN" altLang="en-US" sz="1100" b="1" kern="100" dirty="0" smtClean="0">
                          <a:effectLst/>
                          <a:latin typeface="方正仿宋简体" pitchFamily="2" charset="-122"/>
                          <a:ea typeface="方正仿宋简体" pitchFamily="2" charset="-122"/>
                        </a:rPr>
                        <a:t>（交款取单）</a:t>
                      </a:r>
                      <a:endParaRPr lang="zh-CN" sz="1100" b="1" kern="100" dirty="0">
                        <a:effectLst/>
                        <a:latin typeface="方正仿宋简体" pitchFamily="2" charset="-122"/>
                        <a:ea typeface="方正仿宋简体" pitchFamily="2" charset="-122"/>
                        <a:cs typeface="Times New Roman"/>
                      </a:endParaRPr>
                    </a:p>
                  </a:txBody>
                  <a:tcPr marL="68584" marR="68584"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r h="432000">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能源中心完成票据交换</a:t>
                      </a:r>
                    </a:p>
                    <a:p>
                      <a:pPr algn="ctr">
                        <a:lnSpc>
                          <a:spcPts val="1700"/>
                        </a:lnSpc>
                        <a:spcAft>
                          <a:spcPts val="0"/>
                        </a:spcAft>
                      </a:pPr>
                      <a:r>
                        <a:rPr lang="en-US" sz="1100" b="0" kern="100" dirty="0">
                          <a:effectLst/>
                          <a:latin typeface="方正仿宋简体" pitchFamily="2" charset="-122"/>
                          <a:ea typeface="方正仿宋简体" pitchFamily="2" charset="-122"/>
                        </a:rPr>
                        <a:t>14:00</a:t>
                      </a:r>
                      <a:r>
                        <a:rPr lang="zh-CN" sz="1100" b="0" kern="100" dirty="0">
                          <a:effectLst/>
                          <a:latin typeface="方正仿宋简体" pitchFamily="2" charset="-122"/>
                          <a:ea typeface="方正仿宋简体" pitchFamily="2" charset="-122"/>
                        </a:rPr>
                        <a:t>之前，买方交货款，取仓</a:t>
                      </a:r>
                      <a:r>
                        <a:rPr lang="zh-CN" sz="1100" b="0" kern="100" dirty="0" smtClean="0">
                          <a:effectLst/>
                          <a:latin typeface="方正仿宋简体" pitchFamily="2" charset="-122"/>
                          <a:ea typeface="方正仿宋简体" pitchFamily="2" charset="-122"/>
                        </a:rPr>
                        <a:t>单</a:t>
                      </a:r>
                      <a:r>
                        <a:rPr lang="zh-CN" altLang="en-US" sz="1100" b="0" kern="100" dirty="0" smtClean="0">
                          <a:effectLst/>
                          <a:latin typeface="方正仿宋简体" pitchFamily="2" charset="-122"/>
                          <a:ea typeface="方正仿宋简体" pitchFamily="2" charset="-122"/>
                        </a:rPr>
                        <a:t>；</a:t>
                      </a:r>
                      <a:r>
                        <a:rPr lang="en-US" sz="1100" b="0" kern="100" dirty="0" smtClean="0">
                          <a:effectLst/>
                          <a:latin typeface="方正仿宋简体" pitchFamily="2" charset="-122"/>
                          <a:ea typeface="方正仿宋简体" pitchFamily="2" charset="-122"/>
                        </a:rPr>
                        <a:t>16:00</a:t>
                      </a:r>
                      <a:r>
                        <a:rPr lang="zh-CN" sz="1100" b="0" kern="100" dirty="0">
                          <a:effectLst/>
                          <a:latin typeface="方正仿宋简体" pitchFamily="2" charset="-122"/>
                          <a:ea typeface="方正仿宋简体" pitchFamily="2" charset="-122"/>
                        </a:rPr>
                        <a:t>之前，付款给卖方</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84" marR="68584"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sp>
        <p:nvSpPr>
          <p:cNvPr id="16" name="右箭头 41"/>
          <p:cNvSpPr>
            <a:spLocks noChangeArrowheads="1"/>
          </p:cNvSpPr>
          <p:nvPr/>
        </p:nvSpPr>
        <p:spPr bwMode="auto">
          <a:xfrm rot="5400000">
            <a:off x="4103952" y="2211734"/>
            <a:ext cx="252000" cy="180000"/>
          </a:xfrm>
          <a:prstGeom prst="rightArrow">
            <a:avLst>
              <a:gd name="adj1" fmla="val 50000"/>
              <a:gd name="adj2" fmla="val 50041"/>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
        <p:nvSpPr>
          <p:cNvPr id="17" name="右箭头 42"/>
          <p:cNvSpPr>
            <a:spLocks noChangeArrowheads="1"/>
          </p:cNvSpPr>
          <p:nvPr/>
        </p:nvSpPr>
        <p:spPr bwMode="auto">
          <a:xfrm rot="5400000">
            <a:off x="4103952" y="3075830"/>
            <a:ext cx="252000" cy="180000"/>
          </a:xfrm>
          <a:prstGeom prst="rightArrow">
            <a:avLst>
              <a:gd name="adj1" fmla="val 50000"/>
              <a:gd name="adj2" fmla="val 50041"/>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graphicFrame>
        <p:nvGraphicFramePr>
          <p:cNvPr id="18" name="表格 17"/>
          <p:cNvGraphicFramePr>
            <a:graphicFrameLocks noGrp="1"/>
          </p:cNvGraphicFramePr>
          <p:nvPr>
            <p:extLst>
              <p:ext uri="{D42A27DB-BD31-4B8C-83A1-F6EECF244321}">
                <p14:modId xmlns:p14="http://schemas.microsoft.com/office/powerpoint/2010/main" val="390212697"/>
              </p:ext>
            </p:extLst>
          </p:nvPr>
        </p:nvGraphicFramePr>
        <p:xfrm>
          <a:off x="1331640" y="4371950"/>
          <a:ext cx="6552728" cy="504000"/>
        </p:xfrm>
        <a:graphic>
          <a:graphicData uri="http://schemas.openxmlformats.org/drawingml/2006/table">
            <a:tbl>
              <a:tblPr firstRow="1" firstCol="1" bandRow="1">
                <a:tableStyleId>{72833802-FEF1-4C79-8D5D-14CF1EAF98D9}</a:tableStyleId>
              </a:tblPr>
              <a:tblGrid>
                <a:gridCol w="6552728"/>
              </a:tblGrid>
              <a:tr h="252000">
                <a:tc>
                  <a:txBody>
                    <a:bodyPr/>
                    <a:lstStyle/>
                    <a:p>
                      <a:pPr algn="ctr">
                        <a:lnSpc>
                          <a:spcPts val="1700"/>
                        </a:lnSpc>
                        <a:spcAft>
                          <a:spcPts val="0"/>
                        </a:spcAft>
                      </a:pPr>
                      <a:r>
                        <a:rPr lang="zh-CN" sz="1100" b="1" kern="100" dirty="0">
                          <a:effectLst/>
                          <a:latin typeface="方正仿宋简体" pitchFamily="2" charset="-122"/>
                          <a:ea typeface="方正仿宋简体" pitchFamily="2" charset="-122"/>
                        </a:rPr>
                        <a:t>第四、五交割</a:t>
                      </a:r>
                      <a:r>
                        <a:rPr lang="zh-CN" sz="1100" b="1" kern="100" dirty="0" smtClean="0">
                          <a:effectLst/>
                          <a:latin typeface="方正仿宋简体" pitchFamily="2" charset="-122"/>
                          <a:ea typeface="方正仿宋简体" pitchFamily="2" charset="-122"/>
                        </a:rPr>
                        <a:t>日</a:t>
                      </a:r>
                      <a:r>
                        <a:rPr lang="zh-CN" altLang="en-US" sz="1100" b="1" kern="100" dirty="0" smtClean="0">
                          <a:effectLst/>
                          <a:latin typeface="方正仿宋简体" pitchFamily="2" charset="-122"/>
                          <a:ea typeface="方正仿宋简体" pitchFamily="2" charset="-122"/>
                        </a:rPr>
                        <a:t>（交票退款）</a:t>
                      </a:r>
                      <a:endParaRPr lang="zh-CN" sz="1100" b="1" kern="100" dirty="0">
                        <a:effectLst/>
                        <a:latin typeface="方正仿宋简体" pitchFamily="2" charset="-122"/>
                        <a:ea typeface="方正仿宋简体" pitchFamily="2" charset="-122"/>
                        <a:cs typeface="Times New Roman"/>
                      </a:endParaRPr>
                    </a:p>
                  </a:txBody>
                  <a:tcPr marL="68568" marR="68568"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r h="252000">
                <a:tc>
                  <a:txBody>
                    <a:bodyPr/>
                    <a:lstStyle/>
                    <a:p>
                      <a:pPr algn="ctr">
                        <a:lnSpc>
                          <a:spcPts val="1700"/>
                        </a:lnSpc>
                        <a:spcAft>
                          <a:spcPts val="0"/>
                        </a:spcAft>
                      </a:pPr>
                      <a:r>
                        <a:rPr lang="zh-CN" sz="1100" b="0" kern="100" dirty="0">
                          <a:effectLst/>
                          <a:latin typeface="方正仿宋简体" pitchFamily="2" charset="-122"/>
                          <a:ea typeface="方正仿宋简体" pitchFamily="2" charset="-122"/>
                        </a:rPr>
                        <a:t>能源中心收卖方发票、清退卖方保证金，给买方开发票</a:t>
                      </a:r>
                      <a:endParaRPr lang="zh-CN" sz="1100" b="0" kern="100" dirty="0">
                        <a:solidFill>
                          <a:schemeClr val="tx1"/>
                        </a:solidFill>
                        <a:effectLst/>
                        <a:latin typeface="方正仿宋简体" pitchFamily="2" charset="-122"/>
                        <a:ea typeface="方正仿宋简体" pitchFamily="2" charset="-122"/>
                        <a:cs typeface="Times New Roman"/>
                      </a:endParaRPr>
                    </a:p>
                  </a:txBody>
                  <a:tcPr marL="68568" marR="68568" marT="0"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r>
            </a:tbl>
          </a:graphicData>
        </a:graphic>
      </p:graphicFrame>
      <p:sp>
        <p:nvSpPr>
          <p:cNvPr id="19" name="右箭头 45"/>
          <p:cNvSpPr>
            <a:spLocks noChangeArrowheads="1"/>
          </p:cNvSpPr>
          <p:nvPr/>
        </p:nvSpPr>
        <p:spPr bwMode="auto">
          <a:xfrm rot="5400000">
            <a:off x="4356000" y="4119918"/>
            <a:ext cx="252000" cy="180000"/>
          </a:xfrm>
          <a:prstGeom prst="rightArrow">
            <a:avLst>
              <a:gd name="adj1" fmla="val 50000"/>
              <a:gd name="adj2" fmla="val 49826"/>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a:latin typeface="方正仿宋简体" pitchFamily="2" charset="-122"/>
              <a:ea typeface="方正仿宋简体" pitchFamily="2" charset="-122"/>
            </a:endParaRPr>
          </a:p>
        </p:txBody>
      </p:sp>
    </p:spTree>
    <p:extLst>
      <p:ext uri="{BB962C8B-B14F-4D97-AF65-F5344CB8AC3E}">
        <p14:creationId xmlns:p14="http://schemas.microsoft.com/office/powerpoint/2010/main" val="178807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9"/>
                                          </p:stCondLst>
                                        </p:cTn>
                                        <p:tgtEl>
                                          <p:spTgt spid="5"/>
                                        </p:tgtEl>
                                        <p:attrNameLst>
                                          <p:attrName>style.visibility</p:attrName>
                                        </p:attrNameLst>
                                      </p:cBhvr>
                                      <p:to>
                                        <p:strVal val="visible"/>
                                      </p:to>
                                    </p:set>
                                  </p:childTnLst>
                                </p:cTn>
                              </p:par>
                            </p:childTnLst>
                          </p:cTn>
                        </p:par>
                        <p:par>
                          <p:cTn id="9" fill="hold">
                            <p:stCondLst>
                              <p:cond delay="1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51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1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
                                        <p:tgtEl>
                                          <p:spTgt spid="15"/>
                                        </p:tgtEl>
                                      </p:cBhvr>
                                    </p:animEffect>
                                  </p:childTnLst>
                                </p:cTn>
                              </p:par>
                            </p:childTnLst>
                          </p:cTn>
                        </p:par>
                        <p:par>
                          <p:cTn id="38" fill="hold">
                            <p:stCondLst>
                              <p:cond delay="51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par>
                          <p:cTn id="42" fill="hold">
                            <p:stCondLst>
                              <p:cond delay="101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1510"/>
                            </p:stCondLst>
                            <p:childTnLst>
                              <p:par>
                                <p:cTn id="47" presetID="22" presetClass="entr" presetSubtype="4"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10"/>
                                        <p:tgtEl>
                                          <p:spTgt spid="18"/>
                                        </p:tgtEl>
                                      </p:cBhvr>
                                    </p:animEffect>
                                  </p:childTnLst>
                                </p:cTn>
                              </p:par>
                            </p:childTnLst>
                          </p:cTn>
                        </p:par>
                        <p:par>
                          <p:cTn id="59" fill="hold">
                            <p:stCondLst>
                              <p:cond delay="510"/>
                            </p:stCondLst>
                            <p:childTnLst>
                              <p:par>
                                <p:cTn id="60" presetID="22" presetClass="entr" presetSubtype="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par>
                          <p:cTn id="63" fill="hold">
                            <p:stCondLst>
                              <p:cond delay="1010"/>
                            </p:stCondLst>
                            <p:childTnLst>
                              <p:par>
                                <p:cTn id="64" presetID="22" presetClass="entr" presetSubtype="4"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6"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期转现</a:t>
            </a:r>
            <a:r>
              <a:rPr lang="zh-CN" altLang="en-US" dirty="0" smtClean="0"/>
              <a:t>交割流程</a:t>
            </a:r>
            <a:endParaRPr lang="zh-CN" altLang="en-US" dirty="0"/>
          </a:p>
        </p:txBody>
      </p:sp>
      <p:sp>
        <p:nvSpPr>
          <p:cNvPr id="3" name="圆角矩形 2">
            <a:hlinkClick r:id="rId3" action="ppaction://hlinksldjump"/>
          </p:cNvPr>
          <p:cNvSpPr/>
          <p:nvPr/>
        </p:nvSpPr>
        <p:spPr bwMode="auto">
          <a:xfrm>
            <a:off x="2848906" y="998891"/>
            <a:ext cx="1306151" cy="411725"/>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卖方</a:t>
            </a:r>
          </a:p>
        </p:txBody>
      </p:sp>
      <p:sp>
        <p:nvSpPr>
          <p:cNvPr id="4" name="圆角矩形 3">
            <a:hlinkClick r:id="rId3" action="ppaction://hlinksldjump"/>
          </p:cNvPr>
          <p:cNvSpPr/>
          <p:nvPr/>
        </p:nvSpPr>
        <p:spPr bwMode="auto">
          <a:xfrm>
            <a:off x="5752237" y="998891"/>
            <a:ext cx="1300581" cy="411725"/>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买方</a:t>
            </a:r>
          </a:p>
        </p:txBody>
      </p:sp>
      <p:sp>
        <p:nvSpPr>
          <p:cNvPr id="5" name="圆角矩形 4">
            <a:hlinkClick r:id="rId3" action="ppaction://hlinksldjump"/>
          </p:cNvPr>
          <p:cNvSpPr/>
          <p:nvPr/>
        </p:nvSpPr>
        <p:spPr bwMode="auto">
          <a:xfrm>
            <a:off x="2857261" y="1681424"/>
            <a:ext cx="4195557" cy="517107"/>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u="sng" dirty="0">
                <a:solidFill>
                  <a:schemeClr val="tx1"/>
                </a:solidFill>
                <a:latin typeface="方正仿宋简体" pitchFamily="2" charset="-122"/>
                <a:ea typeface="方正仿宋简体" pitchFamily="2" charset="-122"/>
              </a:rPr>
              <a:t>申请日</a:t>
            </a:r>
            <a:r>
              <a:rPr lang="en-US" altLang="zh-CN" sz="1100" b="1" u="sng" dirty="0">
                <a:solidFill>
                  <a:schemeClr val="tx1"/>
                </a:solidFill>
                <a:latin typeface="方正仿宋简体" pitchFamily="2" charset="-122"/>
                <a:ea typeface="方正仿宋简体" pitchFamily="2" charset="-122"/>
              </a:rPr>
              <a:t>14:00</a:t>
            </a:r>
            <a:r>
              <a:rPr lang="zh-CN" altLang="en-US" sz="1100" b="1" u="sng" dirty="0">
                <a:solidFill>
                  <a:schemeClr val="tx1"/>
                </a:solidFill>
                <a:latin typeface="方正仿宋简体" pitchFamily="2" charset="-122"/>
                <a:ea typeface="方正仿宋简体" pitchFamily="2" charset="-122"/>
              </a:rPr>
              <a:t>前</a:t>
            </a:r>
            <a:endParaRPr lang="en-US" altLang="zh-CN" sz="1100" b="1" u="sng" dirty="0">
              <a:solidFill>
                <a:schemeClr val="tx1"/>
              </a:solidFill>
              <a:latin typeface="方正仿宋简体" pitchFamily="2" charset="-122"/>
              <a:ea typeface="方正仿宋简体" pitchFamily="2" charset="-122"/>
            </a:endParaRPr>
          </a:p>
          <a:p>
            <a:pPr algn="ctr"/>
            <a:r>
              <a:rPr lang="zh-CN" altLang="en-US" sz="1100" b="1" dirty="0">
                <a:solidFill>
                  <a:srgbClr val="C00000"/>
                </a:solidFill>
                <a:latin typeface="方正仿宋简体" pitchFamily="2" charset="-122"/>
                <a:ea typeface="方正仿宋简体" pitchFamily="2" charset="-122"/>
              </a:rPr>
              <a:t>协议双方的其中一方在仓单系统中提出申请，另一方确认</a:t>
            </a:r>
          </a:p>
        </p:txBody>
      </p:sp>
      <p:sp>
        <p:nvSpPr>
          <p:cNvPr id="6" name="右箭头 5"/>
          <p:cNvSpPr/>
          <p:nvPr/>
        </p:nvSpPr>
        <p:spPr>
          <a:xfrm rot="5400000">
            <a:off x="4811197" y="2229388"/>
            <a:ext cx="147045" cy="139249"/>
          </a:xfrm>
          <a:prstGeom prst="rightArrow">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defRPr/>
            </a:pPr>
            <a:endParaRPr lang="zh-CN" altLang="en-US" sz="1100" dirty="0">
              <a:latin typeface="方正仿宋简体" pitchFamily="2" charset="-122"/>
              <a:ea typeface="方正仿宋简体" pitchFamily="2" charset="-122"/>
            </a:endParaRPr>
          </a:p>
        </p:txBody>
      </p:sp>
      <p:sp>
        <p:nvSpPr>
          <p:cNvPr id="7" name="圆角矩形 6">
            <a:hlinkClick r:id="rId3" action="ppaction://hlinksldjump"/>
          </p:cNvPr>
          <p:cNvSpPr/>
          <p:nvPr/>
        </p:nvSpPr>
        <p:spPr bwMode="auto">
          <a:xfrm>
            <a:off x="2857261" y="2450958"/>
            <a:ext cx="4195557" cy="499952"/>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u="sng" dirty="0">
                <a:solidFill>
                  <a:schemeClr val="tx1"/>
                </a:solidFill>
                <a:latin typeface="方正仿宋简体" pitchFamily="2" charset="-122"/>
                <a:ea typeface="方正仿宋简体" pitchFamily="2" charset="-122"/>
              </a:rPr>
              <a:t>申请日</a:t>
            </a:r>
            <a:r>
              <a:rPr lang="en-US" altLang="zh-CN" sz="1100" b="1" u="sng" dirty="0">
                <a:solidFill>
                  <a:schemeClr val="tx1"/>
                </a:solidFill>
                <a:latin typeface="方正仿宋简体" pitchFamily="2" charset="-122"/>
                <a:ea typeface="方正仿宋简体" pitchFamily="2" charset="-122"/>
              </a:rPr>
              <a:t>15:00</a:t>
            </a:r>
            <a:r>
              <a:rPr lang="zh-CN" altLang="en-US" sz="1100" b="1" u="sng" dirty="0">
                <a:solidFill>
                  <a:schemeClr val="tx1"/>
                </a:solidFill>
                <a:latin typeface="方正仿宋简体" pitchFamily="2" charset="-122"/>
                <a:ea typeface="方正仿宋简体" pitchFamily="2" charset="-122"/>
              </a:rPr>
              <a:t>前</a:t>
            </a:r>
            <a:endParaRPr lang="en-US" altLang="zh-CN" sz="1100" b="1" u="sng" dirty="0">
              <a:solidFill>
                <a:schemeClr val="tx1"/>
              </a:solidFill>
              <a:latin typeface="方正仿宋简体" pitchFamily="2" charset="-122"/>
              <a:ea typeface="方正仿宋简体" pitchFamily="2" charset="-122"/>
            </a:endParaRPr>
          </a:p>
          <a:p>
            <a:pPr algn="ctr"/>
            <a:r>
              <a:rPr lang="zh-CN" altLang="en-US" sz="1100" b="1" dirty="0">
                <a:solidFill>
                  <a:srgbClr val="C00000"/>
                </a:solidFill>
                <a:latin typeface="方正仿宋简体" pitchFamily="2" charset="-122"/>
                <a:ea typeface="方正仿宋简体" pitchFamily="2" charset="-122"/>
              </a:rPr>
              <a:t>原有持仓按申请日前一交易日申报合约的结算价平仓</a:t>
            </a:r>
          </a:p>
        </p:txBody>
      </p:sp>
      <p:sp>
        <p:nvSpPr>
          <p:cNvPr id="8" name="右箭头 7"/>
          <p:cNvSpPr/>
          <p:nvPr/>
        </p:nvSpPr>
        <p:spPr>
          <a:xfrm rot="5400000">
            <a:off x="3438903" y="2980902"/>
            <a:ext cx="147045" cy="143426"/>
          </a:xfrm>
          <a:prstGeom prst="rightArrow">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defRPr/>
            </a:pPr>
            <a:endParaRPr lang="zh-CN" altLang="en-US" sz="1100" dirty="0">
              <a:latin typeface="方正仿宋简体" pitchFamily="2" charset="-122"/>
              <a:ea typeface="方正仿宋简体" pitchFamily="2" charset="-122"/>
            </a:endParaRPr>
          </a:p>
        </p:txBody>
      </p:sp>
      <p:sp>
        <p:nvSpPr>
          <p:cNvPr id="9" name="右箭头 8"/>
          <p:cNvSpPr/>
          <p:nvPr/>
        </p:nvSpPr>
        <p:spPr>
          <a:xfrm rot="5400000">
            <a:off x="6354767" y="2993156"/>
            <a:ext cx="147045" cy="143426"/>
          </a:xfrm>
          <a:prstGeom prst="rightArrow">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defRPr/>
            </a:pPr>
            <a:endParaRPr lang="zh-CN" altLang="en-US" sz="1100" dirty="0">
              <a:latin typeface="方正仿宋简体" pitchFamily="2" charset="-122"/>
              <a:ea typeface="方正仿宋简体" pitchFamily="2" charset="-122"/>
            </a:endParaRPr>
          </a:p>
        </p:txBody>
      </p:sp>
      <p:sp>
        <p:nvSpPr>
          <p:cNvPr id="10" name="圆角矩形 9">
            <a:hlinkClick r:id="rId3" action="ppaction://hlinksldjump"/>
          </p:cNvPr>
          <p:cNvSpPr/>
          <p:nvPr/>
        </p:nvSpPr>
        <p:spPr bwMode="auto">
          <a:xfrm>
            <a:off x="534596" y="3181281"/>
            <a:ext cx="4421140" cy="1633421"/>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spcAft>
                <a:spcPts val="1200"/>
              </a:spcAft>
            </a:pPr>
            <a:r>
              <a:rPr lang="zh-CN" altLang="en-US" sz="1100" b="1" u="sng" dirty="0">
                <a:solidFill>
                  <a:schemeClr val="tx1"/>
                </a:solidFill>
                <a:latin typeface="方正仿宋简体" pitchFamily="2" charset="-122"/>
                <a:ea typeface="方正仿宋简体" pitchFamily="2" charset="-122"/>
              </a:rPr>
              <a:t>使用  标准仓单：</a:t>
            </a:r>
          </a:p>
          <a:p>
            <a:pPr marL="171450" indent="-171450">
              <a:lnSpc>
                <a:spcPct val="150000"/>
              </a:lnSpc>
              <a:buFont typeface="Arial" pitchFamily="34" charset="0"/>
              <a:buChar char="•"/>
            </a:pPr>
            <a:r>
              <a:rPr lang="zh-CN" altLang="zh-CN" sz="1100" b="1" dirty="0">
                <a:solidFill>
                  <a:srgbClr val="C00000"/>
                </a:solidFill>
                <a:latin typeface="方正仿宋简体" pitchFamily="2" charset="-122"/>
                <a:ea typeface="方正仿宋简体" pitchFamily="2" charset="-122"/>
              </a:rPr>
              <a:t>货款和</a:t>
            </a:r>
            <a:r>
              <a:rPr lang="zh-CN" altLang="en-US" sz="1100" b="1" dirty="0">
                <a:solidFill>
                  <a:srgbClr val="C00000"/>
                </a:solidFill>
                <a:latin typeface="方正仿宋简体" pitchFamily="2" charset="-122"/>
                <a:ea typeface="方正仿宋简体" pitchFamily="2" charset="-122"/>
              </a:rPr>
              <a:t>单据流转</a:t>
            </a:r>
            <a:r>
              <a:rPr lang="zh-CN" altLang="zh-CN" sz="1100" b="1" dirty="0">
                <a:solidFill>
                  <a:srgbClr val="C00000"/>
                </a:solidFill>
                <a:latin typeface="方正仿宋简体" pitchFamily="2" charset="-122"/>
                <a:ea typeface="方正仿宋简体" pitchFamily="2" charset="-122"/>
              </a:rPr>
              <a:t>在买方和卖方约定的时间内在能源中心完成</a:t>
            </a:r>
            <a:endParaRPr lang="zh-CN" altLang="en-US" sz="1100" b="1" dirty="0">
              <a:solidFill>
                <a:srgbClr val="C00000"/>
              </a:solidFill>
              <a:latin typeface="方正仿宋简体" pitchFamily="2" charset="-122"/>
              <a:ea typeface="方正仿宋简体" pitchFamily="2" charset="-122"/>
            </a:endParaRPr>
          </a:p>
          <a:p>
            <a:pPr marL="171450" indent="-171450">
              <a:lnSpc>
                <a:spcPct val="150000"/>
              </a:lnSpc>
              <a:buFont typeface="Arial" pitchFamily="34" charset="0"/>
              <a:buChar char="•"/>
            </a:pPr>
            <a:r>
              <a:rPr lang="zh-CN" altLang="zh-CN" sz="1100" b="1" dirty="0">
                <a:solidFill>
                  <a:srgbClr val="C00000"/>
                </a:solidFill>
                <a:latin typeface="方正仿宋简体" pitchFamily="2" charset="-122"/>
                <a:ea typeface="方正仿宋简体" pitchFamily="2" charset="-122"/>
              </a:rPr>
              <a:t>期转现交割货款</a:t>
            </a:r>
            <a:r>
              <a:rPr lang="en-US" altLang="zh-CN" sz="1100" b="1" dirty="0">
                <a:solidFill>
                  <a:srgbClr val="C00000"/>
                </a:solidFill>
                <a:latin typeface="方正仿宋简体" pitchFamily="2" charset="-122"/>
                <a:ea typeface="方正仿宋简体" pitchFamily="2" charset="-122"/>
              </a:rPr>
              <a:t> </a:t>
            </a:r>
            <a:r>
              <a:rPr lang="zh-CN" altLang="zh-CN" sz="1100" b="1" dirty="0">
                <a:solidFill>
                  <a:srgbClr val="C00000"/>
                </a:solidFill>
                <a:latin typeface="方正仿宋简体" pitchFamily="2" charset="-122"/>
                <a:ea typeface="方正仿宋简体" pitchFamily="2" charset="-122"/>
              </a:rPr>
              <a:t>＝</a:t>
            </a:r>
            <a:r>
              <a:rPr lang="zh-CN" altLang="en-US" sz="1100" b="1" dirty="0">
                <a:solidFill>
                  <a:srgbClr val="C00000"/>
                </a:solidFill>
                <a:latin typeface="方正仿宋简体" pitchFamily="2" charset="-122"/>
                <a:ea typeface="方正仿宋简体" pitchFamily="2" charset="-122"/>
              </a:rPr>
              <a:t>（</a:t>
            </a:r>
            <a:r>
              <a:rPr lang="zh-CN" altLang="zh-CN" sz="1100" b="1" dirty="0">
                <a:solidFill>
                  <a:srgbClr val="C00000"/>
                </a:solidFill>
                <a:latin typeface="方正仿宋简体" pitchFamily="2" charset="-122"/>
                <a:ea typeface="方正仿宋简体" pitchFamily="2" charset="-122"/>
              </a:rPr>
              <a:t>期转现保税交割结算价</a:t>
            </a:r>
            <a:r>
              <a:rPr lang="en-US" altLang="zh-CN" sz="1100" b="1" dirty="0">
                <a:solidFill>
                  <a:srgbClr val="C00000"/>
                </a:solidFill>
                <a:latin typeface="方正仿宋简体" pitchFamily="2" charset="-122"/>
                <a:ea typeface="方正仿宋简体" pitchFamily="2" charset="-122"/>
              </a:rPr>
              <a:t> </a:t>
            </a:r>
            <a:r>
              <a:rPr lang="zh-CN" altLang="zh-CN" sz="1100" b="1" dirty="0">
                <a:solidFill>
                  <a:srgbClr val="C00000"/>
                </a:solidFill>
                <a:latin typeface="方正仿宋简体" pitchFamily="2" charset="-122"/>
                <a:ea typeface="方正仿宋简体" pitchFamily="2" charset="-122"/>
              </a:rPr>
              <a:t>＋升贴水</a:t>
            </a:r>
            <a:r>
              <a:rPr lang="zh-CN" altLang="en-US" sz="1100" b="1" dirty="0">
                <a:solidFill>
                  <a:srgbClr val="C00000"/>
                </a:solidFill>
                <a:latin typeface="方正仿宋简体" pitchFamily="2" charset="-122"/>
                <a:ea typeface="方正仿宋简体" pitchFamily="2" charset="-122"/>
              </a:rPr>
              <a:t>）</a:t>
            </a:r>
            <a:r>
              <a:rPr lang="en-US" altLang="zh-CN" sz="1100" b="1" dirty="0">
                <a:solidFill>
                  <a:srgbClr val="C00000"/>
                </a:solidFill>
                <a:latin typeface="方正仿宋简体" pitchFamily="2" charset="-122"/>
                <a:ea typeface="方正仿宋简体" pitchFamily="2" charset="-122"/>
              </a:rPr>
              <a:t>×</a:t>
            </a:r>
            <a:r>
              <a:rPr lang="zh-CN" altLang="zh-CN" sz="1100" b="1" dirty="0">
                <a:solidFill>
                  <a:srgbClr val="C00000"/>
                </a:solidFill>
                <a:latin typeface="方正仿宋简体" pitchFamily="2" charset="-122"/>
                <a:ea typeface="方正仿宋简体" pitchFamily="2" charset="-122"/>
              </a:rPr>
              <a:t>交割数量</a:t>
            </a:r>
          </a:p>
          <a:p>
            <a:pPr marL="171450" indent="-171450">
              <a:lnSpc>
                <a:spcPct val="150000"/>
              </a:lnSpc>
              <a:buFont typeface="Arial" pitchFamily="34" charset="0"/>
              <a:buChar char="•"/>
            </a:pPr>
            <a:r>
              <a:rPr lang="zh-CN" altLang="zh-CN" sz="1100" b="1" dirty="0">
                <a:solidFill>
                  <a:srgbClr val="C00000"/>
                </a:solidFill>
                <a:latin typeface="方正仿宋简体" pitchFamily="2" charset="-122"/>
                <a:ea typeface="方正仿宋简体" pitchFamily="2" charset="-122"/>
              </a:rPr>
              <a:t>期转现保税交割结算价</a:t>
            </a:r>
            <a:r>
              <a:rPr lang="en-US" altLang="zh-CN" sz="1100" b="1" dirty="0">
                <a:solidFill>
                  <a:srgbClr val="C00000"/>
                </a:solidFill>
                <a:latin typeface="方正仿宋简体" pitchFamily="2" charset="-122"/>
                <a:ea typeface="方正仿宋简体" pitchFamily="2" charset="-122"/>
              </a:rPr>
              <a:t> </a:t>
            </a:r>
            <a:r>
              <a:rPr lang="zh-CN" altLang="zh-CN" sz="1100" b="1" dirty="0">
                <a:solidFill>
                  <a:srgbClr val="C00000"/>
                </a:solidFill>
                <a:latin typeface="方正仿宋简体" pitchFamily="2" charset="-122"/>
                <a:ea typeface="方正仿宋简体" pitchFamily="2" charset="-122"/>
              </a:rPr>
              <a:t>＝</a:t>
            </a:r>
            <a:r>
              <a:rPr lang="en-US" altLang="zh-CN" sz="1100" b="1" dirty="0">
                <a:solidFill>
                  <a:srgbClr val="C00000"/>
                </a:solidFill>
                <a:latin typeface="方正仿宋简体" pitchFamily="2" charset="-122"/>
                <a:ea typeface="方正仿宋简体" pitchFamily="2" charset="-122"/>
              </a:rPr>
              <a:t> </a:t>
            </a:r>
            <a:r>
              <a:rPr lang="zh-CN" altLang="en-US" sz="1100" b="1" dirty="0">
                <a:solidFill>
                  <a:srgbClr val="C00000"/>
                </a:solidFill>
                <a:latin typeface="方正仿宋简体" pitchFamily="2" charset="-122"/>
                <a:ea typeface="方正仿宋简体" pitchFamily="2" charset="-122"/>
              </a:rPr>
              <a:t>申报合约上一交易日的</a:t>
            </a:r>
            <a:r>
              <a:rPr lang="zh-CN" altLang="zh-CN" sz="1100" b="1" dirty="0">
                <a:solidFill>
                  <a:srgbClr val="C00000"/>
                </a:solidFill>
                <a:latin typeface="方正仿宋简体" pitchFamily="2" charset="-122"/>
                <a:ea typeface="方正仿宋简体" pitchFamily="2" charset="-122"/>
              </a:rPr>
              <a:t>结算价</a:t>
            </a:r>
            <a:endParaRPr lang="en-US" altLang="zh-CN" sz="1100" b="1" dirty="0">
              <a:solidFill>
                <a:srgbClr val="C00000"/>
              </a:solidFill>
              <a:latin typeface="方正仿宋简体" pitchFamily="2" charset="-122"/>
              <a:ea typeface="方正仿宋简体" pitchFamily="2" charset="-122"/>
            </a:endParaRPr>
          </a:p>
        </p:txBody>
      </p:sp>
      <p:sp>
        <p:nvSpPr>
          <p:cNvPr id="11" name="圆角矩形 10">
            <a:hlinkClick r:id="rId3" action="ppaction://hlinksldjump"/>
          </p:cNvPr>
          <p:cNvSpPr/>
          <p:nvPr/>
        </p:nvSpPr>
        <p:spPr bwMode="auto">
          <a:xfrm>
            <a:off x="5243981" y="3181280"/>
            <a:ext cx="3432475" cy="1633421"/>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spcAft>
                <a:spcPts val="1200"/>
              </a:spcAft>
            </a:pPr>
            <a:r>
              <a:rPr lang="zh-CN" altLang="en-US" sz="1100" b="1" u="sng" dirty="0">
                <a:solidFill>
                  <a:schemeClr val="tx1"/>
                </a:solidFill>
                <a:latin typeface="方正仿宋简体" pitchFamily="2" charset="-122"/>
                <a:ea typeface="方正仿宋简体" pitchFamily="2" charset="-122"/>
              </a:rPr>
              <a:t>使用   非标准仓单：</a:t>
            </a:r>
          </a:p>
          <a:p>
            <a:pPr marL="171450" indent="-171450">
              <a:lnSpc>
                <a:spcPct val="150000"/>
              </a:lnSpc>
              <a:buFont typeface="Arial" pitchFamily="34" charset="0"/>
              <a:buChar char="•"/>
            </a:pPr>
            <a:r>
              <a:rPr lang="zh-CN" altLang="en-US" sz="1100" b="1" dirty="0">
                <a:solidFill>
                  <a:srgbClr val="C00000"/>
                </a:solidFill>
                <a:latin typeface="方正仿宋简体" pitchFamily="2" charset="-122"/>
                <a:ea typeface="方正仿宋简体" pitchFamily="2" charset="-122"/>
              </a:rPr>
              <a:t>货款和非标准仓单及发票的交换，由买卖双方直接进行</a:t>
            </a:r>
            <a:endParaRPr lang="en-US" altLang="zh-CN" sz="1100" b="1" dirty="0">
              <a:solidFill>
                <a:srgbClr val="C00000"/>
              </a:solidFill>
              <a:latin typeface="方正仿宋简体" pitchFamily="2" charset="-122"/>
              <a:ea typeface="方正仿宋简体" pitchFamily="2" charset="-122"/>
            </a:endParaRPr>
          </a:p>
          <a:p>
            <a:pPr marL="171450" indent="-171450">
              <a:lnSpc>
                <a:spcPct val="150000"/>
              </a:lnSpc>
              <a:buFont typeface="Arial" pitchFamily="34" charset="0"/>
              <a:buChar char="•"/>
            </a:pPr>
            <a:r>
              <a:rPr lang="zh-CN" altLang="en-US" sz="1100" b="1" dirty="0">
                <a:solidFill>
                  <a:srgbClr val="C00000"/>
                </a:solidFill>
                <a:latin typeface="方正仿宋简体" pitchFamily="2" charset="-122"/>
                <a:ea typeface="方正仿宋简体" pitchFamily="2" charset="-122"/>
              </a:rPr>
              <a:t>在此过程中产生的纠纷由双方自行解决，能源中心不再承担相应的履约担保责任</a:t>
            </a:r>
          </a:p>
        </p:txBody>
      </p:sp>
      <p:sp>
        <p:nvSpPr>
          <p:cNvPr id="12" name="右箭头 11"/>
          <p:cNvSpPr/>
          <p:nvPr/>
        </p:nvSpPr>
        <p:spPr>
          <a:xfrm rot="5400000">
            <a:off x="3429768" y="1436322"/>
            <a:ext cx="145820" cy="143426"/>
          </a:xfrm>
          <a:prstGeom prst="rightArrow">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defRPr/>
            </a:pPr>
            <a:endParaRPr lang="zh-CN" altLang="en-US" sz="1100" dirty="0">
              <a:latin typeface="方正仿宋简体" pitchFamily="2" charset="-122"/>
              <a:ea typeface="方正仿宋简体" pitchFamily="2" charset="-122"/>
            </a:endParaRPr>
          </a:p>
        </p:txBody>
      </p:sp>
      <p:sp>
        <p:nvSpPr>
          <p:cNvPr id="13" name="右箭头 12"/>
          <p:cNvSpPr/>
          <p:nvPr/>
        </p:nvSpPr>
        <p:spPr>
          <a:xfrm rot="5400000">
            <a:off x="6330314" y="1436321"/>
            <a:ext cx="145820" cy="143426"/>
          </a:xfrm>
          <a:prstGeom prst="rightArrow">
            <a:avLst/>
          </a:prstGeom>
          <a:solidFill>
            <a:schemeClr val="bg1">
              <a:lumMod val="65000"/>
            </a:schemeClr>
          </a:solidFill>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defRPr/>
            </a:pPr>
            <a:endParaRPr lang="zh-CN" altLang="en-US" sz="1100" dirty="0">
              <a:latin typeface="方正仿宋简体" pitchFamily="2" charset="-122"/>
              <a:ea typeface="方正仿宋简体" pitchFamily="2" charset="-122"/>
            </a:endParaRPr>
          </a:p>
        </p:txBody>
      </p:sp>
      <p:sp>
        <p:nvSpPr>
          <p:cNvPr id="14" name="内容占位符 2"/>
          <p:cNvSpPr txBox="1">
            <a:spLocks/>
          </p:cNvSpPr>
          <p:nvPr/>
        </p:nvSpPr>
        <p:spPr>
          <a:xfrm>
            <a:off x="467544" y="915567"/>
            <a:ext cx="2016224" cy="2222825"/>
          </a:xfrm>
          <a:prstGeom prst="rect">
            <a:avLst/>
          </a:prstGeom>
          <a:effectLst/>
        </p:spPr>
        <p:txBody>
          <a:bodyPr lIns="84669" tIns="42334" rIns="84669" bIns="42334"/>
          <a:lstStyle>
            <a:lvl1pPr marL="317508" indent="-317508" algn="l" defTabSz="846689"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87935" indent="-264591" algn="l" defTabSz="846689" rtl="0" eaLnBrk="1" latinLnBrk="0" hangingPunct="1">
              <a:spcBef>
                <a:spcPct val="20000"/>
              </a:spcBef>
              <a:buFont typeface="Arial" pitchFamily="34" charset="0"/>
              <a:buChar char="–"/>
              <a:defRPr sz="2600" kern="1200">
                <a:solidFill>
                  <a:schemeClr val="tx1"/>
                </a:solidFill>
                <a:latin typeface="+mn-lt"/>
                <a:ea typeface="+mn-ea"/>
                <a:cs typeface="+mn-cs"/>
              </a:defRPr>
            </a:lvl2pPr>
            <a:lvl3pPr marL="1058361" indent="-211672" algn="l" defTabSz="84668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81705"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05050"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28394"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51738"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175083"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598427" indent="-211672" algn="l" defTabSz="846689"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266700" indent="-266700">
              <a:spcBef>
                <a:spcPts val="0"/>
              </a:spcBef>
              <a:spcAft>
                <a:spcPts val="600"/>
              </a:spcAft>
              <a:buClr>
                <a:srgbClr val="C00000"/>
              </a:buClr>
              <a:buFont typeface="Wingdings" pitchFamily="2" charset="2"/>
              <a:buChar char="l"/>
              <a:tabLst>
                <a:tab pos="1258888" algn="l"/>
              </a:tabLst>
              <a:defRPr/>
            </a:pPr>
            <a:r>
              <a:rPr lang="zh-CN" altLang="zh-CN" sz="1200" b="1" dirty="0" smtClean="0">
                <a:solidFill>
                  <a:schemeClr val="tx1">
                    <a:lumMod val="85000"/>
                    <a:lumOff val="15000"/>
                  </a:schemeClr>
                </a:solidFill>
                <a:latin typeface="方正仿宋简体" pitchFamily="2" charset="-122"/>
                <a:ea typeface="方正仿宋简体" pitchFamily="2" charset="-122"/>
              </a:rPr>
              <a:t>适用</a:t>
            </a:r>
            <a:r>
              <a:rPr lang="zh-CN" altLang="en-US" sz="1200" b="1" dirty="0" smtClean="0">
                <a:solidFill>
                  <a:schemeClr val="tx1">
                    <a:lumMod val="85000"/>
                    <a:lumOff val="15000"/>
                  </a:schemeClr>
                </a:solidFill>
                <a:latin typeface="方正仿宋简体" pitchFamily="2" charset="-122"/>
                <a:ea typeface="方正仿宋简体" pitchFamily="2" charset="-122"/>
              </a:rPr>
              <a:t>于：</a:t>
            </a:r>
            <a:r>
              <a:rPr lang="en-US" altLang="zh-CN" sz="1200" b="1" dirty="0" smtClean="0">
                <a:solidFill>
                  <a:schemeClr val="tx1">
                    <a:lumMod val="85000"/>
                    <a:lumOff val="15000"/>
                  </a:schemeClr>
                </a:solidFill>
                <a:latin typeface="方正仿宋简体" pitchFamily="2" charset="-122"/>
                <a:ea typeface="方正仿宋简体" pitchFamily="2" charset="-122"/>
              </a:rPr>
              <a:t>	</a:t>
            </a:r>
          </a:p>
          <a:p>
            <a:pPr marL="266700" indent="0">
              <a:spcBef>
                <a:spcPts val="0"/>
              </a:spcBef>
              <a:spcAft>
                <a:spcPts val="600"/>
              </a:spcAft>
              <a:buClr>
                <a:srgbClr val="C00000"/>
              </a:buClr>
              <a:buFont typeface="Arial" pitchFamily="34" charset="0"/>
              <a:buNone/>
              <a:tabLst>
                <a:tab pos="1258888" algn="l"/>
              </a:tabLst>
              <a:defRPr/>
            </a:pPr>
            <a:r>
              <a:rPr lang="zh-CN" altLang="zh-CN" sz="1200" b="1" dirty="0" smtClean="0">
                <a:solidFill>
                  <a:schemeClr val="tx1">
                    <a:lumMod val="85000"/>
                    <a:lumOff val="15000"/>
                  </a:schemeClr>
                </a:solidFill>
                <a:latin typeface="方正仿宋简体" pitchFamily="2" charset="-122"/>
                <a:ea typeface="方正仿宋简体" pitchFamily="2" charset="-122"/>
              </a:rPr>
              <a:t>能源中心所有上市期货合约的历史持仓，不适用在申请日的新开仓</a:t>
            </a:r>
            <a:endParaRPr lang="en-US" altLang="zh-CN" sz="1200" b="1" dirty="0" smtClean="0">
              <a:solidFill>
                <a:schemeClr val="tx1">
                  <a:lumMod val="85000"/>
                  <a:lumOff val="15000"/>
                </a:schemeClr>
              </a:solidFill>
              <a:latin typeface="方正仿宋简体" pitchFamily="2" charset="-122"/>
              <a:ea typeface="方正仿宋简体" pitchFamily="2" charset="-122"/>
            </a:endParaRPr>
          </a:p>
          <a:p>
            <a:pPr marL="266700" indent="-266700">
              <a:spcBef>
                <a:spcPts val="1200"/>
              </a:spcBef>
              <a:spcAft>
                <a:spcPts val="600"/>
              </a:spcAft>
              <a:buClr>
                <a:srgbClr val="C00000"/>
              </a:buClr>
              <a:buFont typeface="Wingdings" pitchFamily="2" charset="2"/>
              <a:buChar char="l"/>
              <a:tabLst>
                <a:tab pos="1258888" algn="l"/>
              </a:tabLst>
              <a:defRPr/>
            </a:pPr>
            <a:r>
              <a:rPr lang="zh-CN" altLang="zh-CN" sz="1200" b="1" dirty="0" smtClean="0">
                <a:solidFill>
                  <a:schemeClr val="tx1">
                    <a:lumMod val="85000"/>
                    <a:lumOff val="15000"/>
                  </a:schemeClr>
                </a:solidFill>
                <a:latin typeface="方正仿宋简体" pitchFamily="2" charset="-122"/>
                <a:ea typeface="方正仿宋简体" pitchFamily="2" charset="-122"/>
              </a:rPr>
              <a:t>申请期限</a:t>
            </a:r>
            <a:r>
              <a:rPr lang="zh-CN" altLang="en-US" sz="1200" b="1" dirty="0" smtClean="0">
                <a:solidFill>
                  <a:schemeClr val="tx1">
                    <a:lumMod val="85000"/>
                    <a:lumOff val="15000"/>
                  </a:schemeClr>
                </a:solidFill>
                <a:latin typeface="方正仿宋简体" pitchFamily="2" charset="-122"/>
                <a:ea typeface="方正仿宋简体" pitchFamily="2" charset="-122"/>
              </a:rPr>
              <a:t>：</a:t>
            </a:r>
            <a:r>
              <a:rPr lang="en-US" altLang="zh-CN" sz="1200" b="1" dirty="0" smtClean="0">
                <a:solidFill>
                  <a:schemeClr val="tx1">
                    <a:lumMod val="85000"/>
                    <a:lumOff val="15000"/>
                  </a:schemeClr>
                </a:solidFill>
                <a:latin typeface="方正仿宋简体" pitchFamily="2" charset="-122"/>
                <a:ea typeface="方正仿宋简体" pitchFamily="2" charset="-122"/>
              </a:rPr>
              <a:t>	</a:t>
            </a:r>
          </a:p>
          <a:p>
            <a:pPr marL="266700" indent="0">
              <a:spcBef>
                <a:spcPts val="0"/>
              </a:spcBef>
              <a:spcAft>
                <a:spcPts val="600"/>
              </a:spcAft>
              <a:buClr>
                <a:srgbClr val="C00000"/>
              </a:buClr>
              <a:buFont typeface="Arial" pitchFamily="34" charset="0"/>
              <a:buNone/>
              <a:tabLst>
                <a:tab pos="1258888" algn="l"/>
              </a:tabLst>
              <a:defRPr/>
            </a:pPr>
            <a:r>
              <a:rPr lang="zh-CN" altLang="zh-CN" sz="1200" b="1" dirty="0" smtClean="0">
                <a:solidFill>
                  <a:schemeClr val="tx1">
                    <a:lumMod val="85000"/>
                    <a:lumOff val="15000"/>
                  </a:schemeClr>
                </a:solidFill>
                <a:latin typeface="方正仿宋简体" pitchFamily="2" charset="-122"/>
                <a:ea typeface="方正仿宋简体" pitchFamily="2" charset="-122"/>
              </a:rPr>
              <a:t>欲进行期转现期货合约上市之日起</a:t>
            </a:r>
            <a:r>
              <a:rPr lang="zh-CN" altLang="en-US" sz="1200" b="1" dirty="0" smtClean="0">
                <a:solidFill>
                  <a:schemeClr val="tx1">
                    <a:lumMod val="85000"/>
                    <a:lumOff val="15000"/>
                  </a:schemeClr>
                </a:solidFill>
                <a:latin typeface="方正仿宋简体" pitchFamily="2" charset="-122"/>
                <a:ea typeface="方正仿宋简体" pitchFamily="2" charset="-122"/>
              </a:rPr>
              <a:t>，</a:t>
            </a:r>
            <a:r>
              <a:rPr lang="zh-CN" altLang="zh-CN" sz="1200" b="1" dirty="0" smtClean="0">
                <a:solidFill>
                  <a:schemeClr val="tx1">
                    <a:lumMod val="85000"/>
                    <a:lumOff val="15000"/>
                  </a:schemeClr>
                </a:solidFill>
                <a:latin typeface="方正仿宋简体" pitchFamily="2" charset="-122"/>
                <a:ea typeface="方正仿宋简体" pitchFamily="2" charset="-122"/>
              </a:rPr>
              <a:t>至最后交易日前二个交易日</a:t>
            </a:r>
            <a:r>
              <a:rPr lang="zh-CN" altLang="en-US" sz="1200" b="1" dirty="0" smtClean="0">
                <a:solidFill>
                  <a:schemeClr val="tx1">
                    <a:lumMod val="85000"/>
                    <a:lumOff val="15000"/>
                  </a:schemeClr>
                </a:solidFill>
                <a:latin typeface="方正仿宋简体" pitchFamily="2" charset="-122"/>
                <a:ea typeface="方正仿宋简体" pitchFamily="2" charset="-122"/>
              </a:rPr>
              <a:t>（</a:t>
            </a:r>
            <a:r>
              <a:rPr lang="zh-CN" altLang="zh-CN" sz="1200" b="1" dirty="0" smtClean="0">
                <a:solidFill>
                  <a:schemeClr val="tx1">
                    <a:lumMod val="85000"/>
                    <a:lumOff val="15000"/>
                  </a:schemeClr>
                </a:solidFill>
                <a:latin typeface="方正仿宋简体" pitchFamily="2" charset="-122"/>
                <a:ea typeface="方正仿宋简体" pitchFamily="2" charset="-122"/>
              </a:rPr>
              <a:t>含当日</a:t>
            </a:r>
            <a:r>
              <a:rPr lang="zh-CN" altLang="en-US" sz="1200" b="1" dirty="0" smtClean="0">
                <a:solidFill>
                  <a:schemeClr val="tx1">
                    <a:lumMod val="85000"/>
                    <a:lumOff val="15000"/>
                  </a:schemeClr>
                </a:solidFill>
                <a:latin typeface="方正仿宋简体" pitchFamily="2" charset="-122"/>
                <a:ea typeface="方正仿宋简体" pitchFamily="2" charset="-122"/>
              </a:rPr>
              <a:t>）</a:t>
            </a:r>
            <a:r>
              <a:rPr lang="zh-CN" altLang="zh-CN" sz="1200" b="1" dirty="0" smtClean="0">
                <a:solidFill>
                  <a:schemeClr val="tx1">
                    <a:lumMod val="85000"/>
                    <a:lumOff val="15000"/>
                  </a:schemeClr>
                </a:solidFill>
                <a:latin typeface="方正仿宋简体" pitchFamily="2" charset="-122"/>
                <a:ea typeface="方正仿宋简体" pitchFamily="2" charset="-122"/>
              </a:rPr>
              <a:t>止</a:t>
            </a:r>
            <a:endParaRPr lang="en-US" altLang="zh-CN" sz="1200" b="1" dirty="0" smtClean="0">
              <a:solidFill>
                <a:schemeClr val="tx1">
                  <a:lumMod val="85000"/>
                  <a:lumOff val="15000"/>
                </a:schemeClr>
              </a:solidFill>
              <a:latin typeface="方正仿宋简体" pitchFamily="2" charset="-122"/>
              <a:ea typeface="方正仿宋简体" pitchFamily="2" charset="-122"/>
            </a:endParaRPr>
          </a:p>
        </p:txBody>
      </p:sp>
    </p:spTree>
    <p:extLst>
      <p:ext uri="{BB962C8B-B14F-4D97-AF65-F5344CB8AC3E}">
        <p14:creationId xmlns:p14="http://schemas.microsoft.com/office/powerpoint/2010/main" val="537750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原油期货</a:t>
            </a:r>
            <a:r>
              <a:rPr lang="zh-CN" altLang="en-US" dirty="0" smtClean="0"/>
              <a:t>交割业务要点</a:t>
            </a:r>
            <a:endParaRPr lang="zh-CN" altLang="en-US" dirty="0"/>
          </a:p>
        </p:txBody>
      </p:sp>
      <p:grpSp>
        <p:nvGrpSpPr>
          <p:cNvPr id="4" name="组合 15"/>
          <p:cNvGrpSpPr>
            <a:grpSpLocks/>
          </p:cNvGrpSpPr>
          <p:nvPr/>
        </p:nvGrpSpPr>
        <p:grpSpPr bwMode="auto">
          <a:xfrm>
            <a:off x="971600" y="901899"/>
            <a:ext cx="6203566" cy="1901026"/>
            <a:chOff x="1079872" y="1052736"/>
            <a:chExt cx="7560840" cy="2579095"/>
          </a:xfrm>
        </p:grpSpPr>
        <p:grpSp>
          <p:nvGrpSpPr>
            <p:cNvPr id="5" name="组合 12"/>
            <p:cNvGrpSpPr>
              <a:grpSpLocks/>
            </p:cNvGrpSpPr>
            <p:nvPr/>
          </p:nvGrpSpPr>
          <p:grpSpPr bwMode="auto">
            <a:xfrm>
              <a:off x="1079872" y="1052736"/>
              <a:ext cx="2229351" cy="2579093"/>
              <a:chOff x="1079872" y="1052736"/>
              <a:chExt cx="2229351" cy="2579093"/>
            </a:xfrm>
          </p:grpSpPr>
          <p:sp>
            <p:nvSpPr>
              <p:cNvPr id="14" name="任意多边形 13"/>
              <p:cNvSpPr/>
              <p:nvPr/>
            </p:nvSpPr>
            <p:spPr>
              <a:xfrm rot="16200000">
                <a:off x="325869" y="2225580"/>
                <a:ext cx="1825483" cy="317475"/>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0"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交割单位</a:t>
                </a:r>
              </a:p>
            </p:txBody>
          </p:sp>
          <p:sp>
            <p:nvSpPr>
              <p:cNvPr id="15" name="任意多边形 14"/>
              <p:cNvSpPr/>
              <p:nvPr/>
            </p:nvSpPr>
            <p:spPr>
              <a:xfrm>
                <a:off x="1508309" y="1471577"/>
                <a:ext cx="1801595" cy="2160254"/>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en-US" altLang="zh-CN" sz="1200" dirty="0" smtClean="0">
                    <a:solidFill>
                      <a:schemeClr val="tx1"/>
                    </a:solidFill>
                    <a:latin typeface="方正仿宋简体" pitchFamily="2" charset="-122"/>
                    <a:ea typeface="方正仿宋简体" pitchFamily="2" charset="-122"/>
                  </a:rPr>
                  <a:t>1000</a:t>
                </a:r>
                <a:r>
                  <a:rPr lang="zh-CN" altLang="en-US" sz="1200" dirty="0" smtClean="0">
                    <a:solidFill>
                      <a:schemeClr val="tx1"/>
                    </a:solidFill>
                    <a:latin typeface="方正仿宋简体" pitchFamily="2" charset="-122"/>
                    <a:ea typeface="方正仿宋简体" pitchFamily="2" charset="-122"/>
                  </a:rPr>
                  <a:t>桶</a:t>
                </a:r>
                <a:endParaRPr lang="zh-CN" altLang="en-US" sz="1200" dirty="0">
                  <a:solidFill>
                    <a:schemeClr val="tx1"/>
                  </a:solidFill>
                  <a:latin typeface="方正仿宋简体" pitchFamily="2" charset="-122"/>
                  <a:ea typeface="方正仿宋简体" pitchFamily="2" charset="-122"/>
                </a:endParaRPr>
              </a:p>
              <a:p>
                <a:pPr marL="108000" lvl="1">
                  <a:defRPr/>
                </a:pPr>
                <a:r>
                  <a:rPr lang="en-US" altLang="zh-CN" sz="1200" dirty="0" smtClean="0">
                    <a:solidFill>
                      <a:schemeClr val="tx1"/>
                    </a:solidFill>
                    <a:latin typeface="方正仿宋简体" pitchFamily="2" charset="-122"/>
                    <a:ea typeface="方正仿宋简体" pitchFamily="2" charset="-122"/>
                  </a:rPr>
                  <a:t>1000</a:t>
                </a:r>
                <a:r>
                  <a:rPr lang="zh-CN" altLang="en-US" sz="1200" dirty="0" smtClean="0">
                    <a:solidFill>
                      <a:schemeClr val="tx1"/>
                    </a:solidFill>
                    <a:latin typeface="方正仿宋简体" pitchFamily="2" charset="-122"/>
                    <a:ea typeface="方正仿宋简体" pitchFamily="2" charset="-122"/>
                  </a:rPr>
                  <a:t>桶</a:t>
                </a:r>
                <a:r>
                  <a:rPr lang="zh-CN" altLang="en-US" sz="1200" dirty="0">
                    <a:solidFill>
                      <a:schemeClr val="tx1"/>
                    </a:solidFill>
                    <a:latin typeface="方正仿宋简体" pitchFamily="2" charset="-122"/>
                    <a:ea typeface="方正仿宋简体" pitchFamily="2" charset="-122"/>
                  </a:rPr>
                  <a:t>的整数倍</a:t>
                </a:r>
              </a:p>
            </p:txBody>
          </p:sp>
          <p:sp>
            <p:nvSpPr>
              <p:cNvPr id="16" name="矩形 15"/>
              <p:cNvSpPr/>
              <p:nvPr/>
            </p:nvSpPr>
            <p:spPr>
              <a:xfrm>
                <a:off x="1119718"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6" name="组合 13"/>
            <p:cNvGrpSpPr>
              <a:grpSpLocks/>
            </p:cNvGrpSpPr>
            <p:nvPr/>
          </p:nvGrpSpPr>
          <p:grpSpPr bwMode="auto">
            <a:xfrm>
              <a:off x="3728650" y="1052736"/>
              <a:ext cx="2229352" cy="2579095"/>
              <a:chOff x="3728650" y="1052736"/>
              <a:chExt cx="2229352" cy="2579095"/>
            </a:xfrm>
          </p:grpSpPr>
          <p:sp>
            <p:nvSpPr>
              <p:cNvPr id="11" name="任意多边形 10"/>
              <p:cNvSpPr/>
              <p:nvPr/>
            </p:nvSpPr>
            <p:spPr>
              <a:xfrm rot="16200000">
                <a:off x="2975091" y="2225580"/>
                <a:ext cx="1825483" cy="317475"/>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1"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最小出入库</a:t>
                </a:r>
              </a:p>
            </p:txBody>
          </p:sp>
          <p:sp>
            <p:nvSpPr>
              <p:cNvPr id="12" name="任意多边形 11"/>
              <p:cNvSpPr/>
              <p:nvPr/>
            </p:nvSpPr>
            <p:spPr>
              <a:xfrm>
                <a:off x="4157532" y="1471577"/>
                <a:ext cx="1800054" cy="2160254"/>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zh-CN" altLang="en-US" sz="1200" dirty="0">
                    <a:solidFill>
                      <a:schemeClr val="tx1"/>
                    </a:solidFill>
                    <a:latin typeface="方正仿宋简体" pitchFamily="2" charset="-122"/>
                    <a:ea typeface="方正仿宋简体" pitchFamily="2" charset="-122"/>
                  </a:rPr>
                  <a:t>最小入库量</a:t>
                </a:r>
                <a:r>
                  <a:rPr lang="en-US" altLang="zh-CN" sz="1200" dirty="0">
                    <a:solidFill>
                      <a:schemeClr val="tx1"/>
                    </a:solidFill>
                    <a:latin typeface="方正仿宋简体" pitchFamily="2" charset="-122"/>
                    <a:ea typeface="方正仿宋简体" pitchFamily="2" charset="-122"/>
                  </a:rPr>
                  <a:t>20</a:t>
                </a:r>
                <a:r>
                  <a:rPr lang="zh-CN" altLang="en-US" sz="1200" dirty="0">
                    <a:solidFill>
                      <a:schemeClr val="tx1"/>
                    </a:solidFill>
                    <a:latin typeface="方正仿宋简体" pitchFamily="2" charset="-122"/>
                    <a:ea typeface="方正仿宋简体" pitchFamily="2" charset="-122"/>
                  </a:rPr>
                  <a:t>万</a:t>
                </a:r>
                <a:r>
                  <a:rPr lang="zh-CN" altLang="en-US" sz="1200" dirty="0" smtClean="0">
                    <a:solidFill>
                      <a:schemeClr val="tx1"/>
                    </a:solidFill>
                    <a:latin typeface="方正仿宋简体" pitchFamily="2" charset="-122"/>
                    <a:ea typeface="方正仿宋简体" pitchFamily="2" charset="-122"/>
                  </a:rPr>
                  <a:t>桶（</a:t>
                </a:r>
                <a:r>
                  <a:rPr lang="en-US" altLang="zh-CN" sz="1200" dirty="0" smtClean="0">
                    <a:solidFill>
                      <a:schemeClr val="tx1"/>
                    </a:solidFill>
                    <a:latin typeface="方正仿宋简体" pitchFamily="2" charset="-122"/>
                    <a:ea typeface="方正仿宋简体" pitchFamily="2" charset="-122"/>
                  </a:rPr>
                  <a:t>200</a:t>
                </a:r>
                <a:r>
                  <a:rPr lang="zh-CN" altLang="en-US" sz="1200" dirty="0" smtClean="0">
                    <a:solidFill>
                      <a:schemeClr val="tx1"/>
                    </a:solidFill>
                    <a:latin typeface="方正仿宋简体" pitchFamily="2" charset="-122"/>
                    <a:ea typeface="方正仿宋简体" pitchFamily="2" charset="-122"/>
                  </a:rPr>
                  <a:t>手）；</a:t>
                </a:r>
                <a:r>
                  <a:rPr lang="zh-CN" altLang="en-US" sz="1200" dirty="0">
                    <a:solidFill>
                      <a:schemeClr val="tx1"/>
                    </a:solidFill>
                    <a:latin typeface="方正仿宋简体" pitchFamily="2" charset="-122"/>
                    <a:ea typeface="方正仿宋简体" pitchFamily="2" charset="-122"/>
                  </a:rPr>
                  <a:t>最小出库量</a:t>
                </a:r>
                <a:r>
                  <a:rPr lang="en-US" altLang="zh-CN" sz="1200" dirty="0">
                    <a:solidFill>
                      <a:schemeClr val="tx1"/>
                    </a:solidFill>
                    <a:latin typeface="方正仿宋简体" pitchFamily="2" charset="-122"/>
                    <a:ea typeface="方正仿宋简体" pitchFamily="2" charset="-122"/>
                  </a:rPr>
                  <a:t>20</a:t>
                </a:r>
                <a:r>
                  <a:rPr lang="zh-CN" altLang="en-US" sz="1200" dirty="0">
                    <a:solidFill>
                      <a:schemeClr val="tx1"/>
                    </a:solidFill>
                    <a:latin typeface="方正仿宋简体" pitchFamily="2" charset="-122"/>
                    <a:ea typeface="方正仿宋简体" pitchFamily="2" charset="-122"/>
                  </a:rPr>
                  <a:t>万桶，不足</a:t>
                </a:r>
                <a:r>
                  <a:rPr lang="en-US" altLang="zh-CN" sz="1200" dirty="0">
                    <a:solidFill>
                      <a:schemeClr val="tx1"/>
                    </a:solidFill>
                    <a:latin typeface="方正仿宋简体" pitchFamily="2" charset="-122"/>
                    <a:ea typeface="方正仿宋简体" pitchFamily="2" charset="-122"/>
                  </a:rPr>
                  <a:t>20</a:t>
                </a:r>
                <a:r>
                  <a:rPr lang="zh-CN" altLang="en-US" sz="1200" dirty="0">
                    <a:solidFill>
                      <a:schemeClr val="tx1"/>
                    </a:solidFill>
                    <a:latin typeface="方正仿宋简体" pitchFamily="2" charset="-122"/>
                    <a:ea typeface="方正仿宋简体" pitchFamily="2" charset="-122"/>
                  </a:rPr>
                  <a:t>万桶的，可通过现货等方式凑足</a:t>
                </a:r>
              </a:p>
            </p:txBody>
          </p:sp>
          <p:sp>
            <p:nvSpPr>
              <p:cNvPr id="13" name="矩形 12"/>
              <p:cNvSpPr/>
              <p:nvPr/>
            </p:nvSpPr>
            <p:spPr>
              <a:xfrm>
                <a:off x="3768497"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7" name="组合 14"/>
            <p:cNvGrpSpPr>
              <a:grpSpLocks/>
            </p:cNvGrpSpPr>
            <p:nvPr/>
          </p:nvGrpSpPr>
          <p:grpSpPr bwMode="auto">
            <a:xfrm>
              <a:off x="6411360" y="1052736"/>
              <a:ext cx="2229352" cy="2579095"/>
              <a:chOff x="6411360" y="1052736"/>
              <a:chExt cx="2229352" cy="2579095"/>
            </a:xfrm>
          </p:grpSpPr>
          <p:sp>
            <p:nvSpPr>
              <p:cNvPr id="8" name="任意多边形 7"/>
              <p:cNvSpPr/>
              <p:nvPr/>
            </p:nvSpPr>
            <p:spPr>
              <a:xfrm rot="16200000">
                <a:off x="5656677" y="2225580"/>
                <a:ext cx="1825483" cy="317475"/>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0"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交割费用</a:t>
                </a:r>
              </a:p>
            </p:txBody>
          </p:sp>
          <p:sp>
            <p:nvSpPr>
              <p:cNvPr id="9" name="任意多边形 8"/>
              <p:cNvSpPr/>
              <p:nvPr/>
            </p:nvSpPr>
            <p:spPr>
              <a:xfrm>
                <a:off x="6839118" y="1471577"/>
                <a:ext cx="1801594" cy="2160254"/>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zh-CN" altLang="en-US" sz="1200" dirty="0">
                    <a:solidFill>
                      <a:schemeClr val="tx1"/>
                    </a:solidFill>
                    <a:latin typeface="方正仿宋简体" pitchFamily="2" charset="-122"/>
                    <a:ea typeface="方正仿宋简体" pitchFamily="2" charset="-122"/>
                  </a:rPr>
                  <a:t>交割手续费</a:t>
                </a:r>
              </a:p>
              <a:p>
                <a:pPr marL="108000" lvl="1">
                  <a:defRPr/>
                </a:pPr>
                <a:r>
                  <a:rPr lang="zh-CN" altLang="en-US" sz="1200" dirty="0">
                    <a:solidFill>
                      <a:schemeClr val="tx1"/>
                    </a:solidFill>
                    <a:latin typeface="方正仿宋简体" pitchFamily="2" charset="-122"/>
                    <a:ea typeface="方正仿宋简体" pitchFamily="2" charset="-122"/>
                  </a:rPr>
                  <a:t>仓储费用</a:t>
                </a:r>
              </a:p>
              <a:p>
                <a:pPr marL="108000" lvl="1">
                  <a:defRPr/>
                </a:pPr>
                <a:r>
                  <a:rPr lang="zh-CN" altLang="en-US" sz="1200" dirty="0">
                    <a:solidFill>
                      <a:schemeClr val="tx1"/>
                    </a:solidFill>
                    <a:latin typeface="方正仿宋简体" pitchFamily="2" charset="-122"/>
                    <a:ea typeface="方正仿宋简体" pitchFamily="2" charset="-122"/>
                  </a:rPr>
                  <a:t>检验费用</a:t>
                </a:r>
              </a:p>
              <a:p>
                <a:pPr marL="108000" lvl="1">
                  <a:defRPr/>
                </a:pPr>
                <a:r>
                  <a:rPr lang="zh-CN" altLang="en-US" sz="1200" dirty="0">
                    <a:solidFill>
                      <a:schemeClr val="tx1"/>
                    </a:solidFill>
                    <a:latin typeface="方正仿宋简体" pitchFamily="2" charset="-122"/>
                    <a:ea typeface="方正仿宋简体" pitchFamily="2" charset="-122"/>
                  </a:rPr>
                  <a:t>出入库费用</a:t>
                </a:r>
              </a:p>
            </p:txBody>
          </p:sp>
          <p:sp>
            <p:nvSpPr>
              <p:cNvPr id="10" name="矩形 9"/>
              <p:cNvSpPr/>
              <p:nvPr/>
            </p:nvSpPr>
            <p:spPr>
              <a:xfrm>
                <a:off x="6451207"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grpSp>
        <p:nvGrpSpPr>
          <p:cNvPr id="17" name="组合 49"/>
          <p:cNvGrpSpPr>
            <a:grpSpLocks/>
          </p:cNvGrpSpPr>
          <p:nvPr/>
        </p:nvGrpSpPr>
        <p:grpSpPr bwMode="auto">
          <a:xfrm>
            <a:off x="1823553" y="2932647"/>
            <a:ext cx="6204831" cy="1902132"/>
            <a:chOff x="1079872" y="1052736"/>
            <a:chExt cx="7560840" cy="2579095"/>
          </a:xfrm>
        </p:grpSpPr>
        <p:grpSp>
          <p:nvGrpSpPr>
            <p:cNvPr id="18" name="组合 50"/>
            <p:cNvGrpSpPr>
              <a:grpSpLocks/>
            </p:cNvGrpSpPr>
            <p:nvPr/>
          </p:nvGrpSpPr>
          <p:grpSpPr bwMode="auto">
            <a:xfrm>
              <a:off x="1079872" y="1052736"/>
              <a:ext cx="2229351" cy="2579093"/>
              <a:chOff x="1079872" y="1052736"/>
              <a:chExt cx="2229351" cy="2579093"/>
            </a:xfrm>
          </p:grpSpPr>
          <p:sp>
            <p:nvSpPr>
              <p:cNvPr id="27" name="任意多边形 26"/>
              <p:cNvSpPr/>
              <p:nvPr/>
            </p:nvSpPr>
            <p:spPr>
              <a:xfrm rot="16200000">
                <a:off x="325617" y="2225587"/>
                <a:ext cx="1825922" cy="317410"/>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0"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交割资质</a:t>
                </a:r>
              </a:p>
            </p:txBody>
          </p:sp>
          <p:sp>
            <p:nvSpPr>
              <p:cNvPr id="28" name="任意多边形 27"/>
              <p:cNvSpPr/>
              <p:nvPr/>
            </p:nvSpPr>
            <p:spPr>
              <a:xfrm>
                <a:off x="1508222" y="1471332"/>
                <a:ext cx="1801227" cy="2160499"/>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60000"/>
                  <a:lumOff val="4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zh-CN" altLang="en-US" sz="1200" dirty="0">
                    <a:solidFill>
                      <a:schemeClr val="tx1"/>
                    </a:solidFill>
                    <a:latin typeface="方正仿宋简体" pitchFamily="2" charset="-122"/>
                    <a:ea typeface="方正仿宋简体" pitchFamily="2" charset="-122"/>
                  </a:rPr>
                  <a:t>不能交付或接收规定发票的客户不得参与</a:t>
                </a:r>
              </a:p>
            </p:txBody>
          </p:sp>
          <p:sp>
            <p:nvSpPr>
              <p:cNvPr id="29" name="矩形 28"/>
              <p:cNvSpPr/>
              <p:nvPr/>
            </p:nvSpPr>
            <p:spPr>
              <a:xfrm>
                <a:off x="1119718"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19" name="组合 51"/>
            <p:cNvGrpSpPr>
              <a:grpSpLocks/>
            </p:cNvGrpSpPr>
            <p:nvPr/>
          </p:nvGrpSpPr>
          <p:grpSpPr bwMode="auto">
            <a:xfrm>
              <a:off x="3728650" y="1052736"/>
              <a:ext cx="2229352" cy="2579095"/>
              <a:chOff x="3728650" y="1052736"/>
              <a:chExt cx="2229352" cy="2579095"/>
            </a:xfrm>
          </p:grpSpPr>
          <p:sp>
            <p:nvSpPr>
              <p:cNvPr id="24" name="任意多边形 23"/>
              <p:cNvSpPr/>
              <p:nvPr/>
            </p:nvSpPr>
            <p:spPr>
              <a:xfrm rot="16200000">
                <a:off x="2974299" y="2225587"/>
                <a:ext cx="1825922" cy="317411"/>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1"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有效期</a:t>
                </a:r>
              </a:p>
            </p:txBody>
          </p:sp>
          <p:sp>
            <p:nvSpPr>
              <p:cNvPr id="25" name="任意多边形 24"/>
              <p:cNvSpPr/>
              <p:nvPr/>
            </p:nvSpPr>
            <p:spPr>
              <a:xfrm>
                <a:off x="4158445" y="1471332"/>
                <a:ext cx="1799687" cy="2160499"/>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zh-CN" altLang="en-US" sz="1200" dirty="0">
                    <a:solidFill>
                      <a:schemeClr val="tx1"/>
                    </a:solidFill>
                    <a:latin typeface="方正仿宋简体" pitchFamily="2" charset="-122"/>
                    <a:ea typeface="方正仿宋简体" pitchFamily="2" charset="-122"/>
                  </a:rPr>
                  <a:t>仓单</a:t>
                </a:r>
                <a:r>
                  <a:rPr lang="zh-CN" altLang="en-US" sz="1200" dirty="0" smtClean="0">
                    <a:solidFill>
                      <a:schemeClr val="tx1"/>
                    </a:solidFill>
                    <a:latin typeface="方正仿宋简体" pitchFamily="2" charset="-122"/>
                    <a:ea typeface="方正仿宋简体" pitchFamily="2" charset="-122"/>
                  </a:rPr>
                  <a:t>不</a:t>
                </a:r>
                <a:r>
                  <a:rPr lang="zh-CN" altLang="en-US" sz="1200" dirty="0">
                    <a:solidFill>
                      <a:schemeClr val="tx1"/>
                    </a:solidFill>
                    <a:latin typeface="方正仿宋简体" pitchFamily="2" charset="-122"/>
                    <a:ea typeface="方正仿宋简体" pitchFamily="2" charset="-122"/>
                  </a:rPr>
                  <a:t>设</a:t>
                </a:r>
                <a:r>
                  <a:rPr lang="zh-CN" altLang="en-US" sz="1200" dirty="0" smtClean="0">
                    <a:solidFill>
                      <a:schemeClr val="tx1"/>
                    </a:solidFill>
                    <a:latin typeface="方正仿宋简体" pitchFamily="2" charset="-122"/>
                    <a:ea typeface="方正仿宋简体" pitchFamily="2" charset="-122"/>
                  </a:rPr>
                  <a:t>有效期</a:t>
                </a:r>
                <a:endParaRPr lang="zh-CN" altLang="en-US" sz="1200" dirty="0">
                  <a:solidFill>
                    <a:schemeClr val="tx1"/>
                  </a:solidFill>
                  <a:latin typeface="方正仿宋简体" pitchFamily="2" charset="-122"/>
                  <a:ea typeface="方正仿宋简体" pitchFamily="2" charset="-122"/>
                </a:endParaRPr>
              </a:p>
            </p:txBody>
          </p:sp>
          <p:sp>
            <p:nvSpPr>
              <p:cNvPr id="26" name="矩形 25"/>
              <p:cNvSpPr/>
              <p:nvPr/>
            </p:nvSpPr>
            <p:spPr>
              <a:xfrm>
                <a:off x="3768497"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grpSp>
        <p:grpSp>
          <p:nvGrpSpPr>
            <p:cNvPr id="20" name="组合 52"/>
            <p:cNvGrpSpPr>
              <a:grpSpLocks/>
            </p:cNvGrpSpPr>
            <p:nvPr/>
          </p:nvGrpSpPr>
          <p:grpSpPr bwMode="auto">
            <a:xfrm>
              <a:off x="6411360" y="1052736"/>
              <a:ext cx="2229352" cy="2579095"/>
              <a:chOff x="6411360" y="1052736"/>
              <a:chExt cx="2229352" cy="2579095"/>
            </a:xfrm>
          </p:grpSpPr>
          <p:sp>
            <p:nvSpPr>
              <p:cNvPr id="21" name="任意多边形 20"/>
              <p:cNvSpPr/>
              <p:nvPr/>
            </p:nvSpPr>
            <p:spPr>
              <a:xfrm rot="16200000">
                <a:off x="5656880" y="2225587"/>
                <a:ext cx="1825922" cy="317411"/>
              </a:xfrm>
              <a:custGeom>
                <a:avLst/>
                <a:gdLst>
                  <a:gd name="connsiteX0" fmla="*/ 0 w 1825200"/>
                  <a:gd name="connsiteY0" fmla="*/ 0 h 317496"/>
                  <a:gd name="connsiteX1" fmla="*/ 1825200 w 1825200"/>
                  <a:gd name="connsiteY1" fmla="*/ 0 h 317496"/>
                  <a:gd name="connsiteX2" fmla="*/ 1825200 w 1825200"/>
                  <a:gd name="connsiteY2" fmla="*/ 317496 h 317496"/>
                  <a:gd name="connsiteX3" fmla="*/ 0 w 1825200"/>
                  <a:gd name="connsiteY3" fmla="*/ 317496 h 317496"/>
                  <a:gd name="connsiteX4" fmla="*/ 0 w 1825200"/>
                  <a:gd name="connsiteY4" fmla="*/ 0 h 317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200" h="317496">
                    <a:moveTo>
                      <a:pt x="0" y="0"/>
                    </a:moveTo>
                    <a:lnTo>
                      <a:pt x="1825200" y="0"/>
                    </a:lnTo>
                    <a:lnTo>
                      <a:pt x="1825200" y="317496"/>
                    </a:lnTo>
                    <a:lnTo>
                      <a:pt x="0" y="3174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vert="vert" lIns="0" tIns="0" rIns="280014" bIns="0" spcCol="1270"/>
              <a:lstStyle/>
              <a:p>
                <a:pPr algn="r" defTabSz="800100">
                  <a:lnSpc>
                    <a:spcPct val="90000"/>
                  </a:lnSpc>
                  <a:spcAft>
                    <a:spcPct val="35000"/>
                  </a:spcAft>
                  <a:defRPr/>
                </a:pPr>
                <a:r>
                  <a:rPr lang="zh-CN" altLang="en-US" sz="1200" b="1" dirty="0">
                    <a:latin typeface="方正仿宋简体" pitchFamily="2" charset="-122"/>
                    <a:ea typeface="方正仿宋简体" pitchFamily="2" charset="-122"/>
                  </a:rPr>
                  <a:t>头寸限制</a:t>
                </a:r>
              </a:p>
            </p:txBody>
          </p:sp>
          <p:sp>
            <p:nvSpPr>
              <p:cNvPr id="22" name="任意多边形 21"/>
              <p:cNvSpPr/>
              <p:nvPr/>
            </p:nvSpPr>
            <p:spPr>
              <a:xfrm>
                <a:off x="6841025" y="1471332"/>
                <a:ext cx="1799687" cy="2160499"/>
              </a:xfrm>
              <a:custGeom>
                <a:avLst/>
                <a:gdLst>
                  <a:gd name="connsiteX0" fmla="*/ 0 w 1581470"/>
                  <a:gd name="connsiteY0" fmla="*/ 0 h 1825200"/>
                  <a:gd name="connsiteX1" fmla="*/ 1581470 w 1581470"/>
                  <a:gd name="connsiteY1" fmla="*/ 0 h 1825200"/>
                  <a:gd name="connsiteX2" fmla="*/ 1581470 w 1581470"/>
                  <a:gd name="connsiteY2" fmla="*/ 1825200 h 1825200"/>
                  <a:gd name="connsiteX3" fmla="*/ 0 w 1581470"/>
                  <a:gd name="connsiteY3" fmla="*/ 1825200 h 1825200"/>
                  <a:gd name="connsiteX4" fmla="*/ 0 w 1581470"/>
                  <a:gd name="connsiteY4" fmla="*/ 0 h 182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1470" h="1825200">
                    <a:moveTo>
                      <a:pt x="0" y="0"/>
                    </a:moveTo>
                    <a:lnTo>
                      <a:pt x="1581470" y="0"/>
                    </a:lnTo>
                    <a:lnTo>
                      <a:pt x="1581470" y="1825200"/>
                    </a:lnTo>
                    <a:lnTo>
                      <a:pt x="0" y="1825200"/>
                    </a:lnTo>
                    <a:lnTo>
                      <a:pt x="0" y="0"/>
                    </a:lnTo>
                    <a:close/>
                  </a:path>
                </a:pathLst>
              </a:custGeom>
              <a:solidFill>
                <a:schemeClr val="accent2">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marL="108000" lvl="1">
                  <a:defRPr/>
                </a:pPr>
                <a:r>
                  <a:rPr lang="zh-CN" altLang="en-US" sz="1200" dirty="0">
                    <a:solidFill>
                      <a:schemeClr val="tx1"/>
                    </a:solidFill>
                    <a:latin typeface="方正仿宋简体" pitchFamily="2" charset="-122"/>
                    <a:ea typeface="方正仿宋简体" pitchFamily="2" charset="-122"/>
                  </a:rPr>
                  <a:t>最后交易日前第八个交易日闭市后，不能参与交割客户持仓为</a:t>
                </a:r>
                <a:r>
                  <a:rPr lang="en-US" altLang="zh-CN" sz="1200" dirty="0" smtClean="0">
                    <a:solidFill>
                      <a:schemeClr val="tx1"/>
                    </a:solidFill>
                    <a:latin typeface="方正仿宋简体" pitchFamily="2" charset="-122"/>
                    <a:ea typeface="方正仿宋简体" pitchFamily="2" charset="-122"/>
                  </a:rPr>
                  <a:t>0</a:t>
                </a:r>
                <a:r>
                  <a:rPr lang="zh-CN" altLang="en-US" sz="1200" dirty="0">
                    <a:solidFill>
                      <a:schemeClr val="tx1"/>
                    </a:solidFill>
                    <a:latin typeface="方正仿宋简体" pitchFamily="2" charset="-122"/>
                    <a:ea typeface="方正仿宋简体" pitchFamily="2" charset="-122"/>
                  </a:rPr>
                  <a:t>；</a:t>
                </a:r>
              </a:p>
              <a:p>
                <a:pPr marL="108000" lvl="1">
                  <a:defRPr/>
                </a:pPr>
                <a:r>
                  <a:rPr lang="zh-CN" altLang="en-US" sz="1200" dirty="0">
                    <a:solidFill>
                      <a:schemeClr val="tx1"/>
                    </a:solidFill>
                    <a:latin typeface="方正仿宋简体" pitchFamily="2" charset="-122"/>
                    <a:ea typeface="方正仿宋简体" pitchFamily="2" charset="-122"/>
                  </a:rPr>
                  <a:t>交割月前第一月客户持</a:t>
                </a:r>
                <a:r>
                  <a:rPr lang="zh-CN" altLang="en-US" sz="1200" dirty="0" smtClean="0">
                    <a:solidFill>
                      <a:schemeClr val="tx1"/>
                    </a:solidFill>
                    <a:latin typeface="方正仿宋简体" pitchFamily="2" charset="-122"/>
                    <a:ea typeface="方正仿宋简体" pitchFamily="2" charset="-122"/>
                  </a:rPr>
                  <a:t>仓</a:t>
                </a:r>
                <a:r>
                  <a:rPr lang="en-US" altLang="zh-CN" sz="1200" dirty="0" smtClean="0">
                    <a:solidFill>
                      <a:schemeClr val="tx1"/>
                    </a:solidFill>
                    <a:latin typeface="方正仿宋简体" pitchFamily="2" charset="-122"/>
                    <a:ea typeface="方正仿宋简体" pitchFamily="2" charset="-122"/>
                  </a:rPr>
                  <a:t>500</a:t>
                </a:r>
                <a:r>
                  <a:rPr lang="zh-CN" altLang="en-US" sz="1200" dirty="0" smtClean="0">
                    <a:solidFill>
                      <a:schemeClr val="tx1"/>
                    </a:solidFill>
                    <a:latin typeface="方正仿宋简体" pitchFamily="2" charset="-122"/>
                    <a:ea typeface="方正仿宋简体" pitchFamily="2" charset="-122"/>
                  </a:rPr>
                  <a:t>手</a:t>
                </a:r>
                <a:endParaRPr lang="zh-CN" altLang="en-US" sz="1200" dirty="0">
                  <a:solidFill>
                    <a:schemeClr val="tx1"/>
                  </a:solidFill>
                  <a:latin typeface="方正仿宋简体" pitchFamily="2" charset="-122"/>
                  <a:ea typeface="方正仿宋简体" pitchFamily="2" charset="-122"/>
                </a:endParaRPr>
              </a:p>
            </p:txBody>
          </p:sp>
          <p:sp>
            <p:nvSpPr>
              <p:cNvPr id="23" name="矩形 22"/>
              <p:cNvSpPr/>
              <p:nvPr/>
            </p:nvSpPr>
            <p:spPr>
              <a:xfrm>
                <a:off x="6451207" y="1052736"/>
                <a:ext cx="634993" cy="634993"/>
              </a:xfrm>
              <a:prstGeom prst="rect">
                <a:avLst/>
              </a:prstGeom>
              <a:blipFill>
                <a:blip r:embed="rId3" cstate="print">
                  <a:extLst>
                    <a:ext uri="{28A0092B-C50C-407E-A947-70E740481C1C}">
                      <a14:useLocalDpi xmlns:a14="http://schemas.microsoft.com/office/drawing/2010/main" val="0"/>
                    </a:ext>
                  </a:extLst>
                </a:blip>
                <a:srcRect/>
                <a:stretch>
                  <a:fillRect l="-7000" r="-7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grpSp>
      </p:grpSp>
    </p:spTree>
    <p:extLst>
      <p:ext uri="{BB962C8B-B14F-4D97-AF65-F5344CB8AC3E}">
        <p14:creationId xmlns:p14="http://schemas.microsoft.com/office/powerpoint/2010/main" val="211709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原油来源及储运要求</a:t>
            </a:r>
          </a:p>
        </p:txBody>
      </p:sp>
      <p:sp>
        <p:nvSpPr>
          <p:cNvPr id="4" name="TextBox 3"/>
          <p:cNvSpPr txBox="1"/>
          <p:nvPr/>
        </p:nvSpPr>
        <p:spPr>
          <a:xfrm>
            <a:off x="971600" y="771550"/>
            <a:ext cx="4197336" cy="2462213"/>
          </a:xfrm>
          <a:prstGeom prst="rect">
            <a:avLst/>
          </a:prstGeom>
          <a:noFill/>
        </p:spPr>
        <p:txBody>
          <a:bodyPr wrap="square" rtlCol="0">
            <a:spAutoFit/>
          </a:bodyPr>
          <a:lstStyle>
            <a:defPPr>
              <a:defRPr lang="zh-CN"/>
            </a:defPPr>
            <a:lvl1pPr marL="342900" indent="-342900">
              <a:lnSpc>
                <a:spcPct val="150000"/>
              </a:lnSpc>
              <a:buFont typeface="Arial" panose="020B0604020202020204" pitchFamily="34" charset="0"/>
              <a:buChar char="•"/>
              <a:defRPr>
                <a:latin typeface="微软雅黑" pitchFamily="34" charset="-122"/>
                <a:ea typeface="微软雅黑" pitchFamily="34" charset="-122"/>
              </a:defRPr>
            </a:lvl1pPr>
          </a:lstStyle>
          <a:p>
            <a:pPr marL="180000" indent="-180000"/>
            <a:r>
              <a:rPr lang="zh-CN" altLang="en-US" sz="1200" b="1" dirty="0" smtClean="0">
                <a:solidFill>
                  <a:srgbClr val="C00000"/>
                </a:solidFill>
                <a:latin typeface="方正仿宋简体" panose="02010601030101010101" pitchFamily="2" charset="-122"/>
                <a:ea typeface="方正仿宋简体" panose="02010601030101010101" pitchFamily="2" charset="-122"/>
              </a:rPr>
              <a:t>原油来源：</a:t>
            </a:r>
            <a:endParaRPr lang="en-US" altLang="zh-CN" sz="1200" b="1" dirty="0" smtClean="0">
              <a:solidFill>
                <a:srgbClr val="C00000"/>
              </a:solidFill>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r>
              <a:rPr lang="zh-CN" altLang="en-US" sz="1200" dirty="0">
                <a:latin typeface="方正仿宋简体" panose="02010601030101010101" pitchFamily="2" charset="-122"/>
                <a:ea typeface="方正仿宋简体" panose="02010601030101010101" pitchFamily="2" charset="-122"/>
              </a:rPr>
              <a:t>原产地</a:t>
            </a:r>
            <a:r>
              <a:rPr lang="zh-CN" altLang="en-US" sz="1200" dirty="0" smtClean="0">
                <a:latin typeface="方正仿宋简体" panose="02010601030101010101" pitchFamily="2" charset="-122"/>
                <a:ea typeface="方正仿宋简体" panose="02010601030101010101" pitchFamily="2" charset="-122"/>
              </a:rPr>
              <a:t>直达</a:t>
            </a:r>
            <a:endParaRPr lang="en-US" altLang="zh-CN" sz="1200" dirty="0" smtClean="0">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r>
              <a:rPr lang="zh-CN" altLang="en-US" sz="1200" dirty="0" smtClean="0">
                <a:latin typeface="方正仿宋简体" panose="02010601030101010101" pitchFamily="2" charset="-122"/>
                <a:ea typeface="方正仿宋简体" panose="02010601030101010101" pitchFamily="2" charset="-122"/>
              </a:rPr>
              <a:t>原产地</a:t>
            </a:r>
            <a:r>
              <a:rPr lang="zh-CN" altLang="en-US" sz="1200" dirty="0">
                <a:latin typeface="方正仿宋简体" panose="02010601030101010101" pitchFamily="2" charset="-122"/>
                <a:ea typeface="方正仿宋简体" panose="02010601030101010101" pitchFamily="2" charset="-122"/>
              </a:rPr>
              <a:t>直达，</a:t>
            </a:r>
            <a:r>
              <a:rPr lang="zh-CN" altLang="en-US" sz="1200" b="1" dirty="0">
                <a:solidFill>
                  <a:srgbClr val="C00000"/>
                </a:solidFill>
                <a:latin typeface="方正仿宋简体" panose="02010601030101010101" pitchFamily="2" charset="-122"/>
                <a:ea typeface="方正仿宋简体" panose="02010601030101010101" pitchFamily="2" charset="-122"/>
              </a:rPr>
              <a:t>境内</a:t>
            </a:r>
            <a:r>
              <a:rPr lang="zh-CN" altLang="en-US" sz="1200" dirty="0">
                <a:latin typeface="方正仿宋简体" panose="02010601030101010101" pitchFamily="2" charset="-122"/>
                <a:ea typeface="方正仿宋简体" panose="02010601030101010101" pitchFamily="2" charset="-122"/>
              </a:rPr>
              <a:t>锚地减载、</a:t>
            </a:r>
            <a:r>
              <a:rPr lang="zh-CN" altLang="en-US" sz="1200" dirty="0" smtClean="0">
                <a:latin typeface="方正仿宋简体" panose="02010601030101010101" pitchFamily="2" charset="-122"/>
                <a:ea typeface="方正仿宋简体" panose="02010601030101010101" pitchFamily="2" charset="-122"/>
              </a:rPr>
              <a:t>过驳</a:t>
            </a:r>
            <a:endParaRPr lang="zh-CN" altLang="en-US" sz="1200" dirty="0">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r>
              <a:rPr lang="zh-CN" altLang="en-US" sz="1200" dirty="0">
                <a:latin typeface="方正仿宋简体" panose="02010601030101010101" pitchFamily="2" charset="-122"/>
                <a:ea typeface="方正仿宋简体" panose="02010601030101010101" pitchFamily="2" charset="-122"/>
              </a:rPr>
              <a:t>交割仓库现货</a:t>
            </a:r>
            <a:r>
              <a:rPr lang="zh-CN" altLang="en-US" sz="1200" dirty="0" smtClean="0">
                <a:latin typeface="方正仿宋简体" panose="02010601030101010101" pitchFamily="2" charset="-122"/>
                <a:ea typeface="方正仿宋简体" panose="02010601030101010101" pitchFamily="2" charset="-122"/>
              </a:rPr>
              <a:t>备案</a:t>
            </a:r>
            <a:endParaRPr lang="en-US" altLang="zh-CN" sz="1200" dirty="0" smtClean="0">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endParaRPr lang="en-US" altLang="zh-CN" sz="1200" dirty="0" smtClean="0">
              <a:latin typeface="方正仿宋简体" panose="02010601030101010101" pitchFamily="2" charset="-122"/>
              <a:ea typeface="方正仿宋简体" panose="02010601030101010101" pitchFamily="2" charset="-122"/>
            </a:endParaRPr>
          </a:p>
          <a:p>
            <a:pPr marL="180000" indent="-180000">
              <a:spcBef>
                <a:spcPts val="1200"/>
              </a:spcBef>
            </a:pPr>
            <a:r>
              <a:rPr lang="zh-CN" altLang="en-US" sz="1200" b="1" dirty="0" smtClean="0">
                <a:solidFill>
                  <a:srgbClr val="C00000"/>
                </a:solidFill>
                <a:latin typeface="方正仿宋简体" panose="02010601030101010101" pitchFamily="2" charset="-122"/>
                <a:ea typeface="方正仿宋简体" panose="02010601030101010101" pitchFamily="2" charset="-122"/>
              </a:rPr>
              <a:t>储运要求：</a:t>
            </a:r>
            <a:endParaRPr lang="en-US" altLang="zh-CN" sz="1200" b="1" dirty="0" smtClean="0">
              <a:solidFill>
                <a:srgbClr val="C00000"/>
              </a:solidFill>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r>
              <a:rPr lang="zh-CN" altLang="en-US" sz="1200" dirty="0" smtClean="0">
                <a:latin typeface="方正仿宋简体" panose="02010601030101010101" pitchFamily="2" charset="-122"/>
                <a:ea typeface="方正仿宋简体" panose="02010601030101010101" pitchFamily="2" charset="-122"/>
              </a:rPr>
              <a:t>装运</a:t>
            </a:r>
            <a:r>
              <a:rPr lang="zh-CN" altLang="en-US" sz="1200" dirty="0">
                <a:latin typeface="方正仿宋简体" panose="02010601030101010101" pitchFamily="2" charset="-122"/>
                <a:ea typeface="方正仿宋简体" panose="02010601030101010101" pitchFamily="2" charset="-122"/>
              </a:rPr>
              <a:t>和储存期间不得进行调和</a:t>
            </a:r>
            <a:endParaRPr lang="en-US" altLang="zh-CN" sz="1200" dirty="0">
              <a:latin typeface="方正仿宋简体" panose="02010601030101010101" pitchFamily="2" charset="-122"/>
              <a:ea typeface="方正仿宋简体" panose="02010601030101010101" pitchFamily="2" charset="-122"/>
            </a:endParaRPr>
          </a:p>
          <a:p>
            <a:pPr marL="360000" indent="-180000">
              <a:buFont typeface="Wingdings" pitchFamily="2" charset="2"/>
              <a:buChar char="Ø"/>
            </a:pPr>
            <a:r>
              <a:rPr lang="zh-CN" altLang="en-US" sz="1200" dirty="0">
                <a:latin typeface="方正仿宋简体" panose="02010601030101010101" pitchFamily="2" charset="-122"/>
                <a:ea typeface="方正仿宋简体" panose="02010601030101010101" pitchFamily="2" charset="-122"/>
              </a:rPr>
              <a:t>同一个保税油罐内不得混装不同交割油种的原油</a:t>
            </a:r>
            <a:endParaRPr lang="en-US" altLang="zh-CN" sz="1200" dirty="0">
              <a:latin typeface="方正仿宋简体" panose="02010601030101010101" pitchFamily="2" charset="-122"/>
              <a:ea typeface="方正仿宋简体" panose="02010601030101010101" pitchFamily="2" charset="-122"/>
            </a:endParaRPr>
          </a:p>
        </p:txBody>
      </p:sp>
      <p:grpSp>
        <p:nvGrpSpPr>
          <p:cNvPr id="19" name="组合 18"/>
          <p:cNvGrpSpPr/>
          <p:nvPr/>
        </p:nvGrpSpPr>
        <p:grpSpPr>
          <a:xfrm>
            <a:off x="1259632" y="3352141"/>
            <a:ext cx="3600400" cy="1379849"/>
            <a:chOff x="683568" y="3064109"/>
            <a:chExt cx="3600400" cy="1379849"/>
          </a:xfrm>
        </p:grpSpPr>
        <p:pic>
          <p:nvPicPr>
            <p:cNvPr id="12" name="Picture 7" descr="D:\360data\重要数据\桌面\图片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85748"/>
              <a:ext cx="1456915" cy="13582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40483" y="3064109"/>
              <a:ext cx="2143485" cy="1200329"/>
            </a:xfrm>
            <a:prstGeom prst="rect">
              <a:avLst/>
            </a:prstGeom>
            <a:noFill/>
          </p:spPr>
          <p:txBody>
            <a:bodyPr wrap="square" rtlCol="0">
              <a:spAutoFit/>
            </a:bodyPr>
            <a:lstStyle>
              <a:defPPr>
                <a:defRPr lang="zh-CN"/>
              </a:defPPr>
              <a:lvl1pPr marL="342900" indent="-342900">
                <a:lnSpc>
                  <a:spcPct val="150000"/>
                </a:lnSpc>
                <a:buFont typeface="Arial" panose="020B0604020202020204" pitchFamily="34" charset="0"/>
                <a:buChar char="•"/>
                <a:defRPr>
                  <a:latin typeface="微软雅黑" pitchFamily="34" charset="-122"/>
                  <a:ea typeface="微软雅黑" pitchFamily="34" charset="-122"/>
                </a:defRPr>
              </a:lvl1pPr>
            </a:lstStyle>
            <a:p>
              <a:pPr marL="0" indent="0">
                <a:lnSpc>
                  <a:spcPct val="200000"/>
                </a:lnSpc>
                <a:buNone/>
              </a:pPr>
              <a:r>
                <a:rPr lang="zh-CN" altLang="en-US" sz="1200" dirty="0" smtClean="0">
                  <a:latin typeface="方正仿宋简体" panose="02010601030101010101" pitchFamily="2" charset="-122"/>
                  <a:ea typeface="方正仿宋简体" panose="02010601030101010101" pitchFamily="2" charset="-122"/>
                </a:rPr>
                <a:t>  举例：</a:t>
              </a:r>
              <a:endParaRPr lang="en-US" altLang="zh-CN" sz="1200" dirty="0" smtClean="0">
                <a:latin typeface="方正仿宋简体" panose="02010601030101010101" pitchFamily="2" charset="-122"/>
                <a:ea typeface="方正仿宋简体" panose="02010601030101010101" pitchFamily="2" charset="-122"/>
              </a:endParaRPr>
            </a:p>
            <a:p>
              <a:pPr marL="0" indent="288000">
                <a:lnSpc>
                  <a:spcPct val="200000"/>
                </a:lnSpc>
                <a:buNone/>
              </a:pPr>
              <a:r>
                <a:rPr lang="zh-CN" altLang="en-US" sz="1200" dirty="0" smtClean="0">
                  <a:latin typeface="方正仿宋简体" panose="02010601030101010101" pitchFamily="2" charset="-122"/>
                  <a:ea typeface="方正仿宋简体" panose="02010601030101010101" pitchFamily="2" charset="-122"/>
                </a:rPr>
                <a:t>巴士拉轻油</a:t>
              </a:r>
              <a:endParaRPr lang="en-US" altLang="zh-CN" sz="1200" dirty="0" smtClean="0">
                <a:latin typeface="方正仿宋简体" panose="02010601030101010101" pitchFamily="2" charset="-122"/>
                <a:ea typeface="方正仿宋简体" panose="02010601030101010101" pitchFamily="2" charset="-122"/>
              </a:endParaRPr>
            </a:p>
            <a:p>
              <a:pPr marL="0" indent="288000">
                <a:lnSpc>
                  <a:spcPct val="200000"/>
                </a:lnSpc>
                <a:buNone/>
              </a:pPr>
              <a:r>
                <a:rPr lang="zh-CN" altLang="en-US" sz="1200" dirty="0">
                  <a:latin typeface="方正仿宋简体" panose="02010601030101010101" pitchFamily="2" charset="-122"/>
                  <a:ea typeface="方正仿宋简体" panose="02010601030101010101" pitchFamily="2" charset="-122"/>
                </a:rPr>
                <a:t>阿曼</a:t>
              </a:r>
              <a:r>
                <a:rPr lang="zh-CN" altLang="en-US" sz="1200" dirty="0" smtClean="0">
                  <a:latin typeface="方正仿宋简体" panose="02010601030101010101" pitchFamily="2" charset="-122"/>
                  <a:ea typeface="方正仿宋简体" panose="02010601030101010101" pitchFamily="2" charset="-122"/>
                </a:rPr>
                <a:t>原油</a:t>
              </a:r>
              <a:endParaRPr lang="en-US" altLang="zh-CN" sz="1200" dirty="0">
                <a:latin typeface="方正仿宋简体" panose="02010601030101010101" pitchFamily="2" charset="-122"/>
                <a:ea typeface="方正仿宋简体" panose="02010601030101010101" pitchFamily="2" charset="-122"/>
              </a:endParaRPr>
            </a:p>
          </p:txBody>
        </p:sp>
        <p:cxnSp>
          <p:nvCxnSpPr>
            <p:cNvPr id="14" name="直接箭头连接符 13"/>
            <p:cNvCxnSpPr/>
            <p:nvPr/>
          </p:nvCxnSpPr>
          <p:spPr>
            <a:xfrm flipH="1">
              <a:off x="2140483" y="3712181"/>
              <a:ext cx="27979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140483" y="4038640"/>
              <a:ext cx="27979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076056" y="699542"/>
            <a:ext cx="3600400" cy="4366903"/>
            <a:chOff x="5310378" y="897192"/>
            <a:chExt cx="3078046" cy="3733343"/>
          </a:xfrm>
        </p:grpSpPr>
        <p:pic>
          <p:nvPicPr>
            <p:cNvPr id="17" name="Picture 4" descr="D:\360data\重要数据\桌面\未标题-1.png"/>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683" t="49111" r="35528" b="8397"/>
            <a:stretch/>
          </p:blipFill>
          <p:spPr bwMode="auto">
            <a:xfrm>
              <a:off x="5310378" y="2855949"/>
              <a:ext cx="2701563" cy="1774586"/>
            </a:xfrm>
            <a:prstGeom prst="rect">
              <a:avLst/>
            </a:prstGeom>
            <a:noFill/>
            <a:extLst>
              <a:ext uri="{909E8E84-426E-40DD-AFC4-6F175D3DCCD1}">
                <a14:hiddenFill xmlns:a14="http://schemas.microsoft.com/office/drawing/2010/main">
                  <a:solidFill>
                    <a:srgbClr val="FFFFFF"/>
                  </a:solidFill>
                </a14:hiddenFill>
              </a:ext>
            </a:extLst>
          </p:spPr>
        </p:pic>
        <p:sp>
          <p:nvSpPr>
            <p:cNvPr id="18" name="椭圆 17"/>
            <p:cNvSpPr/>
            <p:nvPr/>
          </p:nvSpPr>
          <p:spPr>
            <a:xfrm>
              <a:off x="6709490" y="3462231"/>
              <a:ext cx="326459" cy="373097"/>
            </a:xfrm>
            <a:prstGeom prst="ellips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0" name="组合 19"/>
            <p:cNvGrpSpPr/>
            <p:nvPr/>
          </p:nvGrpSpPr>
          <p:grpSpPr>
            <a:xfrm>
              <a:off x="6289756" y="897192"/>
              <a:ext cx="2098668" cy="1842843"/>
              <a:chOff x="6408464" y="908720"/>
              <a:chExt cx="3240360" cy="2845364"/>
            </a:xfrm>
          </p:grpSpPr>
          <p:pic>
            <p:nvPicPr>
              <p:cNvPr id="25" name="Picture 4" descr="D:\360data\重要数据\桌面\未标题-1.png"/>
              <p:cNvPicPr>
                <a:picLocks noChangeAspect="1" noChangeArrowheads="1"/>
              </p:cNvPicPr>
              <p:nvPr/>
            </p:nvPicPr>
            <p:blipFill rotWithShape="1">
              <a:blip r:embed="rId6" cstate="print">
                <a:grayscl/>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l="62160" t="18515" r="1208" b="42902"/>
              <a:stretch/>
            </p:blipFill>
            <p:spPr bwMode="auto">
              <a:xfrm>
                <a:off x="6840512" y="1087692"/>
                <a:ext cx="2478521" cy="26293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椭圆 25"/>
              <p:cNvSpPr/>
              <p:nvPr/>
            </p:nvSpPr>
            <p:spPr>
              <a:xfrm>
                <a:off x="6408464" y="908720"/>
                <a:ext cx="3240360" cy="284536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a:stCxn id="18" idx="2"/>
            </p:cNvCxnSpPr>
            <p:nvPr/>
          </p:nvCxnSpPr>
          <p:spPr>
            <a:xfrm flipH="1" flipV="1">
              <a:off x="6329582" y="2063730"/>
              <a:ext cx="379907" cy="1585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7641431" y="1369847"/>
              <a:ext cx="6439" cy="6637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785397" y="1324608"/>
              <a:ext cx="168861" cy="78322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235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043608" y="1059582"/>
            <a:ext cx="7056784" cy="2935546"/>
          </a:xfrm>
          <a:prstGeom prst="roundRect">
            <a:avLst>
              <a:gd name="adj" fmla="val 8120"/>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endParaRPr lang="zh-CN" altLang="en-US" sz="1100" b="1" dirty="0">
              <a:solidFill>
                <a:schemeClr val="tx1"/>
              </a:solidFill>
              <a:latin typeface="方正仿宋简体" pitchFamily="2" charset="-122"/>
              <a:ea typeface="方正仿宋简体" pitchFamily="2" charset="-122"/>
            </a:endParaRPr>
          </a:p>
        </p:txBody>
      </p:sp>
      <p:sp>
        <p:nvSpPr>
          <p:cNvPr id="2" name="标题 1"/>
          <p:cNvSpPr>
            <a:spLocks noGrp="1"/>
          </p:cNvSpPr>
          <p:nvPr>
            <p:ph type="title"/>
          </p:nvPr>
        </p:nvSpPr>
        <p:spPr/>
        <p:txBody>
          <a:bodyPr>
            <a:normAutofit/>
          </a:bodyPr>
          <a:lstStyle/>
          <a:p>
            <a:r>
              <a:rPr lang="zh-CN" altLang="en-US" dirty="0"/>
              <a:t>交割结算</a:t>
            </a:r>
            <a:r>
              <a:rPr lang="zh-CN" altLang="en-US" dirty="0" smtClean="0"/>
              <a:t>价</a:t>
            </a:r>
            <a:endParaRPr lang="zh-CN" altLang="en-US" dirty="0"/>
          </a:p>
        </p:txBody>
      </p:sp>
      <p:sp>
        <p:nvSpPr>
          <p:cNvPr id="4" name="圆角矩形 3"/>
          <p:cNvSpPr/>
          <p:nvPr/>
        </p:nvSpPr>
        <p:spPr>
          <a:xfrm>
            <a:off x="1257370" y="1300569"/>
            <a:ext cx="3036759" cy="777901"/>
          </a:xfrm>
          <a:prstGeom prst="roundRect">
            <a:avLst/>
          </a:prstGeom>
          <a:solidFill>
            <a:schemeClr val="bg1">
              <a:lumMod val="95000"/>
            </a:schemeClr>
          </a:solidFill>
          <a:ln w="12700">
            <a:solidFill>
              <a:schemeClr val="tx1"/>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交割结算价</a:t>
            </a:r>
            <a:endParaRPr lang="en-US" altLang="zh-CN" sz="1100" b="1" dirty="0">
              <a:solidFill>
                <a:schemeClr val="tx1"/>
              </a:solidFill>
              <a:latin typeface="方正仿宋简体" pitchFamily="2" charset="-122"/>
              <a:ea typeface="方正仿宋简体" pitchFamily="2" charset="-122"/>
            </a:endParaRPr>
          </a:p>
          <a:p>
            <a:pPr algn="ctr"/>
            <a:r>
              <a:rPr lang="zh-CN" altLang="en-US" sz="1100" b="1" dirty="0">
                <a:solidFill>
                  <a:schemeClr val="tx1"/>
                </a:solidFill>
                <a:latin typeface="方正仿宋简体" pitchFamily="2" charset="-122"/>
                <a:ea typeface="方正仿宋简体" pitchFamily="2" charset="-122"/>
              </a:rPr>
              <a:t>（保税交割结算价）</a:t>
            </a:r>
          </a:p>
        </p:txBody>
      </p:sp>
      <p:sp>
        <p:nvSpPr>
          <p:cNvPr id="5" name="圆角矩形 4"/>
          <p:cNvSpPr/>
          <p:nvPr/>
        </p:nvSpPr>
        <p:spPr>
          <a:xfrm>
            <a:off x="4795316" y="1300569"/>
            <a:ext cx="3036759" cy="777901"/>
          </a:xfrm>
          <a:prstGeom prst="roundRect">
            <a:avLst/>
          </a:prstGeom>
          <a:solidFill>
            <a:schemeClr val="bg1">
              <a:lumMod val="95000"/>
            </a:schemeClr>
          </a:solidFill>
          <a:ln w="12700">
            <a:solidFill>
              <a:schemeClr val="tx1"/>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gn="ctr"/>
            <a:r>
              <a:rPr lang="zh-CN" altLang="en-US" sz="1100" b="1" dirty="0">
                <a:solidFill>
                  <a:schemeClr val="tx1"/>
                </a:solidFill>
                <a:latin typeface="方正仿宋简体" pitchFamily="2" charset="-122"/>
                <a:ea typeface="方正仿宋简体" pitchFamily="2" charset="-122"/>
              </a:rPr>
              <a:t>升贴水</a:t>
            </a:r>
          </a:p>
        </p:txBody>
      </p:sp>
      <p:sp>
        <p:nvSpPr>
          <p:cNvPr id="6" name="加号 5"/>
          <p:cNvSpPr/>
          <p:nvPr/>
        </p:nvSpPr>
        <p:spPr>
          <a:xfrm>
            <a:off x="4438010" y="1630209"/>
            <a:ext cx="213762" cy="239738"/>
          </a:xfrm>
          <a:prstGeom prst="mathPlus">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1200" b="1" dirty="0">
              <a:latin typeface="方正仿宋简体" pitchFamily="2" charset="-122"/>
              <a:ea typeface="方正仿宋简体" pitchFamily="2" charset="-122"/>
            </a:endParaRPr>
          </a:p>
        </p:txBody>
      </p:sp>
      <p:sp>
        <p:nvSpPr>
          <p:cNvPr id="7" name="圆角矩形 6"/>
          <p:cNvSpPr/>
          <p:nvPr/>
        </p:nvSpPr>
        <p:spPr>
          <a:xfrm>
            <a:off x="1257370" y="2498012"/>
            <a:ext cx="3036759" cy="1257377"/>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nSpc>
                <a:spcPct val="150000"/>
              </a:lnSpc>
            </a:pPr>
            <a:r>
              <a:rPr lang="zh-CN" altLang="zh-CN" sz="1100" b="1" dirty="0">
                <a:solidFill>
                  <a:schemeClr val="tx1"/>
                </a:solidFill>
                <a:latin typeface="方正仿宋简体" pitchFamily="2" charset="-122"/>
                <a:ea typeface="方正仿宋简体" pitchFamily="2" charset="-122"/>
              </a:rPr>
              <a:t>交割结算价是期货合约交割结算的基准价，为该期货合约</a:t>
            </a:r>
            <a:r>
              <a:rPr lang="zh-CN" altLang="zh-CN" sz="1100" b="1" dirty="0">
                <a:solidFill>
                  <a:srgbClr val="C00000"/>
                </a:solidFill>
                <a:latin typeface="方正仿宋简体" pitchFamily="2" charset="-122"/>
                <a:ea typeface="方正仿宋简体" pitchFamily="2" charset="-122"/>
              </a:rPr>
              <a:t>最后五个有成交交易日的结算价的算术平均值</a:t>
            </a:r>
            <a:r>
              <a:rPr lang="zh-CN" altLang="en-US" sz="1100" b="1" dirty="0">
                <a:solidFill>
                  <a:schemeClr val="tx1"/>
                </a:solidFill>
                <a:latin typeface="方正仿宋简体" pitchFamily="2" charset="-122"/>
                <a:ea typeface="方正仿宋简体" pitchFamily="2" charset="-122"/>
              </a:rPr>
              <a:t>。</a:t>
            </a:r>
          </a:p>
        </p:txBody>
      </p:sp>
      <p:sp>
        <p:nvSpPr>
          <p:cNvPr id="8" name="圆角矩形 7"/>
          <p:cNvSpPr/>
          <p:nvPr/>
        </p:nvSpPr>
        <p:spPr>
          <a:xfrm>
            <a:off x="4795316" y="2498012"/>
            <a:ext cx="3036759" cy="1257377"/>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nSpc>
                <a:spcPct val="150000"/>
              </a:lnSpc>
            </a:pPr>
            <a:r>
              <a:rPr lang="zh-CN" altLang="en-US" sz="1100" b="1" dirty="0">
                <a:solidFill>
                  <a:schemeClr val="tx1"/>
                </a:solidFill>
                <a:latin typeface="方正仿宋简体" pitchFamily="2" charset="-122"/>
                <a:ea typeface="方正仿宋简体" pitchFamily="2" charset="-122"/>
              </a:rPr>
              <a:t>根据</a:t>
            </a:r>
            <a:r>
              <a:rPr lang="zh-CN" altLang="zh-CN" sz="1100" b="1" dirty="0">
                <a:solidFill>
                  <a:schemeClr val="tx1"/>
                </a:solidFill>
                <a:latin typeface="方正仿宋简体" pitchFamily="2" charset="-122"/>
                <a:ea typeface="方正仿宋简体" pitchFamily="2" charset="-122"/>
              </a:rPr>
              <a:t>交割商品的品级、质量、产地、交割地等不同由能源中心确定的升贴水</a:t>
            </a:r>
            <a:r>
              <a:rPr lang="zh-CN" altLang="en-US" sz="1100" b="1" dirty="0">
                <a:solidFill>
                  <a:schemeClr val="tx1"/>
                </a:solidFill>
                <a:latin typeface="方正仿宋简体" pitchFamily="2" charset="-122"/>
                <a:ea typeface="方正仿宋简体" pitchFamily="2" charset="-122"/>
              </a:rPr>
              <a:t>。</a:t>
            </a:r>
            <a:endParaRPr lang="en-US" altLang="zh-CN" sz="1100" b="1" dirty="0">
              <a:solidFill>
                <a:schemeClr val="tx1"/>
              </a:solidFill>
              <a:latin typeface="方正仿宋简体" pitchFamily="2" charset="-122"/>
              <a:ea typeface="方正仿宋简体" pitchFamily="2" charset="-122"/>
            </a:endParaRPr>
          </a:p>
          <a:p>
            <a:pPr>
              <a:lnSpc>
                <a:spcPct val="150000"/>
              </a:lnSpc>
            </a:pPr>
            <a:r>
              <a:rPr lang="zh-CN" altLang="en-US" sz="1100" b="1" dirty="0">
                <a:solidFill>
                  <a:srgbClr val="C00000"/>
                </a:solidFill>
                <a:latin typeface="方正仿宋简体" pitchFamily="2" charset="-122"/>
                <a:ea typeface="方正仿宋简体" pitchFamily="2" charset="-122"/>
              </a:rPr>
              <a:t>原油期货只</a:t>
            </a:r>
            <a:r>
              <a:rPr lang="zh-CN" altLang="en-US" sz="1100" b="1" dirty="0" smtClean="0">
                <a:solidFill>
                  <a:srgbClr val="C00000"/>
                </a:solidFill>
                <a:latin typeface="方正仿宋简体" pitchFamily="2" charset="-122"/>
                <a:ea typeface="方正仿宋简体" pitchFamily="2" charset="-122"/>
              </a:rPr>
              <a:t>包含可交割油种升</a:t>
            </a:r>
            <a:r>
              <a:rPr lang="zh-CN" altLang="en-US" sz="1100" b="1" dirty="0">
                <a:solidFill>
                  <a:srgbClr val="C00000"/>
                </a:solidFill>
                <a:latin typeface="方正仿宋简体" pitchFamily="2" charset="-122"/>
                <a:ea typeface="方正仿宋简体" pitchFamily="2" charset="-122"/>
              </a:rPr>
              <a:t>贴水。</a:t>
            </a:r>
          </a:p>
        </p:txBody>
      </p:sp>
      <p:sp>
        <p:nvSpPr>
          <p:cNvPr id="12" name="上箭头 11"/>
          <p:cNvSpPr/>
          <p:nvPr/>
        </p:nvSpPr>
        <p:spPr>
          <a:xfrm>
            <a:off x="2632986" y="2142711"/>
            <a:ext cx="285525" cy="238489"/>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1200" b="1" dirty="0">
              <a:latin typeface="方正仿宋简体" pitchFamily="2" charset="-122"/>
              <a:ea typeface="方正仿宋简体" pitchFamily="2" charset="-122"/>
            </a:endParaRPr>
          </a:p>
        </p:txBody>
      </p:sp>
      <p:sp>
        <p:nvSpPr>
          <p:cNvPr id="13" name="上箭头 12"/>
          <p:cNvSpPr/>
          <p:nvPr/>
        </p:nvSpPr>
        <p:spPr>
          <a:xfrm>
            <a:off x="6170932" y="2142711"/>
            <a:ext cx="285525" cy="238489"/>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sz="1200" b="1" dirty="0">
              <a:latin typeface="方正仿宋简体" pitchFamily="2" charset="-122"/>
              <a:ea typeface="方正仿宋简体" pitchFamily="2" charset="-122"/>
            </a:endParaRPr>
          </a:p>
        </p:txBody>
      </p:sp>
      <p:grpSp>
        <p:nvGrpSpPr>
          <p:cNvPr id="18" name="组合 17"/>
          <p:cNvGrpSpPr/>
          <p:nvPr/>
        </p:nvGrpSpPr>
        <p:grpSpPr>
          <a:xfrm>
            <a:off x="1259632" y="4155926"/>
            <a:ext cx="5498278" cy="281768"/>
            <a:chOff x="1810026" y="4299942"/>
            <a:chExt cx="5498278" cy="281768"/>
          </a:xfrm>
        </p:grpSpPr>
        <p:sp>
          <p:nvSpPr>
            <p:cNvPr id="11" name="矩形 11"/>
            <p:cNvSpPr>
              <a:spLocks noChangeArrowheads="1"/>
            </p:cNvSpPr>
            <p:nvPr/>
          </p:nvSpPr>
          <p:spPr bwMode="auto">
            <a:xfrm>
              <a:off x="2179859" y="4299942"/>
              <a:ext cx="51284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zh-CN" sz="1200" b="1" dirty="0">
                  <a:latin typeface="方正仿宋简体" pitchFamily="2" charset="-122"/>
                  <a:ea typeface="方正仿宋简体" pitchFamily="2" charset="-122"/>
                  <a:sym typeface="Calibri" pitchFamily="34" charset="0"/>
                </a:rPr>
                <a:t>到期合约交割货款＝</a:t>
              </a:r>
              <a:r>
                <a:rPr lang="zh-CN" altLang="en-US" sz="1200" b="1" dirty="0">
                  <a:latin typeface="方正仿宋简体" pitchFamily="2" charset="-122"/>
                  <a:ea typeface="方正仿宋简体" pitchFamily="2" charset="-122"/>
                  <a:sym typeface="Calibri" pitchFamily="34" charset="0"/>
                </a:rPr>
                <a:t>（</a:t>
              </a:r>
              <a:r>
                <a:rPr lang="zh-CN" altLang="zh-CN" sz="1200" b="1" dirty="0">
                  <a:latin typeface="方正仿宋简体" pitchFamily="2" charset="-122"/>
                  <a:ea typeface="方正仿宋简体" pitchFamily="2" charset="-122"/>
                  <a:sym typeface="Calibri" pitchFamily="34" charset="0"/>
                </a:rPr>
                <a:t>保税交割结算价</a:t>
              </a:r>
              <a:r>
                <a:rPr lang="zh-CN" altLang="zh-CN" sz="1200" b="1" dirty="0" smtClean="0">
                  <a:latin typeface="方正仿宋简体" pitchFamily="2" charset="-122"/>
                  <a:ea typeface="方正仿宋简体" pitchFamily="2" charset="-122"/>
                  <a:sym typeface="Calibri" pitchFamily="34" charset="0"/>
                </a:rPr>
                <a:t>＋</a:t>
              </a:r>
              <a:r>
                <a:rPr lang="zh-CN" altLang="en-US" sz="1200" b="1" dirty="0">
                  <a:latin typeface="方正仿宋简体" pitchFamily="2" charset="-122"/>
                  <a:ea typeface="方正仿宋简体" pitchFamily="2" charset="-122"/>
                  <a:sym typeface="Calibri" pitchFamily="34" charset="0"/>
                </a:rPr>
                <a:t>油种</a:t>
              </a:r>
              <a:r>
                <a:rPr lang="zh-CN" altLang="zh-CN" sz="1200" b="1" dirty="0" smtClean="0">
                  <a:latin typeface="方正仿宋简体" pitchFamily="2" charset="-122"/>
                  <a:ea typeface="方正仿宋简体" pitchFamily="2" charset="-122"/>
                  <a:sym typeface="Calibri" pitchFamily="34" charset="0"/>
                </a:rPr>
                <a:t>升</a:t>
              </a:r>
              <a:r>
                <a:rPr lang="zh-CN" altLang="zh-CN" sz="1200" b="1" dirty="0">
                  <a:latin typeface="方正仿宋简体" pitchFamily="2" charset="-122"/>
                  <a:ea typeface="方正仿宋简体" pitchFamily="2" charset="-122"/>
                  <a:sym typeface="Calibri" pitchFamily="34" charset="0"/>
                </a:rPr>
                <a:t>贴水</a:t>
              </a:r>
              <a:r>
                <a:rPr lang="zh-CN" altLang="en-US" sz="1200" b="1" dirty="0">
                  <a:latin typeface="方正仿宋简体" pitchFamily="2" charset="-122"/>
                  <a:ea typeface="方正仿宋简体" pitchFamily="2" charset="-122"/>
                  <a:sym typeface="Calibri" pitchFamily="34" charset="0"/>
                </a:rPr>
                <a:t>）</a:t>
              </a:r>
              <a:r>
                <a:rPr lang="en-US" altLang="zh-CN" sz="1200" b="1" dirty="0">
                  <a:latin typeface="方正仿宋简体" pitchFamily="2" charset="-122"/>
                  <a:ea typeface="方正仿宋简体" pitchFamily="2" charset="-122"/>
                  <a:sym typeface="Calibri" pitchFamily="34" charset="0"/>
                </a:rPr>
                <a:t>×</a:t>
              </a:r>
              <a:r>
                <a:rPr lang="zh-CN" altLang="zh-CN" sz="1200" b="1" dirty="0">
                  <a:latin typeface="方正仿宋简体" pitchFamily="2" charset="-122"/>
                  <a:ea typeface="方正仿宋简体" pitchFamily="2" charset="-122"/>
                  <a:sym typeface="Calibri" pitchFamily="34" charset="0"/>
                </a:rPr>
                <a:t>交割数量</a:t>
              </a:r>
            </a:p>
          </p:txBody>
        </p:sp>
        <p:sp>
          <p:nvSpPr>
            <p:cNvPr id="15" name="右箭头 14"/>
            <p:cNvSpPr/>
            <p:nvPr/>
          </p:nvSpPr>
          <p:spPr>
            <a:xfrm>
              <a:off x="1810026" y="4299942"/>
              <a:ext cx="288032" cy="281768"/>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a:endParaRPr lang="zh-CN" altLang="en-US" sz="1200" b="1">
                <a:latin typeface="方正仿宋简体" pitchFamily="2" charset="-122"/>
                <a:ea typeface="方正仿宋简体" pitchFamily="2" charset="-122"/>
              </a:endParaRPr>
            </a:p>
          </p:txBody>
        </p:sp>
      </p:grpSp>
    </p:spTree>
    <p:extLst>
      <p:ext uri="{BB962C8B-B14F-4D97-AF65-F5344CB8AC3E}">
        <p14:creationId xmlns:p14="http://schemas.microsoft.com/office/powerpoint/2010/main" val="1183456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入</a:t>
            </a:r>
            <a:r>
              <a:rPr lang="en-US" altLang="zh-CN" dirty="0" smtClean="0"/>
              <a:t>/</a:t>
            </a:r>
            <a:r>
              <a:rPr lang="zh-CN" altLang="en-US" dirty="0" smtClean="0"/>
              <a:t>出</a:t>
            </a:r>
            <a:r>
              <a:rPr lang="zh-CN" altLang="en-US" dirty="0"/>
              <a:t>库数量</a:t>
            </a:r>
            <a:r>
              <a:rPr lang="zh-CN" altLang="en-US" dirty="0" smtClean="0"/>
              <a:t>计算</a:t>
            </a:r>
            <a:r>
              <a:rPr lang="zh-CN" altLang="en-US" dirty="0"/>
              <a:t>和</a:t>
            </a:r>
            <a:r>
              <a:rPr lang="zh-CN" altLang="en-US" dirty="0" smtClean="0"/>
              <a:t>二</a:t>
            </a:r>
            <a:r>
              <a:rPr lang="zh-CN" altLang="en-US" dirty="0"/>
              <a:t>次结算（溢短与损耗补偿计算）</a:t>
            </a:r>
          </a:p>
        </p:txBody>
      </p:sp>
      <p:graphicFrame>
        <p:nvGraphicFramePr>
          <p:cNvPr id="11" name="表格 10"/>
          <p:cNvGraphicFramePr>
            <a:graphicFrameLocks noGrp="1"/>
          </p:cNvGraphicFramePr>
          <p:nvPr>
            <p:extLst>
              <p:ext uri="{D42A27DB-BD31-4B8C-83A1-F6EECF244321}">
                <p14:modId xmlns:p14="http://schemas.microsoft.com/office/powerpoint/2010/main" val="3121929831"/>
              </p:ext>
            </p:extLst>
          </p:nvPr>
        </p:nvGraphicFramePr>
        <p:xfrm>
          <a:off x="611560" y="2787974"/>
          <a:ext cx="7920000" cy="1800000"/>
        </p:xfrm>
        <a:graphic>
          <a:graphicData uri="http://schemas.openxmlformats.org/drawingml/2006/table">
            <a:tbl>
              <a:tblPr firstRow="1" bandRow="1">
                <a:tableStyleId>{616DA210-FB5B-4158-B5E0-FEB733F419BA}</a:tableStyleId>
              </a:tblPr>
              <a:tblGrid>
                <a:gridCol w="802772"/>
                <a:gridCol w="1094688"/>
                <a:gridCol w="2597675"/>
                <a:gridCol w="3424865"/>
              </a:tblGrid>
              <a:tr h="600000">
                <a:tc rowSpan="3">
                  <a:txBody>
                    <a:bodyPr/>
                    <a:lstStyle/>
                    <a:p>
                      <a:pPr marL="0" lvl="0" algn="ctr" defTabSz="914400" rtl="0" eaLnBrk="1" latinLnBrk="0" hangingPunct="1">
                        <a:lnSpc>
                          <a:spcPct val="150000"/>
                        </a:lnSpc>
                        <a:spcBef>
                          <a:spcPts val="0"/>
                        </a:spcBef>
                        <a:spcAft>
                          <a:spcPts val="0"/>
                        </a:spcAft>
                      </a:pPr>
                      <a:r>
                        <a:rPr lang="zh-CN" altLang="en-US" sz="1200" b="1" kern="1200" dirty="0" smtClean="0">
                          <a:solidFill>
                            <a:schemeClr val="tx1"/>
                          </a:solidFill>
                          <a:latin typeface="方正仿宋简体" pitchFamily="2" charset="-122"/>
                          <a:ea typeface="方正仿宋简体" pitchFamily="2" charset="-122"/>
                          <a:cs typeface="Arial" pitchFamily="34" charset="0"/>
                        </a:rPr>
                        <a:t>入</a:t>
                      </a:r>
                      <a:r>
                        <a:rPr lang="en-US" altLang="zh-CN" sz="1200" b="1" kern="1200" dirty="0" smtClean="0">
                          <a:solidFill>
                            <a:schemeClr val="tx1"/>
                          </a:solidFill>
                          <a:latin typeface="方正仿宋简体" pitchFamily="2" charset="-122"/>
                          <a:ea typeface="方正仿宋简体" pitchFamily="2" charset="-122"/>
                          <a:cs typeface="Arial" pitchFamily="34" charset="0"/>
                        </a:rPr>
                        <a:t>/</a:t>
                      </a:r>
                      <a:r>
                        <a:rPr lang="zh-CN" altLang="en-US" sz="1200" b="1" kern="1200" dirty="0" smtClean="0">
                          <a:solidFill>
                            <a:schemeClr val="tx1"/>
                          </a:solidFill>
                          <a:latin typeface="方正仿宋简体" pitchFamily="2" charset="-122"/>
                          <a:ea typeface="方正仿宋简体" pitchFamily="2" charset="-122"/>
                          <a:cs typeface="Arial" pitchFamily="34" charset="0"/>
                        </a:rPr>
                        <a:t>出库二次</a:t>
                      </a:r>
                      <a:endParaRPr lang="en-US" altLang="zh-CN" sz="1200" b="1" kern="1200" dirty="0" smtClean="0">
                        <a:solidFill>
                          <a:schemeClr val="tx1"/>
                        </a:solidFill>
                        <a:latin typeface="方正仿宋简体" pitchFamily="2" charset="-122"/>
                        <a:ea typeface="方正仿宋简体" pitchFamily="2" charset="-122"/>
                        <a:cs typeface="Arial" pitchFamily="34" charset="0"/>
                      </a:endParaRPr>
                    </a:p>
                    <a:p>
                      <a:pPr marL="0" lvl="0" algn="ctr" defTabSz="914400" rtl="0" eaLnBrk="1" latinLnBrk="0" hangingPunct="1">
                        <a:lnSpc>
                          <a:spcPct val="150000"/>
                        </a:lnSpc>
                        <a:spcBef>
                          <a:spcPts val="0"/>
                        </a:spcBef>
                        <a:spcAft>
                          <a:spcPts val="0"/>
                        </a:spcAft>
                      </a:pPr>
                      <a:r>
                        <a:rPr lang="zh-CN" altLang="en-US" sz="1200" b="1" kern="1200" dirty="0" smtClean="0">
                          <a:solidFill>
                            <a:schemeClr val="tx1"/>
                          </a:solidFill>
                          <a:latin typeface="方正仿宋简体" pitchFamily="2" charset="-122"/>
                          <a:ea typeface="方正仿宋简体" pitchFamily="2" charset="-122"/>
                          <a:cs typeface="Arial" pitchFamily="34" charset="0"/>
                        </a:rPr>
                        <a:t>结算</a:t>
                      </a:r>
                      <a:endParaRPr lang="en-US" altLang="zh-CN" sz="1200" b="1" kern="1200" dirty="0" smtClean="0">
                        <a:solidFill>
                          <a:schemeClr val="tx1"/>
                        </a:solidFill>
                        <a:latin typeface="方正仿宋简体" pitchFamily="2" charset="-122"/>
                        <a:ea typeface="方正仿宋简体" pitchFamily="2" charset="-122"/>
                        <a:cs typeface="Arial" pitchFamily="34" charset="0"/>
                      </a:endParaRPr>
                    </a:p>
                  </a:txBody>
                  <a:tcPr marL="94186" marR="94186" marT="48348" marB="4834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方正仿宋简体" pitchFamily="2" charset="-122"/>
                          <a:ea typeface="方正仿宋简体" pitchFamily="2" charset="-122"/>
                        </a:rPr>
                        <a:t>溢短</a:t>
                      </a:r>
                    </a:p>
                  </a:txBody>
                  <a:tcPr marL="94186" marR="94186" marT="48348" marB="4834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200" b="1" kern="1200" dirty="0" smtClean="0">
                          <a:solidFill>
                            <a:schemeClr val="tx1"/>
                          </a:solidFill>
                          <a:effectLst/>
                          <a:latin typeface="方正仿宋简体" pitchFamily="2" charset="-122"/>
                          <a:ea typeface="方正仿宋简体" pitchFamily="2" charset="-122"/>
                          <a:cs typeface="Arial" pitchFamily="34" charset="0"/>
                        </a:rPr>
                        <a:t>要求：</a:t>
                      </a:r>
                      <a:r>
                        <a:rPr kumimoji="0" lang="zh-CN" altLang="zh-CN" sz="1200" b="1" kern="1200" dirty="0" smtClean="0">
                          <a:solidFill>
                            <a:srgbClr val="C00000"/>
                          </a:solidFill>
                          <a:effectLst/>
                          <a:latin typeface="方正仿宋简体" pitchFamily="2" charset="-122"/>
                          <a:ea typeface="方正仿宋简体" pitchFamily="2" charset="-122"/>
                          <a:cs typeface="Arial" pitchFamily="34" charset="0"/>
                        </a:rPr>
                        <a:t>不超过</a:t>
                      </a:r>
                      <a:r>
                        <a:rPr kumimoji="0" lang="zh-CN" altLang="en-US" sz="1200" b="1" kern="1200" dirty="0" smtClean="0">
                          <a:solidFill>
                            <a:schemeClr val="tx1"/>
                          </a:solidFill>
                          <a:effectLst/>
                          <a:latin typeface="方正仿宋简体" pitchFamily="2" charset="-122"/>
                          <a:ea typeface="方正仿宋简体" pitchFamily="2" charset="-122"/>
                          <a:cs typeface="Arial" pitchFamily="34" charset="0"/>
                        </a:rPr>
                        <a:t>入库申报数量（或仓单提货数量）的</a:t>
                      </a:r>
                      <a:r>
                        <a:rPr kumimoji="0" lang="en-US" altLang="zh-CN" sz="1200" b="1" kern="1200" dirty="0" smtClean="0">
                          <a:solidFill>
                            <a:srgbClr val="C00000"/>
                          </a:solidFill>
                          <a:effectLst/>
                          <a:latin typeface="方正仿宋简体" pitchFamily="2" charset="-122"/>
                          <a:ea typeface="方正仿宋简体" pitchFamily="2" charset="-122"/>
                          <a:cs typeface="Arial" pitchFamily="34" charset="0"/>
                        </a:rPr>
                        <a:t>±2%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200" b="0" kern="1200" dirty="0" smtClean="0">
                          <a:effectLst/>
                          <a:latin typeface="方正仿宋简体" pitchFamily="2" charset="-122"/>
                          <a:ea typeface="方正仿宋简体" pitchFamily="2" charset="-122"/>
                        </a:rPr>
                        <a:t>溢短范围内，入库时按四舍五入法生成整千桶数的保税标准仓单。</a:t>
                      </a:r>
                      <a:endParaRPr kumimoji="0" lang="en-US" altLang="zh-CN" sz="1200" b="0" kern="1200" dirty="0" smtClean="0">
                        <a:effectLst/>
                        <a:latin typeface="方正仿宋简体" pitchFamily="2" charset="-122"/>
                        <a:ea typeface="方正仿宋简体" pitchFamily="2" charset="-122"/>
                      </a:endParaRPr>
                    </a:p>
                  </a:txBody>
                  <a:tcPr marL="94186" marR="94186" marT="48348" marB="483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800" b="0" i="0" dirty="0"/>
                    </a:p>
                  </a:txBody>
                  <a:tcPr marL="91424" marR="91424" marT="45735" marB="45735">
                    <a:solidFill>
                      <a:schemeClr val="bg1">
                        <a:lumMod val="85000"/>
                      </a:schemeClr>
                    </a:solidFill>
                  </a:tcPr>
                </a:tc>
              </a:tr>
              <a:tr h="600000">
                <a:tc vMerge="1">
                  <a:txBody>
                    <a:bodyPr/>
                    <a:lstStyle/>
                    <a:p>
                      <a:endParaRPr lang="zh-CN"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方正仿宋简体" pitchFamily="2" charset="-122"/>
                          <a:ea typeface="方正仿宋简体" pitchFamily="2" charset="-122"/>
                        </a:rPr>
                        <a:t>损耗补偿</a:t>
                      </a:r>
                      <a:endParaRPr lang="zh-CN" altLang="en-US" sz="1200" b="1" dirty="0" smtClean="0">
                        <a:solidFill>
                          <a:schemeClr val="tx1"/>
                        </a:solidFill>
                        <a:latin typeface="方正仿宋简体" pitchFamily="2" charset="-122"/>
                        <a:ea typeface="方正仿宋简体" pitchFamily="2" charset="-122"/>
                      </a:endParaRPr>
                    </a:p>
                  </a:txBody>
                  <a:tcPr marL="94186" marR="94186" marT="48348" marB="48348"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200" b="1" kern="1200" dirty="0" smtClean="0">
                          <a:solidFill>
                            <a:srgbClr val="C00000"/>
                          </a:solidFill>
                          <a:effectLst/>
                          <a:latin typeface="方正仿宋简体" pitchFamily="2" charset="-122"/>
                          <a:ea typeface="方正仿宋简体" pitchFamily="2" charset="-122"/>
                          <a:cs typeface="Arial" pitchFamily="34" charset="0"/>
                        </a:rPr>
                        <a:t>买卖双方各自承担</a:t>
                      </a:r>
                      <a:r>
                        <a:rPr kumimoji="0" lang="en-US" altLang="zh-CN" sz="1200" b="1" kern="1200" dirty="0" smtClean="0">
                          <a:solidFill>
                            <a:srgbClr val="C00000"/>
                          </a:solidFill>
                          <a:effectLst/>
                          <a:latin typeface="方正仿宋简体" pitchFamily="2" charset="-122"/>
                          <a:ea typeface="方正仿宋简体" pitchFamily="2" charset="-122"/>
                          <a:cs typeface="Arial" pitchFamily="34" charset="0"/>
                        </a:rPr>
                        <a:t>0.6‰</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zh-CN" altLang="en-US" sz="1200" b="0" kern="1200" dirty="0" smtClean="0">
                          <a:effectLst/>
                          <a:latin typeface="方正仿宋简体" pitchFamily="2" charset="-122"/>
                          <a:ea typeface="方正仿宋简体" pitchFamily="2" charset="-122"/>
                          <a:cs typeface="Arial" pitchFamily="34" charset="0"/>
                        </a:rPr>
                        <a:t>计算：保税标准仓单入库签发</a:t>
                      </a:r>
                      <a:r>
                        <a:rPr kumimoji="0" lang="zh-CN" altLang="zh-CN" sz="1200" b="0" kern="1200" dirty="0" smtClean="0">
                          <a:solidFill>
                            <a:schemeClr val="tx1"/>
                          </a:solidFill>
                          <a:effectLst/>
                          <a:latin typeface="方正仿宋简体" pitchFamily="2" charset="-122"/>
                          <a:ea typeface="方正仿宋简体" pitchFamily="2" charset="-122"/>
                          <a:cs typeface="Arial" pitchFamily="34" charset="0"/>
                        </a:rPr>
                        <a:t>数量</a:t>
                      </a:r>
                      <a:r>
                        <a:rPr kumimoji="0" lang="zh-CN" altLang="en-US" sz="1200" b="0" kern="1200" dirty="0" smtClean="0">
                          <a:effectLst/>
                          <a:latin typeface="方正仿宋简体" pitchFamily="2" charset="-122"/>
                          <a:ea typeface="方正仿宋简体" pitchFamily="2" charset="-122"/>
                          <a:cs typeface="Arial" pitchFamily="34" charset="0"/>
                        </a:rPr>
                        <a:t>（或出库注销数量）</a:t>
                      </a:r>
                      <a:r>
                        <a:rPr kumimoji="0" lang="en-US" altLang="zh-CN" sz="1200" b="0" kern="1200" dirty="0" smtClean="0">
                          <a:solidFill>
                            <a:schemeClr val="tx1"/>
                          </a:solidFill>
                          <a:effectLst/>
                          <a:latin typeface="方正仿宋简体" pitchFamily="2" charset="-122"/>
                          <a:ea typeface="方正仿宋简体" pitchFamily="2" charset="-122"/>
                          <a:cs typeface="Arial" pitchFamily="34" charset="0"/>
                        </a:rPr>
                        <a:t>×0.6</a:t>
                      </a:r>
                      <a:r>
                        <a:rPr kumimoji="0" lang="zh-CN" altLang="zh-CN" sz="1200" b="0" kern="1200" dirty="0" smtClean="0">
                          <a:solidFill>
                            <a:schemeClr val="tx1"/>
                          </a:solidFill>
                          <a:effectLst/>
                          <a:latin typeface="方正仿宋简体" pitchFamily="2" charset="-122"/>
                          <a:ea typeface="方正仿宋简体" pitchFamily="2" charset="-122"/>
                          <a:cs typeface="Arial" pitchFamily="34" charset="0"/>
                        </a:rPr>
                        <a:t>‰</a:t>
                      </a:r>
                      <a:endParaRPr kumimoji="0" lang="en-US" altLang="zh-CN" sz="1200" b="0" kern="1200" dirty="0" smtClean="0">
                        <a:solidFill>
                          <a:schemeClr val="tx1"/>
                        </a:solidFill>
                        <a:effectLst/>
                        <a:latin typeface="方正仿宋简体" pitchFamily="2" charset="-122"/>
                        <a:ea typeface="方正仿宋简体" pitchFamily="2" charset="-122"/>
                        <a:cs typeface="Arial" pitchFamily="34" charset="0"/>
                      </a:endParaRPr>
                    </a:p>
                  </a:txBody>
                  <a:tcPr marL="94186" marR="94186" marT="48348" marB="483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zh-CN" altLang="en-US"/>
                    </a:p>
                  </a:txBody>
                  <a:tcPr/>
                </a:tc>
              </a:tr>
              <a:tr h="600000">
                <a:tc vMerge="1">
                  <a:txBody>
                    <a:bodyPr/>
                    <a:lstStyle/>
                    <a:p>
                      <a:endParaRPr lang="zh-CN" altLang="en-US"/>
                    </a:p>
                  </a:txBody>
                  <a:tcPr/>
                </a:tc>
                <a:tc gridSpan="2">
                  <a:txBody>
                    <a:bodyPr/>
                    <a:lstStyle/>
                    <a:p>
                      <a:pPr algn="l"/>
                      <a:r>
                        <a:rPr lang="zh-CN" altLang="en-US" sz="1200" b="0" dirty="0" smtClean="0">
                          <a:latin typeface="方正仿宋简体" pitchFamily="2" charset="-122"/>
                          <a:ea typeface="方正仿宋简体" pitchFamily="2" charset="-122"/>
                        </a:rPr>
                        <a:t>结算价格：</a:t>
                      </a:r>
                      <a:r>
                        <a:rPr kumimoji="0" lang="zh-CN" altLang="zh-CN" sz="1200" b="0" kern="1200" dirty="0" smtClean="0">
                          <a:effectLst/>
                          <a:latin typeface="方正仿宋简体" pitchFamily="2" charset="-122"/>
                          <a:ea typeface="方正仿宋简体" pitchFamily="2" charset="-122"/>
                        </a:rPr>
                        <a:t>入</a:t>
                      </a:r>
                      <a:r>
                        <a:rPr kumimoji="0" lang="zh-CN" altLang="en-US" sz="1200" b="0" kern="1200" dirty="0" smtClean="0">
                          <a:effectLst/>
                          <a:latin typeface="方正仿宋简体" pitchFamily="2" charset="-122"/>
                          <a:ea typeface="方正仿宋简体" pitchFamily="2" charset="-122"/>
                        </a:rPr>
                        <a:t>出</a:t>
                      </a:r>
                      <a:r>
                        <a:rPr kumimoji="0" lang="zh-CN" altLang="zh-CN" sz="1200" b="0" kern="1200" dirty="0" smtClean="0">
                          <a:effectLst/>
                          <a:latin typeface="方正仿宋简体" pitchFamily="2" charset="-122"/>
                          <a:ea typeface="方正仿宋简体" pitchFamily="2" charset="-122"/>
                        </a:rPr>
                        <a:t>库完成前一交易日最近月份原油期货合约的结算价</a:t>
                      </a:r>
                      <a:r>
                        <a:rPr kumimoji="0" lang="en-US" altLang="zh-CN" sz="1200" b="0" kern="1200" dirty="0" smtClean="0">
                          <a:effectLst/>
                          <a:latin typeface="方正仿宋简体" pitchFamily="2" charset="-122"/>
                          <a:ea typeface="方正仿宋简体" pitchFamily="2" charset="-122"/>
                        </a:rPr>
                        <a:t>+</a:t>
                      </a:r>
                      <a:r>
                        <a:rPr kumimoji="0" lang="zh-CN" altLang="zh-CN" sz="1200" b="0" kern="1200" dirty="0" smtClean="0">
                          <a:effectLst/>
                          <a:latin typeface="方正仿宋简体" pitchFamily="2" charset="-122"/>
                          <a:ea typeface="方正仿宋简体" pitchFamily="2" charset="-122"/>
                        </a:rPr>
                        <a:t>交割油种的升贴水</a:t>
                      </a:r>
                      <a:r>
                        <a:rPr kumimoji="0" lang="zh-CN" altLang="en-US" sz="1200" b="0" kern="1200" dirty="0" smtClean="0">
                          <a:effectLst/>
                          <a:latin typeface="方正仿宋简体" pitchFamily="2" charset="-122"/>
                          <a:ea typeface="方正仿宋简体" pitchFamily="2" charset="-122"/>
                        </a:rPr>
                        <a:t>。</a:t>
                      </a:r>
                      <a:endParaRPr lang="zh-CN" altLang="en-US" sz="1200" b="0" i="0" dirty="0">
                        <a:latin typeface="方正仿宋简体" pitchFamily="2" charset="-122"/>
                        <a:ea typeface="方正仿宋简体" pitchFamily="2" charset="-122"/>
                        <a:cs typeface="Arial" pitchFamily="34" charset="0"/>
                      </a:endParaRPr>
                    </a:p>
                  </a:txBody>
                  <a:tcPr marL="94186" marR="94186" marT="48348" marB="483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800" b="0" i="0" dirty="0">
                        <a:latin typeface="Arial" pitchFamily="34" charset="0"/>
                        <a:cs typeface="Arial" pitchFamily="34" charset="0"/>
                      </a:endParaRPr>
                    </a:p>
                  </a:txBody>
                  <a:tcPr marL="91424" marR="91424" marT="45732" marB="45732"/>
                </a:tc>
                <a:tc>
                  <a:txBody>
                    <a:bodyPr/>
                    <a:lstStyle/>
                    <a:p>
                      <a:pPr algn="l"/>
                      <a:r>
                        <a:rPr kumimoji="0" lang="zh-CN" altLang="en-US" sz="1200" b="0" kern="1200" dirty="0" smtClean="0">
                          <a:effectLst/>
                          <a:latin typeface="方正仿宋简体" pitchFamily="2" charset="-122"/>
                          <a:ea typeface="方正仿宋简体" pitchFamily="2" charset="-122"/>
                        </a:rPr>
                        <a:t>结算时间：指定检验机构出具检验报告后的</a:t>
                      </a:r>
                      <a:r>
                        <a:rPr kumimoji="0" lang="en-US" altLang="zh-CN" sz="1200" b="0" kern="1200" dirty="0" smtClean="0">
                          <a:effectLst/>
                          <a:latin typeface="方正仿宋简体" pitchFamily="2" charset="-122"/>
                          <a:ea typeface="方正仿宋简体" pitchFamily="2" charset="-122"/>
                        </a:rPr>
                        <a:t>3</a:t>
                      </a:r>
                      <a:r>
                        <a:rPr kumimoji="0" lang="zh-CN" altLang="en-US" sz="1200" b="0" kern="1200" dirty="0" smtClean="0">
                          <a:effectLst/>
                          <a:latin typeface="方正仿宋简体" pitchFamily="2" charset="-122"/>
                          <a:ea typeface="方正仿宋简体" pitchFamily="2" charset="-122"/>
                        </a:rPr>
                        <a:t>个工作日内，</a:t>
                      </a:r>
                      <a:r>
                        <a:rPr kumimoji="0" lang="zh-CN" altLang="zh-CN" sz="1200" b="0" kern="1200" dirty="0" smtClean="0">
                          <a:effectLst/>
                          <a:latin typeface="方正仿宋简体" pitchFamily="2" charset="-122"/>
                          <a:ea typeface="方正仿宋简体" pitchFamily="2" charset="-122"/>
                        </a:rPr>
                        <a:t>与交割仓库进行结算。</a:t>
                      </a:r>
                      <a:endParaRPr lang="zh-CN" altLang="en-US" sz="1200" b="0" i="0" dirty="0">
                        <a:latin typeface="方正仿宋简体" pitchFamily="2" charset="-122"/>
                        <a:ea typeface="方正仿宋简体" pitchFamily="2" charset="-122"/>
                      </a:endParaRPr>
                    </a:p>
                  </a:txBody>
                  <a:tcPr marL="94186" marR="94186" marT="48348" marB="483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表格 16"/>
          <p:cNvGraphicFramePr>
            <a:graphicFrameLocks noGrp="1"/>
          </p:cNvGraphicFramePr>
          <p:nvPr>
            <p:extLst>
              <p:ext uri="{D42A27DB-BD31-4B8C-83A1-F6EECF244321}">
                <p14:modId xmlns:p14="http://schemas.microsoft.com/office/powerpoint/2010/main" val="1538594747"/>
              </p:ext>
            </p:extLst>
          </p:nvPr>
        </p:nvGraphicFramePr>
        <p:xfrm>
          <a:off x="611559" y="915566"/>
          <a:ext cx="7920000" cy="1620000"/>
        </p:xfrm>
        <a:graphic>
          <a:graphicData uri="http://schemas.openxmlformats.org/drawingml/2006/table">
            <a:tbl>
              <a:tblPr firstRow="1" bandRow="1">
                <a:tableStyleId>{74C1A8A3-306A-4EB7-A6B1-4F7E0EB9C5D6}</a:tableStyleId>
              </a:tblPr>
              <a:tblGrid>
                <a:gridCol w="784865"/>
                <a:gridCol w="7135135"/>
              </a:tblGrid>
              <a:tr h="540102">
                <a:tc rowSpan="2">
                  <a:txBody>
                    <a:bodyPr/>
                    <a:lstStyle/>
                    <a:p>
                      <a:pPr lvl="0" algn="ctr">
                        <a:lnSpc>
                          <a:spcPct val="150000"/>
                        </a:lnSpc>
                        <a:spcBef>
                          <a:spcPts val="0"/>
                        </a:spcBef>
                        <a:spcAft>
                          <a:spcPts val="0"/>
                        </a:spcAft>
                      </a:pPr>
                      <a:r>
                        <a:rPr lang="zh-CN" altLang="en-US" sz="1200" b="1" dirty="0" smtClean="0">
                          <a:solidFill>
                            <a:schemeClr val="tx1"/>
                          </a:solidFill>
                          <a:latin typeface="方正仿宋简体" pitchFamily="2" charset="-122"/>
                          <a:ea typeface="方正仿宋简体" pitchFamily="2" charset="-122"/>
                          <a:cs typeface="Arial" pitchFamily="34" charset="0"/>
                        </a:rPr>
                        <a:t>入</a:t>
                      </a:r>
                      <a:r>
                        <a:rPr lang="en-US" altLang="zh-CN" sz="1200" b="1" dirty="0" smtClean="0">
                          <a:solidFill>
                            <a:schemeClr val="tx1"/>
                          </a:solidFill>
                          <a:latin typeface="方正仿宋简体" pitchFamily="2" charset="-122"/>
                          <a:ea typeface="方正仿宋简体" pitchFamily="2" charset="-122"/>
                          <a:cs typeface="Arial" pitchFamily="34" charset="0"/>
                        </a:rPr>
                        <a:t>/</a:t>
                      </a:r>
                      <a:r>
                        <a:rPr lang="zh-CN" altLang="en-US" sz="1200" b="1" dirty="0" smtClean="0">
                          <a:solidFill>
                            <a:schemeClr val="tx1"/>
                          </a:solidFill>
                          <a:latin typeface="方正仿宋简体" pitchFamily="2" charset="-122"/>
                          <a:ea typeface="方正仿宋简体" pitchFamily="2" charset="-122"/>
                          <a:cs typeface="Arial" pitchFamily="34" charset="0"/>
                        </a:rPr>
                        <a:t>出库</a:t>
                      </a:r>
                      <a:endParaRPr lang="en-US" altLang="zh-CN" sz="1200" b="1" dirty="0" smtClean="0">
                        <a:solidFill>
                          <a:schemeClr val="tx1"/>
                        </a:solidFill>
                        <a:latin typeface="方正仿宋简体" pitchFamily="2" charset="-122"/>
                        <a:ea typeface="方正仿宋简体" pitchFamily="2" charset="-122"/>
                        <a:cs typeface="Arial" pitchFamily="34" charset="0"/>
                      </a:endParaRPr>
                    </a:p>
                    <a:p>
                      <a:pPr lvl="0" algn="ctr">
                        <a:lnSpc>
                          <a:spcPct val="150000"/>
                        </a:lnSpc>
                        <a:spcBef>
                          <a:spcPts val="0"/>
                        </a:spcBef>
                        <a:spcAft>
                          <a:spcPts val="0"/>
                        </a:spcAft>
                      </a:pPr>
                      <a:r>
                        <a:rPr lang="zh-CN" altLang="en-US" sz="1200" b="1" dirty="0" smtClean="0">
                          <a:solidFill>
                            <a:schemeClr val="tx1"/>
                          </a:solidFill>
                          <a:latin typeface="方正仿宋简体" pitchFamily="2" charset="-122"/>
                          <a:ea typeface="方正仿宋简体" pitchFamily="2" charset="-122"/>
                          <a:cs typeface="Arial" pitchFamily="34" charset="0"/>
                        </a:rPr>
                        <a:t>数量</a:t>
                      </a:r>
                      <a:endParaRPr lang="en-US" altLang="zh-CN" sz="1200" b="1" dirty="0" smtClean="0">
                        <a:solidFill>
                          <a:schemeClr val="tx1"/>
                        </a:solidFill>
                        <a:latin typeface="方正仿宋简体" pitchFamily="2" charset="-122"/>
                        <a:ea typeface="方正仿宋简体" pitchFamily="2" charset="-122"/>
                        <a:cs typeface="Arial" pitchFamily="34" charset="0"/>
                      </a:endParaRPr>
                    </a:p>
                    <a:p>
                      <a:pPr lvl="0" algn="ctr">
                        <a:lnSpc>
                          <a:spcPct val="150000"/>
                        </a:lnSpc>
                        <a:spcBef>
                          <a:spcPts val="0"/>
                        </a:spcBef>
                        <a:spcAft>
                          <a:spcPts val="0"/>
                        </a:spcAft>
                      </a:pPr>
                      <a:r>
                        <a:rPr lang="zh-CN" altLang="en-US" sz="1200" b="1" dirty="0" smtClean="0">
                          <a:solidFill>
                            <a:schemeClr val="tx1"/>
                          </a:solidFill>
                          <a:latin typeface="方正仿宋简体" pitchFamily="2" charset="-122"/>
                          <a:ea typeface="方正仿宋简体" pitchFamily="2" charset="-122"/>
                          <a:cs typeface="Arial" pitchFamily="34" charset="0"/>
                        </a:rPr>
                        <a:t>计算</a:t>
                      </a:r>
                      <a:endParaRPr lang="zh-CN" altLang="en-US" sz="1200" b="1" dirty="0">
                        <a:solidFill>
                          <a:schemeClr val="tx1"/>
                        </a:solidFill>
                        <a:latin typeface="方正仿宋简体" pitchFamily="2" charset="-122"/>
                        <a:ea typeface="方正仿宋简体" pitchFamily="2" charset="-122"/>
                        <a:cs typeface="Arial" pitchFamily="34" charset="0"/>
                      </a:endParaRPr>
                    </a:p>
                  </a:txBody>
                  <a:tcPr marL="94194" marR="94194" marT="48377" marB="483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200" b="0" kern="1200" dirty="0" smtClean="0">
                          <a:solidFill>
                            <a:schemeClr val="tx1"/>
                          </a:solidFill>
                          <a:effectLst/>
                          <a:latin typeface="方正仿宋简体" pitchFamily="2" charset="-122"/>
                          <a:ea typeface="方正仿宋简体" pitchFamily="2" charset="-122"/>
                        </a:rPr>
                        <a:t>计算原则：</a:t>
                      </a:r>
                      <a:r>
                        <a:rPr kumimoji="0" lang="zh-CN" altLang="zh-CN" sz="1200" b="0" kern="1200" dirty="0" smtClean="0">
                          <a:solidFill>
                            <a:schemeClr val="tx1"/>
                          </a:solidFill>
                          <a:effectLst/>
                          <a:latin typeface="方正仿宋简体" pitchFamily="2" charset="-122"/>
                          <a:ea typeface="方正仿宋简体" pitchFamily="2" charset="-122"/>
                        </a:rPr>
                        <a:t>原油入出库时的数量以指定</a:t>
                      </a:r>
                      <a:r>
                        <a:rPr kumimoji="0" lang="zh-CN" altLang="en-US" sz="1200" b="0" kern="1200" dirty="0" smtClean="0">
                          <a:solidFill>
                            <a:schemeClr val="tx1"/>
                          </a:solidFill>
                          <a:effectLst/>
                          <a:latin typeface="方正仿宋简体" pitchFamily="2" charset="-122"/>
                          <a:ea typeface="方正仿宋简体" pitchFamily="2" charset="-122"/>
                        </a:rPr>
                        <a:t>交割</a:t>
                      </a:r>
                      <a:r>
                        <a:rPr kumimoji="0" lang="zh-CN" altLang="zh-CN" sz="1200" b="0" kern="1200" dirty="0" smtClean="0">
                          <a:solidFill>
                            <a:schemeClr val="tx1"/>
                          </a:solidFill>
                          <a:effectLst/>
                          <a:latin typeface="方正仿宋简体" pitchFamily="2" charset="-122"/>
                          <a:ea typeface="方正仿宋简体" pitchFamily="2" charset="-122"/>
                        </a:rPr>
                        <a:t>仓库岸罐计量的</a:t>
                      </a:r>
                      <a:r>
                        <a:rPr kumimoji="0" lang="zh-CN" altLang="zh-CN" sz="1200" b="1" kern="1200" dirty="0" smtClean="0">
                          <a:solidFill>
                            <a:srgbClr val="C00000"/>
                          </a:solidFill>
                          <a:effectLst/>
                          <a:latin typeface="方正仿宋简体" pitchFamily="2" charset="-122"/>
                          <a:ea typeface="方正仿宋简体" pitchFamily="2" charset="-122"/>
                        </a:rPr>
                        <a:t>原油净体积桶数</a:t>
                      </a:r>
                      <a:r>
                        <a:rPr kumimoji="0" lang="zh-CN" altLang="zh-CN" sz="1200" b="0" kern="1200" dirty="0" smtClean="0">
                          <a:solidFill>
                            <a:schemeClr val="tx1"/>
                          </a:solidFill>
                          <a:effectLst/>
                          <a:latin typeface="方正仿宋简体" pitchFamily="2" charset="-122"/>
                          <a:ea typeface="方正仿宋简体" pitchFamily="2" charset="-122"/>
                        </a:rPr>
                        <a:t>为准。</a:t>
                      </a:r>
                      <a:endParaRPr lang="zh-CN" altLang="en-US" sz="1200" b="0" dirty="0" smtClean="0">
                        <a:solidFill>
                          <a:schemeClr val="tx1"/>
                        </a:solidFill>
                        <a:latin typeface="方正仿宋简体" pitchFamily="2" charset="-122"/>
                        <a:ea typeface="方正仿宋简体" pitchFamily="2" charset="-122"/>
                        <a:cs typeface="Arial" pitchFamily="34" charset="0"/>
                      </a:endParaRPr>
                    </a:p>
                  </a:txBody>
                  <a:tcPr marL="94194" marR="94194" marT="48377" marB="483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79898">
                <a:tc vMerge="1">
                  <a:txBody>
                    <a:bodyPr/>
                    <a:lstStyle/>
                    <a:p>
                      <a:pPr lvl="0" algn="ctr">
                        <a:lnSpc>
                          <a:spcPct val="150000"/>
                        </a:lnSpc>
                        <a:spcBef>
                          <a:spcPts val="0"/>
                        </a:spcBef>
                        <a:spcAft>
                          <a:spcPts val="0"/>
                        </a:spcAft>
                      </a:pPr>
                      <a:endParaRPr lang="zh-CN" altLang="en-US" sz="1400" b="0" dirty="0">
                        <a:solidFill>
                          <a:schemeClr val="tx1"/>
                        </a:solidFill>
                        <a:latin typeface="方正仿宋简体" pitchFamily="2" charset="-122"/>
                        <a:ea typeface="方正仿宋简体" pitchFamily="2" charset="-122"/>
                        <a:cs typeface="Arial" pitchFamily="34" charset="0"/>
                      </a:endParaRPr>
                    </a:p>
                  </a:txBody>
                  <a:tcPr marL="94194" marR="94194" marT="48377" marB="483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zh-CN" altLang="zh-CN" sz="1200" b="0" kern="1200" dirty="0" smtClean="0">
                          <a:solidFill>
                            <a:schemeClr val="tx1"/>
                          </a:solidFill>
                          <a:effectLst/>
                          <a:latin typeface="方正仿宋简体" pitchFamily="2" charset="-122"/>
                          <a:ea typeface="方正仿宋简体" pitchFamily="2" charset="-122"/>
                        </a:rPr>
                        <a:t>原油净体积桶数的计算公式为：</a:t>
                      </a:r>
                    </a:p>
                    <a:p>
                      <a:pPr indent="0">
                        <a:lnSpc>
                          <a:spcPct val="150000"/>
                        </a:lnSpc>
                        <a:spcBef>
                          <a:spcPts val="0"/>
                        </a:spcBef>
                        <a:spcAft>
                          <a:spcPts val="0"/>
                        </a:spcAft>
                      </a:pPr>
                      <a:r>
                        <a:rPr kumimoji="0" lang="zh-CN" altLang="zh-CN" sz="1200" b="0" kern="1200" dirty="0" smtClean="0">
                          <a:solidFill>
                            <a:schemeClr val="tx1"/>
                          </a:solidFill>
                          <a:effectLst/>
                          <a:latin typeface="方正仿宋简体" pitchFamily="2" charset="-122"/>
                          <a:ea typeface="方正仿宋简体" pitchFamily="2" charset="-122"/>
                        </a:rPr>
                        <a:t>原油净体积桶数＝原油毛体积桶数</a:t>
                      </a:r>
                      <a:r>
                        <a:rPr kumimoji="0" lang="en-US" altLang="zh-CN" sz="1200" b="0" kern="1200" dirty="0" smtClean="0">
                          <a:solidFill>
                            <a:schemeClr val="tx1"/>
                          </a:solidFill>
                          <a:effectLst/>
                          <a:latin typeface="方正仿宋简体" pitchFamily="2" charset="-122"/>
                          <a:ea typeface="方正仿宋简体" pitchFamily="2" charset="-122"/>
                        </a:rPr>
                        <a:t>×</a:t>
                      </a:r>
                      <a:r>
                        <a:rPr kumimoji="0" lang="zh-CN" altLang="en-US" sz="1200" b="0" kern="1200" dirty="0" smtClean="0">
                          <a:solidFill>
                            <a:schemeClr val="tx1"/>
                          </a:solidFill>
                          <a:effectLst/>
                          <a:latin typeface="方正仿宋简体" pitchFamily="2" charset="-122"/>
                          <a:ea typeface="方正仿宋简体" pitchFamily="2" charset="-122"/>
                        </a:rPr>
                        <a:t>（</a:t>
                      </a:r>
                      <a:r>
                        <a:rPr kumimoji="0" lang="en-US" altLang="zh-CN" sz="1200" b="0" kern="1200" dirty="0" smtClean="0">
                          <a:solidFill>
                            <a:schemeClr val="tx1"/>
                          </a:solidFill>
                          <a:effectLst/>
                          <a:latin typeface="方正仿宋简体" pitchFamily="2" charset="-122"/>
                          <a:ea typeface="方正仿宋简体" pitchFamily="2" charset="-122"/>
                        </a:rPr>
                        <a:t>1-</a:t>
                      </a:r>
                      <a:r>
                        <a:rPr kumimoji="0" lang="zh-CN" altLang="zh-CN" sz="1200" b="0" kern="1200" dirty="0" smtClean="0">
                          <a:solidFill>
                            <a:schemeClr val="tx1"/>
                          </a:solidFill>
                          <a:effectLst/>
                          <a:latin typeface="方正仿宋简体" pitchFamily="2" charset="-122"/>
                          <a:ea typeface="方正仿宋简体" pitchFamily="2" charset="-122"/>
                        </a:rPr>
                        <a:t>水杂百分数</a:t>
                      </a:r>
                      <a:r>
                        <a:rPr kumimoji="0" lang="zh-CN" altLang="en-US" sz="1200" b="0" kern="1200" dirty="0" smtClean="0">
                          <a:solidFill>
                            <a:schemeClr val="tx1"/>
                          </a:solidFill>
                          <a:effectLst/>
                          <a:latin typeface="方正仿宋简体" pitchFamily="2" charset="-122"/>
                          <a:ea typeface="方正仿宋简体" pitchFamily="2" charset="-122"/>
                        </a:rPr>
                        <a:t>）</a:t>
                      </a:r>
                      <a:endParaRPr kumimoji="0" lang="zh-CN" altLang="zh-CN" sz="1200" b="0" kern="1200" dirty="0" smtClean="0">
                        <a:solidFill>
                          <a:schemeClr val="tx1"/>
                        </a:solidFill>
                        <a:effectLst/>
                        <a:latin typeface="方正仿宋简体" pitchFamily="2" charset="-122"/>
                        <a:ea typeface="方正仿宋简体" pitchFamily="2" charset="-122"/>
                      </a:endParaRPr>
                    </a:p>
                    <a:p>
                      <a:pPr indent="0">
                        <a:lnSpc>
                          <a:spcPct val="150000"/>
                        </a:lnSpc>
                        <a:spcBef>
                          <a:spcPts val="0"/>
                        </a:spcBef>
                        <a:spcAft>
                          <a:spcPts val="0"/>
                        </a:spcAft>
                      </a:pPr>
                      <a:r>
                        <a:rPr kumimoji="0" lang="zh-CN" altLang="zh-CN" sz="1200" b="0" kern="1200" dirty="0" smtClean="0">
                          <a:solidFill>
                            <a:schemeClr val="tx1"/>
                          </a:solidFill>
                          <a:effectLst/>
                          <a:latin typeface="方正仿宋简体" pitchFamily="2" charset="-122"/>
                          <a:ea typeface="方正仿宋简体" pitchFamily="2" charset="-122"/>
                        </a:rPr>
                        <a:t>原油毛体积桶数＝原油总计量体积</a:t>
                      </a:r>
                      <a:r>
                        <a:rPr kumimoji="0" lang="en-US" altLang="zh-CN" sz="1200" b="0" kern="1200" dirty="0" smtClean="0">
                          <a:solidFill>
                            <a:schemeClr val="tx1"/>
                          </a:solidFill>
                          <a:effectLst/>
                          <a:latin typeface="方正仿宋简体" pitchFamily="2" charset="-122"/>
                          <a:ea typeface="方正仿宋简体" pitchFamily="2" charset="-122"/>
                        </a:rPr>
                        <a:t>-</a:t>
                      </a:r>
                      <a:r>
                        <a:rPr kumimoji="0" lang="zh-CN" altLang="zh-CN" sz="1200" b="0" kern="1200" dirty="0" smtClean="0">
                          <a:solidFill>
                            <a:schemeClr val="tx1"/>
                          </a:solidFill>
                          <a:effectLst/>
                          <a:latin typeface="方正仿宋简体" pitchFamily="2" charset="-122"/>
                          <a:ea typeface="方正仿宋简体" pitchFamily="2" charset="-122"/>
                        </a:rPr>
                        <a:t>明水体积</a:t>
                      </a:r>
                      <a:endParaRPr kumimoji="0" lang="en-US" altLang="zh-CN" sz="1200" b="0" kern="1200" dirty="0" smtClean="0">
                        <a:solidFill>
                          <a:schemeClr val="tx1"/>
                        </a:solidFill>
                        <a:effectLst/>
                        <a:latin typeface="方正仿宋简体" pitchFamily="2" charset="-122"/>
                        <a:ea typeface="方正仿宋简体" pitchFamily="2" charset="-122"/>
                        <a:cs typeface="Arial" pitchFamily="34" charset="0"/>
                      </a:endParaRPr>
                    </a:p>
                  </a:txBody>
                  <a:tcPr marL="94194" marR="94194" marT="48377" marB="483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760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131838" y="1131238"/>
            <a:ext cx="4104458" cy="396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0" hangingPunct="0">
              <a:spcBef>
                <a:spcPts val="0"/>
              </a:spcBef>
            </a:pPr>
            <a:r>
              <a:rPr lang="zh-CN" altLang="en-US" sz="1200" dirty="0">
                <a:solidFill>
                  <a:schemeClr val="tx1"/>
                </a:solidFill>
                <a:latin typeface="微软雅黑" panose="020B0503020204020204" pitchFamily="34" charset="-122"/>
                <a:ea typeface="微软雅黑" panose="020B0503020204020204" pitchFamily="34" charset="-122"/>
              </a:rPr>
              <a:t>一、期货交割的基本概念</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3131836" y="2643670"/>
            <a:ext cx="4104458" cy="396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0" hangingPunct="0"/>
            <a:r>
              <a:rPr lang="zh-CN" altLang="en-US" sz="1200" dirty="0" smtClean="0">
                <a:solidFill>
                  <a:schemeClr val="tx1"/>
                </a:solidFill>
                <a:latin typeface="微软雅黑" panose="020B0503020204020204" pitchFamily="34" charset="-122"/>
                <a:ea typeface="微软雅黑" panose="020B0503020204020204" pitchFamily="34" charset="-122"/>
              </a:rPr>
              <a:t>三</a:t>
            </a:r>
            <a:r>
              <a:rPr lang="zh-CN" altLang="en-US" sz="1200" dirty="0">
                <a:solidFill>
                  <a:schemeClr val="tx1"/>
                </a:solidFill>
                <a:latin typeface="微软雅黑" panose="020B0503020204020204" pitchFamily="34" charset="-122"/>
                <a:ea typeface="微软雅黑" panose="020B0503020204020204" pitchFamily="34" charset="-122"/>
              </a:rPr>
              <a:t>、标准仓</a:t>
            </a:r>
            <a:r>
              <a:rPr lang="zh-CN" altLang="en-US" sz="1200" dirty="0" smtClean="0">
                <a:solidFill>
                  <a:schemeClr val="tx1"/>
                </a:solidFill>
                <a:latin typeface="微软雅黑" panose="020B0503020204020204" pitchFamily="34" charset="-122"/>
                <a:ea typeface="微软雅黑" panose="020B0503020204020204" pitchFamily="34" charset="-122"/>
              </a:rPr>
              <a:t>单系统</a:t>
            </a:r>
            <a:r>
              <a:rPr lang="zh-CN" altLang="en-US" sz="1200" dirty="0">
                <a:solidFill>
                  <a:schemeClr val="tx1"/>
                </a:solidFill>
                <a:latin typeface="微软雅黑" panose="020B0503020204020204" pitchFamily="34" charset="-122"/>
                <a:ea typeface="微软雅黑" panose="020B0503020204020204" pitchFamily="34" charset="-122"/>
              </a:rPr>
              <a:t>及</a:t>
            </a:r>
            <a:r>
              <a:rPr lang="zh-CN" altLang="en-US" sz="1200" dirty="0" smtClean="0">
                <a:solidFill>
                  <a:schemeClr val="tx1"/>
                </a:solidFill>
                <a:latin typeface="微软雅黑" panose="020B0503020204020204" pitchFamily="34" charset="-122"/>
                <a:ea typeface="微软雅黑" panose="020B0503020204020204" pitchFamily="34" charset="-122"/>
              </a:rPr>
              <a:t>仓</a:t>
            </a:r>
            <a:r>
              <a:rPr lang="zh-CN" altLang="en-US" sz="1200" dirty="0">
                <a:solidFill>
                  <a:schemeClr val="tx1"/>
                </a:solidFill>
                <a:latin typeface="微软雅黑" panose="020B0503020204020204" pitchFamily="34" charset="-122"/>
                <a:ea typeface="微软雅黑" panose="020B0503020204020204" pitchFamily="34" charset="-122"/>
              </a:rPr>
              <a:t>单业务介绍</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0" y="0"/>
            <a:ext cx="2592040" cy="5143500"/>
          </a:xfrm>
          <a:prstGeom prst="rect">
            <a:avLst/>
          </a:prstGeom>
          <a:gradFill>
            <a:gsLst>
              <a:gs pos="19000">
                <a:srgbClr val="FBFBFB"/>
              </a:gs>
              <a:gs pos="14000">
                <a:schemeClr val="bg1">
                  <a:alpha val="0"/>
                </a:schemeClr>
              </a:gs>
              <a:gs pos="6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b="1" dirty="0">
              <a:solidFill>
                <a:schemeClr val="tx1"/>
              </a:solidFill>
              <a:latin typeface="方正大标宋简体" pitchFamily="2" charset="-122"/>
              <a:ea typeface="方正大标宋简体" pitchFamily="2" charset="-122"/>
            </a:endParaRPr>
          </a:p>
        </p:txBody>
      </p:sp>
      <p:sp>
        <p:nvSpPr>
          <p:cNvPr id="10" name="TextBox 9"/>
          <p:cNvSpPr txBox="1"/>
          <p:nvPr/>
        </p:nvSpPr>
        <p:spPr>
          <a:xfrm>
            <a:off x="0" y="2212871"/>
            <a:ext cx="2592040" cy="430887"/>
          </a:xfrm>
          <a:prstGeom prst="rect">
            <a:avLst/>
          </a:prstGeom>
          <a:noFill/>
        </p:spPr>
        <p:txBody>
          <a:bodyPr vert="horz" wrap="square" tIns="0" bIns="0" anchor="ctr">
            <a:spAutoFit/>
          </a:bodyPr>
          <a:lstStyle/>
          <a:p>
            <a:pPr algn="ctr" fontAlgn="auto">
              <a:spcBef>
                <a:spcPts val="0"/>
              </a:spcBef>
              <a:spcAft>
                <a:spcPts val="0"/>
              </a:spcAft>
              <a:defRPr/>
            </a:pPr>
            <a:r>
              <a:rPr lang="zh-CN" altLang="en-US" sz="2800" b="1" i="1" kern="0" dirty="0" smtClean="0">
                <a:solidFill>
                  <a:sysClr val="windowText" lastClr="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endParaRPr lang="zh-CN" altLang="en-US" sz="1600" b="1" i="1" kern="0" dirty="0">
              <a:solidFill>
                <a:prstClr val="black"/>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3131836" y="3399886"/>
            <a:ext cx="4104458" cy="396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0" hangingPunct="0"/>
            <a:r>
              <a:rPr lang="zh-CN" altLang="en-US" sz="1200" dirty="0">
                <a:solidFill>
                  <a:schemeClr val="tx1"/>
                </a:solidFill>
                <a:latin typeface="微软雅黑" panose="020B0503020204020204" pitchFamily="34" charset="-122"/>
                <a:ea typeface="微软雅黑" panose="020B0503020204020204" pitchFamily="34" charset="-122"/>
              </a:rPr>
              <a:t>四、原油期货指定交割仓库设置情况</a:t>
            </a:r>
          </a:p>
        </p:txBody>
      </p:sp>
      <p:sp>
        <p:nvSpPr>
          <p:cNvPr id="19" name="矩形 18"/>
          <p:cNvSpPr/>
          <p:nvPr/>
        </p:nvSpPr>
        <p:spPr>
          <a:xfrm>
            <a:off x="3131838" y="1887454"/>
            <a:ext cx="4104458" cy="3960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eaLnBrk="0" hangingPunct="0"/>
            <a:r>
              <a:rPr lang="zh-CN" altLang="en-US" sz="1200" dirty="0" smtClean="0">
                <a:solidFill>
                  <a:schemeClr val="tx1"/>
                </a:solidFill>
                <a:latin typeface="微软雅黑" panose="020B0503020204020204" pitchFamily="34" charset="-122"/>
                <a:ea typeface="微软雅黑" panose="020B0503020204020204" pitchFamily="34" charset="-122"/>
              </a:rPr>
              <a:t>二、</a:t>
            </a:r>
            <a:r>
              <a:rPr lang="zh-CN" altLang="en-US" sz="1200" dirty="0">
                <a:solidFill>
                  <a:schemeClr val="tx1"/>
                </a:solidFill>
                <a:latin typeface="微软雅黑" panose="020B0503020204020204" pitchFamily="34" charset="-122"/>
                <a:ea typeface="微软雅黑" panose="020B0503020204020204" pitchFamily="34" charset="-122"/>
              </a:rPr>
              <a:t>原油期货交割、检验规则要点</a:t>
            </a:r>
          </a:p>
        </p:txBody>
      </p:sp>
    </p:spTree>
    <p:extLst>
      <p:ext uri="{BB962C8B-B14F-4D97-AF65-F5344CB8AC3E}">
        <p14:creationId xmlns:p14="http://schemas.microsoft.com/office/powerpoint/2010/main" val="2841673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入</a:t>
            </a:r>
            <a:r>
              <a:rPr lang="en-US" altLang="zh-CN" dirty="0"/>
              <a:t>/</a:t>
            </a:r>
            <a:r>
              <a:rPr lang="zh-CN" altLang="en-US" dirty="0"/>
              <a:t>出库数量计算和二次结算（溢短与损耗补偿计算）</a:t>
            </a:r>
          </a:p>
        </p:txBody>
      </p:sp>
      <p:graphicFrame>
        <p:nvGraphicFramePr>
          <p:cNvPr id="4" name="Group 33"/>
          <p:cNvGraphicFramePr>
            <a:graphicFrameLocks/>
          </p:cNvGraphicFramePr>
          <p:nvPr>
            <p:extLst>
              <p:ext uri="{D42A27DB-BD31-4B8C-83A1-F6EECF244321}">
                <p14:modId xmlns:p14="http://schemas.microsoft.com/office/powerpoint/2010/main" val="3649986450"/>
              </p:ext>
            </p:extLst>
          </p:nvPr>
        </p:nvGraphicFramePr>
        <p:xfrm>
          <a:off x="540433" y="1203598"/>
          <a:ext cx="7919999" cy="3456383"/>
        </p:xfrm>
        <a:graphic>
          <a:graphicData uri="http://schemas.openxmlformats.org/drawingml/2006/table">
            <a:tbl>
              <a:tblPr>
                <a:tableStyleId>{8A107856-5554-42FB-B03E-39F5DBC370BA}</a:tableStyleId>
              </a:tblPr>
              <a:tblGrid>
                <a:gridCol w="228648"/>
                <a:gridCol w="606565"/>
                <a:gridCol w="574535"/>
                <a:gridCol w="914400"/>
                <a:gridCol w="841571"/>
                <a:gridCol w="1076241"/>
                <a:gridCol w="809203"/>
                <a:gridCol w="752560"/>
                <a:gridCol w="682897"/>
                <a:gridCol w="737166"/>
                <a:gridCol w="696213"/>
              </a:tblGrid>
              <a:tr h="1072557">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入库申报数量</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万桶</a:t>
                      </a:r>
                      <a:r>
                        <a:rPr kumimoji="0" lang="en-US" altLang="zh-CN"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仓单提货数量</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万桶</a:t>
                      </a:r>
                      <a:r>
                        <a:rPr kumimoji="0" lang="en-US" altLang="zh-CN"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实收</a:t>
                      </a: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发量</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（千桶</a:t>
                      </a:r>
                      <a:r>
                        <a:rPr kumimoji="0" lang="zh-CN" altLang="en-US"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生成</a:t>
                      </a: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注销仓单数量</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（千桶</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1" u="none" strike="noStrike" cap="none" normalizeH="0" baseline="0" dirty="0" smtClean="0">
                          <a:ln>
                            <a:noFill/>
                          </a:ln>
                          <a:effectLst/>
                          <a:latin typeface="方正仿宋简体" pitchFamily="2" charset="-122"/>
                          <a:ea typeface="方正仿宋简体" pitchFamily="2" charset="-122"/>
                        </a:rPr>
                        <a:t>溢短</a:t>
                      </a:r>
                      <a:endParaRPr kumimoji="0" lang="en-US" altLang="zh-CN" sz="1200" b="1"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1" u="none" strike="noStrike" cap="none" normalizeH="0" baseline="0" dirty="0" smtClean="0">
                          <a:ln>
                            <a:noFill/>
                          </a:ln>
                          <a:effectLst/>
                          <a:latin typeface="方正仿宋简体" pitchFamily="2" charset="-122"/>
                          <a:ea typeface="方正仿宋简体" pitchFamily="2" charset="-122"/>
                        </a:rPr>
                        <a:t>（桶）</a:t>
                      </a:r>
                      <a:endParaRPr kumimoji="0" lang="en-US" altLang="zh-CN" sz="1200" b="1"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收</a:t>
                      </a: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发货</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日期</a:t>
                      </a:r>
                      <a:endPar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单价</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（元</a:t>
                      </a: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桶）</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该油种升贴水</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元</a:t>
                      </a:r>
                      <a:r>
                        <a:rPr kumimoji="0" lang="en-US" altLang="zh-CN" sz="1200" u="none" strike="noStrike" cap="none" normalizeH="0" baseline="0" dirty="0" smtClean="0">
                          <a:ln>
                            <a:noFill/>
                          </a:ln>
                          <a:effectLst/>
                          <a:latin typeface="方正仿宋简体" pitchFamily="2" charset="-122"/>
                          <a:ea typeface="方正仿宋简体" pitchFamily="2" charset="-122"/>
                        </a:rPr>
                        <a:t>/</a:t>
                      </a:r>
                      <a:r>
                        <a:rPr kumimoji="0" lang="zh-CN" altLang="en-US" sz="1200" u="none" strike="noStrike" cap="none" normalizeH="0" baseline="0" dirty="0" smtClean="0">
                          <a:ln>
                            <a:noFill/>
                          </a:ln>
                          <a:effectLst/>
                          <a:latin typeface="方正仿宋简体" pitchFamily="2" charset="-122"/>
                          <a:ea typeface="方正仿宋简体" pitchFamily="2" charset="-122"/>
                        </a:rPr>
                        <a:t>桶</a:t>
                      </a:r>
                      <a:r>
                        <a:rPr kumimoji="0" lang="en-US" altLang="zh-CN"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溢</a:t>
                      </a:r>
                      <a:r>
                        <a:rPr kumimoji="0" lang="zh-CN" altLang="en-US" sz="1200" u="none" strike="noStrike" cap="none" normalizeH="0" baseline="0" dirty="0" smtClean="0">
                          <a:ln>
                            <a:noFill/>
                          </a:ln>
                          <a:effectLst/>
                          <a:latin typeface="方正仿宋简体" pitchFamily="2" charset="-122"/>
                          <a:ea typeface="方正仿宋简体" pitchFamily="2" charset="-122"/>
                        </a:rPr>
                        <a:t>短</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总价</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（万元</a:t>
                      </a:r>
                      <a:r>
                        <a:rPr kumimoji="0" lang="zh-CN" altLang="en-US"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损耗</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补偿</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（元</a:t>
                      </a:r>
                      <a:r>
                        <a:rPr kumimoji="0" lang="zh-CN" altLang="en-US" sz="1200" u="none" strike="noStrike" cap="none" normalizeH="0" baseline="0" dirty="0" smtClean="0">
                          <a:ln>
                            <a:noFill/>
                          </a:ln>
                          <a:effectLst/>
                          <a:latin typeface="方正仿宋简体" pitchFamily="2" charset="-122"/>
                          <a:ea typeface="方正仿宋简体" pitchFamily="2" charset="-122"/>
                        </a:rPr>
                        <a:t>）</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67352">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入库</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200</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a:t>
                      </a: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2039.1005</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2039</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1" u="none" strike="noStrike" cap="none" normalizeH="0" baseline="0" dirty="0" smtClean="0">
                          <a:ln>
                            <a:noFill/>
                          </a:ln>
                          <a:effectLst/>
                          <a:latin typeface="方正仿宋简体" pitchFamily="2" charset="-122"/>
                          <a:ea typeface="方正仿宋简体" pitchFamily="2" charset="-122"/>
                        </a:rPr>
                        <a:t>100.5</a:t>
                      </a: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1" u="none" strike="noStrike" cap="none" normalizeH="0" baseline="0" dirty="0" smtClean="0">
                          <a:ln>
                            <a:noFill/>
                          </a:ln>
                          <a:effectLst/>
                          <a:latin typeface="方正仿宋简体" pitchFamily="2" charset="-122"/>
                          <a:ea typeface="方正仿宋简体" pitchFamily="2" charset="-122"/>
                        </a:rPr>
                        <a:t>（为</a:t>
                      </a:r>
                      <a:r>
                        <a:rPr kumimoji="0" lang="en-US" altLang="zh-CN" sz="1200" b="1" u="none" strike="noStrike" cap="none" normalizeH="0" baseline="0" dirty="0" smtClean="0">
                          <a:ln>
                            <a:noFill/>
                          </a:ln>
                          <a:effectLst/>
                          <a:latin typeface="方正仿宋简体" pitchFamily="2" charset="-122"/>
                          <a:ea typeface="方正仿宋简体" pitchFamily="2" charset="-122"/>
                        </a:rPr>
                        <a:t>0.005%</a:t>
                      </a:r>
                      <a:r>
                        <a:rPr kumimoji="0" lang="zh-CN" altLang="en-US" sz="1200" b="1" u="none" strike="noStrike" cap="none" normalizeH="0" baseline="0" dirty="0" smtClean="0">
                          <a:ln>
                            <a:noFill/>
                          </a:ln>
                          <a:effectLst/>
                          <a:latin typeface="方正仿宋简体" pitchFamily="2" charset="-122"/>
                          <a:ea typeface="方正仿宋简体" pitchFamily="2" charset="-122"/>
                        </a:rPr>
                        <a:t>）</a:t>
                      </a: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2018</a:t>
                      </a:r>
                      <a:r>
                        <a:rPr kumimoji="0" lang="zh-CN" altLang="en-US" sz="1200" u="none" strike="noStrike" cap="none" normalizeH="0" baseline="0" dirty="0" smtClean="0">
                          <a:ln>
                            <a:noFill/>
                          </a:ln>
                          <a:effectLst/>
                          <a:latin typeface="方正仿宋简体" pitchFamily="2" charset="-122"/>
                          <a:ea typeface="方正仿宋简体" pitchFamily="2" charset="-122"/>
                        </a:rPr>
                        <a:t>年</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5</a:t>
                      </a:r>
                      <a:r>
                        <a:rPr kumimoji="0" lang="zh-CN" altLang="en-US" sz="1200" u="none" strike="noStrike" cap="none" normalizeH="0" baseline="0" dirty="0" smtClean="0">
                          <a:ln>
                            <a:noFill/>
                          </a:ln>
                          <a:effectLst/>
                          <a:latin typeface="方正仿宋简体" pitchFamily="2" charset="-122"/>
                          <a:ea typeface="方正仿宋简体" pitchFamily="2" charset="-122"/>
                        </a:rPr>
                        <a:t>月</a:t>
                      </a:r>
                      <a:r>
                        <a:rPr kumimoji="0" lang="en-US" altLang="zh-CN" sz="1200" u="none" strike="noStrike" cap="none" normalizeH="0" baseline="0" dirty="0" smtClean="0">
                          <a:ln>
                            <a:noFill/>
                          </a:ln>
                          <a:effectLst/>
                          <a:latin typeface="方正仿宋简体" pitchFamily="2" charset="-122"/>
                          <a:ea typeface="方正仿宋简体" pitchFamily="2" charset="-122"/>
                        </a:rPr>
                        <a:t>15</a:t>
                      </a:r>
                      <a:r>
                        <a:rPr kumimoji="0" lang="zh-CN" altLang="en-US" sz="1200" u="none" strike="noStrike" cap="none" normalizeH="0" baseline="0" dirty="0" smtClean="0">
                          <a:ln>
                            <a:noFill/>
                          </a:ln>
                          <a:effectLst/>
                          <a:latin typeface="方正仿宋简体" pitchFamily="2" charset="-122"/>
                          <a:ea typeface="方正仿宋简体" pitchFamily="2" charset="-122"/>
                        </a:rPr>
                        <a:t>日</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600</a:t>
                      </a: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u="none" strike="noStrike" cap="none" normalizeH="0" baseline="0" dirty="0" smtClean="0">
                          <a:ln>
                            <a:noFill/>
                          </a:ln>
                          <a:effectLst/>
                          <a:latin typeface="方正仿宋简体" pitchFamily="2" charset="-122"/>
                          <a:ea typeface="方正仿宋简体" pitchFamily="2" charset="-122"/>
                        </a:rPr>
                        <a:t>（近月合约结算价）</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5</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6.08</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740157</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0269">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出库</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a:t>
                      </a: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defRPr/>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200</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2039.1005</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2000</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1" u="none" strike="noStrike" cap="none" normalizeH="0" baseline="0" dirty="0" smtClean="0">
                          <a:ln>
                            <a:noFill/>
                          </a:ln>
                          <a:effectLst/>
                          <a:latin typeface="方正仿宋简体" pitchFamily="2" charset="-122"/>
                          <a:ea typeface="方正仿宋简体" pitchFamily="2" charset="-122"/>
                        </a:rPr>
                        <a:t>39100.5</a:t>
                      </a:r>
                    </a:p>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zh-CN" altLang="en-US" sz="1200" b="1" u="none" strike="noStrike" cap="none" normalizeH="0" baseline="0" dirty="0" smtClean="0">
                          <a:ln>
                            <a:noFill/>
                          </a:ln>
                          <a:effectLst/>
                          <a:latin typeface="方正仿宋简体" pitchFamily="2" charset="-122"/>
                          <a:ea typeface="方正仿宋简体" pitchFamily="2" charset="-122"/>
                        </a:rPr>
                        <a:t>（为</a:t>
                      </a:r>
                      <a:r>
                        <a:rPr kumimoji="0" lang="en-US" altLang="zh-CN" sz="1200" b="1" u="none" strike="noStrike" cap="none" normalizeH="0" baseline="0" dirty="0" smtClean="0">
                          <a:ln>
                            <a:noFill/>
                          </a:ln>
                          <a:effectLst/>
                          <a:latin typeface="方正仿宋简体" pitchFamily="2" charset="-122"/>
                          <a:ea typeface="方正仿宋简体" pitchFamily="2" charset="-122"/>
                        </a:rPr>
                        <a:t>1.96%</a:t>
                      </a:r>
                      <a:r>
                        <a:rPr kumimoji="0" lang="zh-CN" altLang="en-US" sz="1200" b="1" u="none" strike="noStrike" cap="none" normalizeH="0" baseline="0" dirty="0" smtClean="0">
                          <a:ln>
                            <a:noFill/>
                          </a:ln>
                          <a:effectLst/>
                          <a:latin typeface="方正仿宋简体" pitchFamily="2" charset="-122"/>
                          <a:ea typeface="方正仿宋简体" pitchFamily="2" charset="-122"/>
                        </a:rPr>
                        <a:t>）</a:t>
                      </a: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2365.58</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r>
                        <a:rPr kumimoji="0" lang="en-US" altLang="zh-CN" sz="1200" u="none" strike="noStrike" cap="none" normalizeH="0" baseline="0" dirty="0" smtClean="0">
                          <a:ln>
                            <a:noFill/>
                          </a:ln>
                          <a:effectLst/>
                          <a:latin typeface="方正仿宋简体" pitchFamily="2" charset="-122"/>
                          <a:ea typeface="方正仿宋简体" pitchFamily="2" charset="-122"/>
                        </a:rPr>
                        <a:t>726000</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226205">
                <a:tc gridSpan="11">
                  <a:txBody>
                    <a:bodyPr/>
                    <a:lstStyle/>
                    <a:p>
                      <a:pPr marL="0" marR="0" lvl="0" indent="0" algn="l" defTabSz="914400" rtl="0" eaLnBrk="1" fontAlgn="base" latinLnBrk="0" hangingPunct="1">
                        <a:lnSpc>
                          <a:spcPct val="150000"/>
                        </a:lnSpc>
                        <a:spcBef>
                          <a:spcPts val="0"/>
                        </a:spcBef>
                        <a:spcAft>
                          <a:spcPct val="0"/>
                        </a:spcAft>
                        <a:buClr>
                          <a:schemeClr val="hlink"/>
                        </a:buClr>
                        <a:buSzTx/>
                        <a:buFont typeface="Wingdings" pitchFamily="2" charset="2"/>
                        <a:buNone/>
                        <a:tabLst/>
                      </a:pP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备注：</a:t>
                      </a: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1</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、入库按照四舍五入法生成整千数桶标准仓单；</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p>
                      <a:pPr marL="0" marR="0" lvl="0" indent="457200" algn="l" defTabSz="914400" rtl="0" eaLnBrk="1" fontAlgn="base" latinLnBrk="0" hangingPunct="1">
                        <a:lnSpc>
                          <a:spcPct val="15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2</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、入出库溢短应控制在</a:t>
                      </a:r>
                      <a:r>
                        <a:rPr kumimoji="0" lang="en-US" altLang="zh-CN" sz="1200" u="none" strike="noStrike" cap="none" normalizeH="0" baseline="0" dirty="0" smtClean="0">
                          <a:ln>
                            <a:noFill/>
                          </a:ln>
                          <a:effectLst/>
                          <a:latin typeface="方正仿宋简体" pitchFamily="2" charset="-122"/>
                          <a:ea typeface="方正仿宋简体" pitchFamily="2" charset="-122"/>
                        </a:rPr>
                        <a:t>±2%</a:t>
                      </a:r>
                      <a:r>
                        <a:rPr kumimoji="0" lang="zh-CN" altLang="en-US" sz="1200" u="none" strike="noStrike" cap="none" normalizeH="0" baseline="0" dirty="0" smtClean="0">
                          <a:ln>
                            <a:noFill/>
                          </a:ln>
                          <a:effectLst/>
                          <a:latin typeface="方正仿宋简体" pitchFamily="2" charset="-122"/>
                          <a:ea typeface="方正仿宋简体" pitchFamily="2" charset="-122"/>
                        </a:rPr>
                        <a:t>以内；</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457200" algn="l" defTabSz="914400" rtl="0" eaLnBrk="1" fontAlgn="base" latinLnBrk="0" hangingPunct="1">
                        <a:lnSpc>
                          <a:spcPct val="15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3</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、损耗补偿由入出库货主分别承担</a:t>
                      </a:r>
                      <a:r>
                        <a:rPr kumimoji="0" lang="en-US" altLang="zh-CN" sz="1200" u="none" strike="noStrike" cap="none" normalizeH="0" baseline="0" dirty="0" smtClean="0">
                          <a:ln>
                            <a:noFill/>
                          </a:ln>
                          <a:effectLst/>
                          <a:latin typeface="方正仿宋简体" pitchFamily="2" charset="-122"/>
                          <a:ea typeface="方正仿宋简体" pitchFamily="2" charset="-122"/>
                        </a:rPr>
                        <a:t>0.6‰</a:t>
                      </a:r>
                      <a:r>
                        <a:rPr kumimoji="0" lang="zh-CN" altLang="en-US" sz="1200" u="none" strike="noStrike" cap="none" normalizeH="0" baseline="0" dirty="0" smtClean="0">
                          <a:ln>
                            <a:noFill/>
                          </a:ln>
                          <a:effectLst/>
                          <a:latin typeface="方正仿宋简体" pitchFamily="2" charset="-122"/>
                          <a:ea typeface="方正仿宋简体" pitchFamily="2" charset="-122"/>
                        </a:rPr>
                        <a:t>，分别按照入库生产仓单数量和出库注销仓单数量计算；</a:t>
                      </a:r>
                      <a:endParaRPr kumimoji="0" lang="en-US" altLang="zh-CN" sz="1200" u="none" strike="noStrike" cap="none" normalizeH="0" baseline="0" dirty="0" smtClean="0">
                        <a:ln>
                          <a:noFill/>
                        </a:ln>
                        <a:effectLst/>
                        <a:latin typeface="方正仿宋简体" pitchFamily="2" charset="-122"/>
                        <a:ea typeface="方正仿宋简体" pitchFamily="2" charset="-122"/>
                      </a:endParaRPr>
                    </a:p>
                    <a:p>
                      <a:pPr marL="0" marR="0" lvl="0" indent="457200" algn="l" defTabSz="914400" rtl="0" eaLnBrk="1" fontAlgn="base" latinLnBrk="0" hangingPunct="1">
                        <a:lnSpc>
                          <a:spcPct val="150000"/>
                        </a:lnSpc>
                        <a:spcBef>
                          <a:spcPts val="0"/>
                        </a:spcBef>
                        <a:spcAft>
                          <a:spcPct val="0"/>
                        </a:spcAft>
                        <a:buClr>
                          <a:schemeClr val="hlink"/>
                        </a:buClr>
                        <a:buSzTx/>
                        <a:buFont typeface="Wingdings" pitchFamily="2" charset="2"/>
                        <a:buNone/>
                        <a:tabLst/>
                      </a:pPr>
                      <a:r>
                        <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rPr>
                        <a:t>4</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、以上</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日期、油价、升贴水均</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为假定</a:t>
                      </a:r>
                      <a:r>
                        <a:rPr kumimoji="0" lang="zh-CN" altLang="en-US" sz="1200" b="0" i="0" u="none" strike="noStrike" cap="none" normalizeH="0" baseline="0" dirty="0" smtClean="0">
                          <a:ln>
                            <a:noFill/>
                          </a:ln>
                          <a:solidFill>
                            <a:schemeClr val="tx1"/>
                          </a:solidFill>
                          <a:effectLst/>
                          <a:latin typeface="方正仿宋简体" pitchFamily="2" charset="-122"/>
                          <a:ea typeface="方正仿宋简体" pitchFamily="2" charset="-122"/>
                        </a:rPr>
                        <a:t>值。</a:t>
                      </a:r>
                      <a:endParaRPr kumimoji="0" lang="en-US" altLang="zh-CN" sz="1200" b="0" i="0" u="none" strike="noStrike" cap="none" normalizeH="0" baseline="0" dirty="0" smtClean="0">
                        <a:ln>
                          <a:noFill/>
                        </a:ln>
                        <a:solidFill>
                          <a:schemeClr val="tx1"/>
                        </a:solidFill>
                        <a:effectLst/>
                        <a:latin typeface="方正仿宋简体" pitchFamily="2" charset="-122"/>
                        <a:ea typeface="方正仿宋简体" pitchFamily="2" charset="-122"/>
                      </a:endParaRPr>
                    </a:p>
                  </a:txBody>
                  <a:tcPr marL="86949" marR="86949" marT="48307" marB="483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defRPr/>
                      </a:pPr>
                      <a:endParaRPr kumimoji="0" lang="en-US" altLang="zh-CN" sz="1600" u="none" strike="noStrike" cap="none" normalizeH="0" baseline="0" dirty="0" smtClean="0">
                        <a:ln>
                          <a:noFill/>
                        </a:ln>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u="none" strike="noStrike" cap="none" normalizeH="0" baseline="0" dirty="0" smtClean="0">
                        <a:ln>
                          <a:noFill/>
                        </a:ln>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endParaRPr lang="zh-CN" altLang="en-US"/>
                    </a:p>
                  </a:txBody>
                  <a:tcPr/>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c hMerge="1">
                  <a:txBody>
                    <a:bodyPr/>
                    <a:lstStyle/>
                    <a:p>
                      <a:pPr marL="0" marR="0" lvl="0" indent="0" algn="ctr" defTabSz="914400" rtl="0" eaLnBrk="1" fontAlgn="base" latinLnBrk="0" hangingPunct="1">
                        <a:lnSpc>
                          <a:spcPct val="100000"/>
                        </a:lnSpc>
                        <a:spcBef>
                          <a:spcPts val="0"/>
                        </a:spcBef>
                        <a:spcAft>
                          <a:spcPct val="0"/>
                        </a:spcAft>
                        <a:buClr>
                          <a:schemeClr val="hlink"/>
                        </a:buClr>
                        <a:buSzTx/>
                        <a:buFont typeface="Wingdings" pitchFamily="2" charset="2"/>
                        <a:buNone/>
                        <a:tabLst/>
                      </a:pPr>
                      <a:endPar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84399" marR="84399" marT="45668" marB="45668" anchor="ctr" horzOverflow="overflow"/>
                </a:tc>
              </a:tr>
            </a:tbl>
          </a:graphicData>
        </a:graphic>
      </p:graphicFrame>
      <p:sp>
        <p:nvSpPr>
          <p:cNvPr id="5" name="Text Box 32"/>
          <p:cNvSpPr txBox="1">
            <a:spLocks noChangeArrowheads="1"/>
          </p:cNvSpPr>
          <p:nvPr/>
        </p:nvSpPr>
        <p:spPr bwMode="auto">
          <a:xfrm>
            <a:off x="467544" y="843558"/>
            <a:ext cx="7943726" cy="276999"/>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sz="1200" b="1" dirty="0" smtClean="0">
                <a:latin typeface="方正仿宋简体" pitchFamily="2" charset="-122"/>
                <a:ea typeface="方正仿宋简体" pitchFamily="2" charset="-122"/>
                <a:cs typeface="+mj-cs"/>
              </a:rPr>
              <a:t>示例：以</a:t>
            </a:r>
            <a:r>
              <a:rPr lang="zh-CN" altLang="en-US" sz="1200" b="1" dirty="0">
                <a:latin typeface="方正仿宋简体" pitchFamily="2" charset="-122"/>
                <a:ea typeface="方正仿宋简体" pitchFamily="2" charset="-122"/>
                <a:cs typeface="+mj-cs"/>
              </a:rPr>
              <a:t>入</a:t>
            </a:r>
            <a:r>
              <a:rPr lang="en-US" altLang="zh-CN" sz="1200" b="1" dirty="0">
                <a:latin typeface="方正仿宋简体" pitchFamily="2" charset="-122"/>
                <a:ea typeface="方正仿宋简体" pitchFamily="2" charset="-122"/>
                <a:cs typeface="+mj-cs"/>
              </a:rPr>
              <a:t>/</a:t>
            </a:r>
            <a:r>
              <a:rPr lang="zh-CN" altLang="en-US" sz="1200" b="1" dirty="0">
                <a:latin typeface="方正仿宋简体" pitchFamily="2" charset="-122"/>
                <a:ea typeface="方正仿宋简体" pitchFamily="2" charset="-122"/>
                <a:cs typeface="+mj-cs"/>
              </a:rPr>
              <a:t>出库</a:t>
            </a:r>
            <a:r>
              <a:rPr lang="en-US" altLang="zh-CN" sz="1200" b="1" dirty="0" smtClean="0">
                <a:latin typeface="方正仿宋简体" pitchFamily="2" charset="-122"/>
                <a:ea typeface="方正仿宋简体" pitchFamily="2" charset="-122"/>
                <a:cs typeface="+mj-cs"/>
              </a:rPr>
              <a:t>200</a:t>
            </a:r>
            <a:r>
              <a:rPr lang="zh-CN" altLang="en-US" sz="1200" b="1" dirty="0">
                <a:latin typeface="方正仿宋简体" pitchFamily="2" charset="-122"/>
                <a:ea typeface="方正仿宋简体" pitchFamily="2" charset="-122"/>
                <a:cs typeface="+mj-cs"/>
              </a:rPr>
              <a:t>万桶为例，仓库开具的溢短</a:t>
            </a:r>
            <a:r>
              <a:rPr lang="zh-CN" altLang="en-US" sz="1200" b="1" dirty="0" smtClean="0">
                <a:latin typeface="方正仿宋简体" pitchFamily="2" charset="-122"/>
                <a:ea typeface="方正仿宋简体" pitchFamily="2" charset="-122"/>
                <a:cs typeface="+mj-cs"/>
              </a:rPr>
              <a:t>结算</a:t>
            </a:r>
            <a:r>
              <a:rPr lang="zh-CN" altLang="en-US" sz="1200" b="1" dirty="0">
                <a:latin typeface="方正仿宋简体" pitchFamily="2" charset="-122"/>
                <a:ea typeface="方正仿宋简体" pitchFamily="2" charset="-122"/>
                <a:cs typeface="+mj-cs"/>
              </a:rPr>
              <a:t>数据</a:t>
            </a:r>
            <a:r>
              <a:rPr lang="zh-CN" altLang="en-US" sz="1200" b="1" dirty="0" smtClean="0">
                <a:latin typeface="方正仿宋简体" pitchFamily="2" charset="-122"/>
                <a:ea typeface="方正仿宋简体" pitchFamily="2" charset="-122"/>
                <a:cs typeface="+mj-cs"/>
              </a:rPr>
              <a:t>如下</a:t>
            </a:r>
            <a:endParaRPr lang="zh-CN" altLang="en-US" sz="1200" b="1" dirty="0">
              <a:latin typeface="方正仿宋简体" pitchFamily="2" charset="-122"/>
              <a:ea typeface="方正仿宋简体" pitchFamily="2" charset="-122"/>
              <a:cs typeface="+mj-cs"/>
            </a:endParaRPr>
          </a:p>
        </p:txBody>
      </p:sp>
    </p:spTree>
    <p:extLst>
      <p:ext uri="{BB962C8B-B14F-4D97-AF65-F5344CB8AC3E}">
        <p14:creationId xmlns:p14="http://schemas.microsoft.com/office/powerpoint/2010/main" val="3533609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交割违约</a:t>
            </a:r>
            <a:r>
              <a:rPr lang="zh-CN" altLang="en-US" dirty="0" smtClean="0"/>
              <a:t>处理</a:t>
            </a:r>
            <a:endParaRPr lang="zh-CN" altLang="en-US" dirty="0"/>
          </a:p>
        </p:txBody>
      </p:sp>
      <p:sp>
        <p:nvSpPr>
          <p:cNvPr id="4" name="Rectangle 1"/>
          <p:cNvSpPr>
            <a:spLocks noChangeArrowheads="1"/>
          </p:cNvSpPr>
          <p:nvPr/>
        </p:nvSpPr>
        <p:spPr bwMode="auto">
          <a:xfrm>
            <a:off x="611560" y="915566"/>
            <a:ext cx="7907114" cy="2088232"/>
          </a:xfrm>
          <a:prstGeom prst="rect">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卖方未能如数交付标准仓单的；买方未能如数解付货款的；认定的其他违约行为。</a:t>
            </a:r>
          </a:p>
          <a:p>
            <a:pPr marL="171450" indent="-171450">
              <a:lnSpc>
                <a:spcPct val="200000"/>
              </a:lnSpc>
              <a:buFont typeface="Arial" pitchFamily="34" charset="0"/>
              <a:buChar char="•"/>
            </a:pPr>
            <a:r>
              <a:rPr lang="zh-CN" altLang="en-US" sz="1100" b="1" dirty="0" smtClean="0">
                <a:solidFill>
                  <a:schemeClr val="tx1"/>
                </a:solidFill>
                <a:latin typeface="方正仿宋简体" pitchFamily="2" charset="-122"/>
                <a:ea typeface="方正仿宋简体" pitchFamily="2" charset="-122"/>
              </a:rPr>
              <a:t>发生</a:t>
            </a:r>
            <a:r>
              <a:rPr lang="zh-CN" altLang="en-US" sz="1100" b="1" dirty="0">
                <a:solidFill>
                  <a:schemeClr val="tx1"/>
                </a:solidFill>
                <a:latin typeface="方正仿宋简体" pitchFamily="2" charset="-122"/>
                <a:ea typeface="方正仿宋简体" pitchFamily="2" charset="-122"/>
              </a:rPr>
              <a:t>交割违约后，能源中心</a:t>
            </a:r>
            <a:r>
              <a:rPr lang="zh-CN" altLang="en-US" sz="1100" b="1" dirty="0" smtClean="0">
                <a:solidFill>
                  <a:schemeClr val="tx1"/>
                </a:solidFill>
                <a:latin typeface="方正仿宋简体" pitchFamily="2" charset="-122"/>
                <a:ea typeface="方正仿宋简体" pitchFamily="2" charset="-122"/>
              </a:rPr>
              <a:t>于当日</a:t>
            </a:r>
            <a:r>
              <a:rPr lang="en-US" altLang="zh-CN" sz="1100" b="1" dirty="0">
                <a:solidFill>
                  <a:schemeClr val="tx1"/>
                </a:solidFill>
                <a:latin typeface="方正仿宋简体" pitchFamily="2" charset="-122"/>
                <a:ea typeface="方正仿宋简体" pitchFamily="2" charset="-122"/>
              </a:rPr>
              <a:t>16:30</a:t>
            </a:r>
            <a:r>
              <a:rPr lang="zh-CN" altLang="en-US" sz="1100" b="1" dirty="0">
                <a:solidFill>
                  <a:schemeClr val="tx1"/>
                </a:solidFill>
                <a:latin typeface="方正仿宋简体" pitchFamily="2" charset="-122"/>
                <a:ea typeface="方正仿宋简体" pitchFamily="2" charset="-122"/>
              </a:rPr>
              <a:t>以前通知违约方和守约方。</a:t>
            </a:r>
            <a:endParaRPr lang="zh-CN" altLang="en-US"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zh-CN" altLang="en-US" sz="1100" b="1" dirty="0">
                <a:solidFill>
                  <a:srgbClr val="C00000"/>
                </a:solidFill>
                <a:latin typeface="方正仿宋简体" pitchFamily="2" charset="-122"/>
                <a:ea typeface="方正仿宋简体" pitchFamily="2" charset="-122"/>
              </a:rPr>
              <a:t>一方交割违约的，由违约方向守约方支付违约部分合约数量乘以交易单位乘以交割结算价后的</a:t>
            </a:r>
            <a:r>
              <a:rPr lang="en-US" altLang="zh-CN" sz="1100" b="1" dirty="0">
                <a:solidFill>
                  <a:srgbClr val="C00000"/>
                </a:solidFill>
                <a:latin typeface="方正仿宋简体" pitchFamily="2" charset="-122"/>
                <a:ea typeface="方正仿宋简体" pitchFamily="2" charset="-122"/>
              </a:rPr>
              <a:t>20%</a:t>
            </a:r>
            <a:r>
              <a:rPr lang="zh-CN" altLang="en-US" sz="1100" b="1" dirty="0">
                <a:solidFill>
                  <a:srgbClr val="C00000"/>
                </a:solidFill>
                <a:latin typeface="方正仿宋简体" pitchFamily="2" charset="-122"/>
                <a:ea typeface="方正仿宋简体" pitchFamily="2" charset="-122"/>
              </a:rPr>
              <a:t>作为违约金，能源中心退还守约方的货款或者标准仓单，终止本次交割。</a:t>
            </a:r>
          </a:p>
          <a:p>
            <a:pPr marL="171450" indent="-171450">
              <a:lnSpc>
                <a:spcPct val="200000"/>
              </a:lnSpc>
              <a:buFont typeface="Arial" pitchFamily="34" charset="0"/>
              <a:buChar char="•"/>
            </a:pPr>
            <a:r>
              <a:rPr lang="zh-CN" altLang="en-US" sz="1100" b="1" dirty="0" smtClean="0">
                <a:solidFill>
                  <a:schemeClr val="tx1"/>
                </a:solidFill>
                <a:latin typeface="方正仿宋简体" pitchFamily="2" charset="-122"/>
                <a:ea typeface="方正仿宋简体" pitchFamily="2" charset="-122"/>
              </a:rPr>
              <a:t>买方</a:t>
            </a:r>
            <a:r>
              <a:rPr lang="zh-CN" altLang="en-US" sz="1100" b="1" dirty="0">
                <a:solidFill>
                  <a:schemeClr val="tx1"/>
                </a:solidFill>
                <a:latin typeface="方正仿宋简体" pitchFamily="2" charset="-122"/>
                <a:ea typeface="方正仿宋简体" pitchFamily="2" charset="-122"/>
              </a:rPr>
              <a:t>、卖方均违约的，能源中心按照终止交割处理，并对双方分别收取违约部分合约价值</a:t>
            </a:r>
            <a:r>
              <a:rPr lang="en-US" altLang="zh-CN" sz="1100" b="1" dirty="0">
                <a:solidFill>
                  <a:schemeClr val="tx1"/>
                </a:solidFill>
                <a:latin typeface="方正仿宋简体" pitchFamily="2" charset="-122"/>
                <a:ea typeface="方正仿宋简体" pitchFamily="2" charset="-122"/>
              </a:rPr>
              <a:t>5%</a:t>
            </a:r>
            <a:r>
              <a:rPr lang="zh-CN" altLang="en-US" sz="1100" b="1" dirty="0">
                <a:solidFill>
                  <a:schemeClr val="tx1"/>
                </a:solidFill>
                <a:latin typeface="方正仿宋简体" pitchFamily="2" charset="-122"/>
                <a:ea typeface="方正仿宋简体" pitchFamily="2" charset="-122"/>
              </a:rPr>
              <a:t>的违规惩罚金。</a:t>
            </a:r>
          </a:p>
        </p:txBody>
      </p:sp>
      <p:sp>
        <p:nvSpPr>
          <p:cNvPr id="5" name="圆角矩形 4"/>
          <p:cNvSpPr/>
          <p:nvPr/>
        </p:nvSpPr>
        <p:spPr>
          <a:xfrm>
            <a:off x="611560" y="3219822"/>
            <a:ext cx="7907114" cy="1512168"/>
          </a:xfrm>
          <a:prstGeom prst="roundRect">
            <a:avLst/>
          </a:prstGeom>
          <a:solidFill>
            <a:schemeClr val="bg1">
              <a:lumMod val="9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nSpc>
                <a:spcPct val="150000"/>
              </a:lnSpc>
            </a:pPr>
            <a:r>
              <a:rPr lang="zh-CN" altLang="zh-CN" sz="1100" b="1" dirty="0">
                <a:solidFill>
                  <a:schemeClr val="tx1"/>
                </a:solidFill>
                <a:latin typeface="方正仿宋简体" pitchFamily="2" charset="-122"/>
                <a:ea typeface="方正仿宋简体" pitchFamily="2" charset="-122"/>
              </a:rPr>
              <a:t>买方、卖方交割违约合约数量的公式为：</a:t>
            </a:r>
          </a:p>
          <a:p>
            <a:pPr>
              <a:lnSpc>
                <a:spcPct val="150000"/>
              </a:lnSpc>
            </a:pPr>
            <a:r>
              <a:rPr lang="zh-CN" altLang="en-US" sz="1100" b="1" dirty="0">
                <a:solidFill>
                  <a:schemeClr val="tx1"/>
                </a:solidFill>
                <a:latin typeface="方正仿宋简体" pitchFamily="2" charset="-122"/>
                <a:ea typeface="方正仿宋简体" pitchFamily="2" charset="-122"/>
              </a:rPr>
              <a:t>卖方交割违约合约数量（手）</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应交标准仓单数量（手）－已交标准仓单数量（手）</a:t>
            </a:r>
          </a:p>
          <a:p>
            <a:pPr>
              <a:lnSpc>
                <a:spcPct val="150000"/>
              </a:lnSpc>
            </a:pPr>
            <a:r>
              <a:rPr lang="zh-CN" altLang="en-US" sz="1100" b="1" dirty="0">
                <a:solidFill>
                  <a:schemeClr val="tx1"/>
                </a:solidFill>
                <a:latin typeface="方正仿宋简体" pitchFamily="2" charset="-122"/>
                <a:ea typeface="方正仿宋简体" pitchFamily="2" charset="-122"/>
              </a:rPr>
              <a:t>买方交割违约合约数量（手）</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（应交货款－已交货款）</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交割结算价</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交易单位</a:t>
            </a:r>
          </a:p>
          <a:p>
            <a:pPr>
              <a:lnSpc>
                <a:spcPct val="150000"/>
              </a:lnSpc>
            </a:pPr>
            <a:r>
              <a:rPr lang="zh-CN" altLang="en-US" sz="1100" b="1" dirty="0">
                <a:solidFill>
                  <a:schemeClr val="tx1"/>
                </a:solidFill>
                <a:latin typeface="方正仿宋简体" pitchFamily="2" charset="-122"/>
                <a:ea typeface="方正仿宋简体" pitchFamily="2" charset="-122"/>
              </a:rPr>
              <a:t>在根据买方交割违约合约数量计算交割违约金额时，应当在买方相应的保证金中预留违约部分合约价值</a:t>
            </a:r>
            <a:r>
              <a:rPr lang="en-US" altLang="zh-CN" sz="1100" b="1" dirty="0">
                <a:solidFill>
                  <a:schemeClr val="tx1"/>
                </a:solidFill>
                <a:latin typeface="方正仿宋简体" pitchFamily="2" charset="-122"/>
                <a:ea typeface="方正仿宋简体" pitchFamily="2" charset="-122"/>
              </a:rPr>
              <a:t>20%</a:t>
            </a:r>
            <a:r>
              <a:rPr lang="zh-CN" altLang="en-US" sz="1100" b="1" dirty="0">
                <a:solidFill>
                  <a:schemeClr val="tx1"/>
                </a:solidFill>
                <a:latin typeface="方正仿宋简体" pitchFamily="2" charset="-122"/>
                <a:ea typeface="方正仿宋简体" pitchFamily="2" charset="-122"/>
              </a:rPr>
              <a:t>的违约金和违规惩罚金。</a:t>
            </a:r>
            <a:endParaRPr lang="zh-CN" altLang="en-US" sz="1100" b="1" dirty="0">
              <a:solidFill>
                <a:schemeClr val="tx1"/>
              </a:solidFill>
              <a:latin typeface="方正仿宋简体" pitchFamily="2" charset="-122"/>
              <a:ea typeface="方正仿宋简体" pitchFamily="2" charset="-122"/>
            </a:endParaRPr>
          </a:p>
        </p:txBody>
      </p:sp>
    </p:spTree>
    <p:extLst>
      <p:ext uri="{BB962C8B-B14F-4D97-AF65-F5344CB8AC3E}">
        <p14:creationId xmlns:p14="http://schemas.microsoft.com/office/powerpoint/2010/main" val="40913065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原油期货</a:t>
            </a:r>
            <a:r>
              <a:rPr lang="zh-CN" altLang="en-US" dirty="0" smtClean="0"/>
              <a:t>检验细则要点</a:t>
            </a:r>
            <a:endParaRPr lang="zh-CN" altLang="en-US" dirty="0"/>
          </a:p>
        </p:txBody>
      </p:sp>
      <p:sp>
        <p:nvSpPr>
          <p:cNvPr id="5" name="圆角矩形 4"/>
          <p:cNvSpPr/>
          <p:nvPr/>
        </p:nvSpPr>
        <p:spPr>
          <a:xfrm>
            <a:off x="611560" y="1059582"/>
            <a:ext cx="7848872" cy="3312368"/>
          </a:xfrm>
          <a:prstGeom prst="roundRect">
            <a:avLst>
              <a:gd name="adj" fmla="val 7652"/>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原油可交割油种品质检验标准、指定装运港信息、试验方法、检验规则（检验流程、取样、计量、判定规则）</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入库检验：委托人应提供装运港原油商检证书、提单、原产地证书、原油期货入库申报</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审批通知单（商检委托单）等相关文件</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出库检验：委托人应当提供原油标准仓单注销数量，指定交割仓库应当提供储存岸罐编号等相关资料</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入出库检验完毕，三方签字确认，会签确认后两日内出具检验报告</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所有样品保留三个月</a:t>
            </a:r>
            <a:endParaRPr lang="en-US" altLang="zh-CN" sz="1100" b="1" dirty="0">
              <a:solidFill>
                <a:schemeClr val="tx1"/>
              </a:solidFill>
              <a:latin typeface="方正仿宋简体" pitchFamily="2" charset="-122"/>
              <a:ea typeface="方正仿宋简体" pitchFamily="2" charset="-122"/>
            </a:endParaRPr>
          </a:p>
          <a:p>
            <a:pPr>
              <a:lnSpc>
                <a:spcPct val="200000"/>
              </a:lnSpc>
            </a:pPr>
            <a:endParaRPr lang="en-US" altLang="zh-CN" sz="1100" b="1" dirty="0" smtClean="0">
              <a:solidFill>
                <a:schemeClr val="tx1"/>
              </a:solidFill>
              <a:latin typeface="方正仿宋简体" pitchFamily="2" charset="-122"/>
              <a:ea typeface="方正仿宋简体" pitchFamily="2" charset="-122"/>
            </a:endParaRPr>
          </a:p>
          <a:p>
            <a:pPr>
              <a:lnSpc>
                <a:spcPct val="200000"/>
              </a:lnSpc>
            </a:pPr>
            <a:r>
              <a:rPr lang="zh-CN" altLang="en-US" sz="1100" b="1" dirty="0" smtClean="0">
                <a:solidFill>
                  <a:schemeClr val="tx1"/>
                </a:solidFill>
                <a:latin typeface="方正仿宋简体" pitchFamily="2" charset="-122"/>
                <a:ea typeface="方正仿宋简体" pitchFamily="2" charset="-122"/>
              </a:rPr>
              <a:t>备注</a:t>
            </a:r>
            <a:r>
              <a:rPr lang="zh-CN" altLang="en-US" sz="1100" b="1" dirty="0">
                <a:solidFill>
                  <a:schemeClr val="tx1"/>
                </a:solidFill>
                <a:latin typeface="方正仿宋简体" pitchFamily="2" charset="-122"/>
                <a:ea typeface="方正仿宋简体" pitchFamily="2" charset="-122"/>
              </a:rPr>
              <a:t>：</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上海国际能源交易中心原油（期货）检验细则（试行）</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由指定检验机构上市前联合发布。</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endParaRPr lang="zh-CN" altLang="en-US" sz="1100" b="1" dirty="0">
              <a:solidFill>
                <a:schemeClr val="tx1"/>
              </a:solidFill>
              <a:latin typeface="方正仿宋简体" pitchFamily="2" charset="-122"/>
              <a:ea typeface="方正仿宋简体" pitchFamily="2" charset="-122"/>
            </a:endParaRPr>
          </a:p>
        </p:txBody>
      </p:sp>
    </p:spTree>
    <p:extLst>
      <p:ext uri="{BB962C8B-B14F-4D97-AF65-F5344CB8AC3E}">
        <p14:creationId xmlns:p14="http://schemas.microsoft.com/office/powerpoint/2010/main" val="4214877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检验取样及责任</a:t>
            </a:r>
            <a:r>
              <a:rPr lang="zh-CN" altLang="en-US" dirty="0" smtClean="0"/>
              <a:t>划分</a:t>
            </a:r>
            <a:endParaRPr lang="zh-CN" altLang="en-US" dirty="0"/>
          </a:p>
        </p:txBody>
      </p:sp>
      <p:grpSp>
        <p:nvGrpSpPr>
          <p:cNvPr id="225" name="组合 224"/>
          <p:cNvGrpSpPr/>
          <p:nvPr/>
        </p:nvGrpSpPr>
        <p:grpSpPr>
          <a:xfrm>
            <a:off x="3779912" y="915566"/>
            <a:ext cx="5184576" cy="3952399"/>
            <a:chOff x="3275958" y="769257"/>
            <a:chExt cx="5184576" cy="3952399"/>
          </a:xfrm>
        </p:grpSpPr>
        <p:pic>
          <p:nvPicPr>
            <p:cNvPr id="5" name="Picture 31" descr="d:\program files\360se6\User Data\Temp\b_1296033396891.jpg"/>
            <p:cNvPicPr>
              <a:picLocks noChangeAspect="1" noChangeArrowheads="1"/>
            </p:cNvPicPr>
            <p:nvPr/>
          </p:nvPicPr>
          <p:blipFill>
            <a:blip r:embed="rId3" cstate="print">
              <a:extLst>
                <a:ext uri="{28A0092B-C50C-407E-A947-70E740481C1C}">
                  <a14:useLocalDpi xmlns:a14="http://schemas.microsoft.com/office/drawing/2010/main" val="0"/>
                </a:ext>
              </a:extLst>
            </a:blip>
            <a:srcRect r="47978" b="81270"/>
            <a:stretch>
              <a:fillRect/>
            </a:stretch>
          </p:blipFill>
          <p:spPr bwMode="auto">
            <a:xfrm>
              <a:off x="4411319" y="2155862"/>
              <a:ext cx="892827" cy="63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4236531" y="3373699"/>
              <a:ext cx="864000" cy="467481"/>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defPPr>
                <a:defRPr lang="zh-CN"/>
              </a:defPPr>
              <a:lvl1pPr algn="ctr">
                <a:defRPr sz="1100" b="1">
                  <a:solidFill>
                    <a:schemeClr val="tx1"/>
                  </a:solidFill>
                  <a:latin typeface="方正仿宋简体" pitchFamily="2" charset="-122"/>
                  <a:ea typeface="方正仿宋简体" pitchFamily="2" charset="-122"/>
                </a:defRPr>
              </a:lvl1pPr>
            </a:lstStyle>
            <a:p>
              <a:r>
                <a:rPr lang="en-US" altLang="zh-CN" sz="1000" dirty="0"/>
                <a:t>A</a:t>
              </a:r>
              <a:r>
                <a:rPr lang="zh-CN" altLang="en-US" sz="1000" dirty="0"/>
                <a:t>样不合格</a:t>
              </a:r>
            </a:p>
            <a:p>
              <a:r>
                <a:rPr lang="en-US" altLang="zh-CN" sz="1000" dirty="0"/>
                <a:t>B</a:t>
              </a:r>
              <a:r>
                <a:rPr lang="zh-CN" altLang="en-US" sz="1000" dirty="0"/>
                <a:t>样合格</a:t>
              </a:r>
            </a:p>
          </p:txBody>
        </p:sp>
        <p:sp>
          <p:nvSpPr>
            <p:cNvPr id="11" name="Text Box 11"/>
            <p:cNvSpPr txBox="1">
              <a:spLocks noChangeArrowheads="1"/>
            </p:cNvSpPr>
            <p:nvPr/>
          </p:nvSpPr>
          <p:spPr bwMode="auto">
            <a:xfrm>
              <a:off x="5269948" y="3373181"/>
              <a:ext cx="864000" cy="468000"/>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defPPr>
                <a:defRPr lang="zh-CN"/>
              </a:defPPr>
              <a:lvl1pPr algn="ctr">
                <a:defRPr sz="1100" b="1">
                  <a:solidFill>
                    <a:schemeClr val="tx1"/>
                  </a:solidFill>
                  <a:latin typeface="方正仿宋简体" pitchFamily="2" charset="-122"/>
                  <a:ea typeface="方正仿宋简体" pitchFamily="2" charset="-122"/>
                </a:defRPr>
              </a:lvl1pPr>
            </a:lstStyle>
            <a:p>
              <a:r>
                <a:rPr lang="en-US" altLang="zh-CN" sz="1000" dirty="0"/>
                <a:t>A</a:t>
              </a:r>
              <a:r>
                <a:rPr lang="zh-CN" altLang="en-US" sz="1000" dirty="0"/>
                <a:t>样合格</a:t>
              </a:r>
            </a:p>
            <a:p>
              <a:r>
                <a:rPr lang="en-US" altLang="zh-CN" sz="1000" dirty="0"/>
                <a:t>B</a:t>
              </a:r>
              <a:r>
                <a:rPr lang="zh-CN" altLang="en-US" sz="1000" dirty="0"/>
                <a:t>样不合格</a:t>
              </a:r>
            </a:p>
          </p:txBody>
        </p:sp>
        <p:sp>
          <p:nvSpPr>
            <p:cNvPr id="12" name="Text Box 12"/>
            <p:cNvSpPr txBox="1">
              <a:spLocks noChangeArrowheads="1"/>
            </p:cNvSpPr>
            <p:nvPr/>
          </p:nvSpPr>
          <p:spPr bwMode="auto">
            <a:xfrm>
              <a:off x="6300288" y="3373700"/>
              <a:ext cx="864000" cy="468001"/>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defPPr>
                <a:defRPr lang="zh-CN"/>
              </a:defPPr>
              <a:lvl1pPr algn="ctr">
                <a:defRPr sz="1100" b="1">
                  <a:solidFill>
                    <a:schemeClr val="tx1"/>
                  </a:solidFill>
                  <a:latin typeface="方正仿宋简体" pitchFamily="2" charset="-122"/>
                  <a:ea typeface="方正仿宋简体" pitchFamily="2" charset="-122"/>
                </a:defRPr>
              </a:lvl1pPr>
            </a:lstStyle>
            <a:p>
              <a:r>
                <a:rPr lang="en-US" altLang="zh-CN" sz="1000" dirty="0"/>
                <a:t>A</a:t>
              </a:r>
              <a:r>
                <a:rPr lang="zh-CN" altLang="en-US" sz="1000" dirty="0"/>
                <a:t>样合格</a:t>
              </a:r>
            </a:p>
            <a:p>
              <a:r>
                <a:rPr lang="en-US" altLang="zh-CN" sz="1000" dirty="0"/>
                <a:t>B</a:t>
              </a:r>
              <a:r>
                <a:rPr lang="zh-CN" altLang="en-US" sz="1000" dirty="0"/>
                <a:t>样合格</a:t>
              </a:r>
            </a:p>
          </p:txBody>
        </p:sp>
        <p:sp>
          <p:nvSpPr>
            <p:cNvPr id="13" name="Text Box 13"/>
            <p:cNvSpPr txBox="1">
              <a:spLocks noChangeArrowheads="1"/>
            </p:cNvSpPr>
            <p:nvPr/>
          </p:nvSpPr>
          <p:spPr bwMode="auto">
            <a:xfrm>
              <a:off x="7327304" y="3373700"/>
              <a:ext cx="864000" cy="468001"/>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defPPr>
                <a:defRPr lang="zh-CN"/>
              </a:defPPr>
              <a:lvl1pPr algn="ctr">
                <a:defRPr sz="1100" b="1">
                  <a:solidFill>
                    <a:schemeClr val="tx1"/>
                  </a:solidFill>
                  <a:latin typeface="方正仿宋简体" pitchFamily="2" charset="-122"/>
                  <a:ea typeface="方正仿宋简体" pitchFamily="2" charset="-122"/>
                </a:defRPr>
              </a:lvl1pPr>
            </a:lstStyle>
            <a:p>
              <a:r>
                <a:rPr lang="en-US" altLang="zh-CN" sz="1000" dirty="0"/>
                <a:t>A</a:t>
              </a:r>
              <a:r>
                <a:rPr lang="zh-CN" altLang="en-US" sz="1000" dirty="0"/>
                <a:t>样不合格</a:t>
              </a:r>
              <a:endParaRPr lang="en-US" altLang="zh-CN" sz="1000" dirty="0"/>
            </a:p>
            <a:p>
              <a:r>
                <a:rPr lang="en-US" altLang="zh-CN" sz="1000" dirty="0"/>
                <a:t>B</a:t>
              </a:r>
              <a:r>
                <a:rPr lang="zh-CN" altLang="en-US" sz="1000" dirty="0"/>
                <a:t>样不合格</a:t>
              </a:r>
            </a:p>
          </p:txBody>
        </p:sp>
        <p:sp>
          <p:nvSpPr>
            <p:cNvPr id="29" name="流程图: 准备 28"/>
            <p:cNvSpPr/>
            <p:nvPr/>
          </p:nvSpPr>
          <p:spPr>
            <a:xfrm>
              <a:off x="3275958" y="1077498"/>
              <a:ext cx="813794" cy="549382"/>
            </a:xfrm>
            <a:prstGeom prst="flowChartPreparation">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just">
                <a:spcBef>
                  <a:spcPct val="0"/>
                </a:spcBef>
              </a:pPr>
              <a:r>
                <a:rPr lang="zh-CN" altLang="en-US" sz="1100" b="1" dirty="0" smtClean="0">
                  <a:solidFill>
                    <a:prstClr val="black"/>
                  </a:solidFill>
                  <a:latin typeface="方正仿宋简体" pitchFamily="2" charset="-122"/>
                  <a:ea typeface="方正仿宋简体" pitchFamily="2" charset="-122"/>
                </a:rPr>
                <a:t>质量追责</a:t>
              </a:r>
              <a:endParaRPr lang="zh-CN" altLang="en-US" sz="1100" b="1" dirty="0">
                <a:solidFill>
                  <a:prstClr val="black"/>
                </a:solidFill>
                <a:latin typeface="方正仿宋简体" pitchFamily="2" charset="-122"/>
                <a:ea typeface="方正仿宋简体" pitchFamily="2" charset="-122"/>
              </a:endParaRPr>
            </a:p>
          </p:txBody>
        </p:sp>
        <p:sp>
          <p:nvSpPr>
            <p:cNvPr id="31" name="流程图: 决策 30"/>
            <p:cNvSpPr/>
            <p:nvPr/>
          </p:nvSpPr>
          <p:spPr>
            <a:xfrm>
              <a:off x="5197948" y="1010503"/>
              <a:ext cx="1008000" cy="683372"/>
            </a:xfrm>
            <a:prstGeom prst="flowChartDecision">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just">
                <a:spcBef>
                  <a:spcPct val="0"/>
                </a:spcBef>
              </a:pPr>
              <a:r>
                <a:rPr lang="zh-CN" altLang="en-US" sz="1100" b="1" dirty="0" smtClean="0">
                  <a:solidFill>
                    <a:prstClr val="black"/>
                  </a:solidFill>
                  <a:latin typeface="方正仿宋简体" pitchFamily="2" charset="-122"/>
                  <a:ea typeface="方正仿宋简体" pitchFamily="2" charset="-122"/>
                </a:rPr>
                <a:t>合格？</a:t>
              </a:r>
              <a:endParaRPr lang="zh-CN" altLang="en-US" sz="1100" b="1" dirty="0">
                <a:solidFill>
                  <a:prstClr val="black"/>
                </a:solidFill>
                <a:latin typeface="方正仿宋简体" pitchFamily="2" charset="-122"/>
                <a:ea typeface="方正仿宋简体" pitchFamily="2" charset="-122"/>
              </a:endParaRPr>
            </a:p>
          </p:txBody>
        </p:sp>
        <p:cxnSp>
          <p:nvCxnSpPr>
            <p:cNvPr id="34" name="直接箭头连接符 33"/>
            <p:cNvCxnSpPr>
              <a:stCxn id="125" idx="3"/>
              <a:endCxn id="31" idx="1"/>
            </p:cNvCxnSpPr>
            <p:nvPr/>
          </p:nvCxnSpPr>
          <p:spPr>
            <a:xfrm>
              <a:off x="4947089" y="1352189"/>
              <a:ext cx="250859"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8" name="Picture 29" descr="d:\program files\360se6\User Data\Temp\b_1296033396891.jpg"/>
            <p:cNvPicPr>
              <a:picLocks noChangeAspect="1" noChangeArrowheads="1"/>
            </p:cNvPicPr>
            <p:nvPr/>
          </p:nvPicPr>
          <p:blipFill>
            <a:blip r:embed="rId4" cstate="print">
              <a:extLst>
                <a:ext uri="{28A0092B-C50C-407E-A947-70E740481C1C}">
                  <a14:useLocalDpi xmlns:a14="http://schemas.microsoft.com/office/drawing/2010/main" val="0"/>
                </a:ext>
              </a:extLst>
            </a:blip>
            <a:srcRect l="4660" t="39635" r="54958" b="35355"/>
            <a:stretch>
              <a:fillRect/>
            </a:stretch>
          </p:blipFill>
          <p:spPr bwMode="auto">
            <a:xfrm>
              <a:off x="7848534" y="769257"/>
              <a:ext cx="612000" cy="79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流程图: 终止 34"/>
            <p:cNvSpPr/>
            <p:nvPr/>
          </p:nvSpPr>
          <p:spPr>
            <a:xfrm>
              <a:off x="6698130" y="1174881"/>
              <a:ext cx="1258348" cy="354615"/>
            </a:xfrm>
            <a:prstGeom prst="flowChartTerminator">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just">
                <a:spcBef>
                  <a:spcPct val="0"/>
                </a:spcBef>
              </a:pPr>
              <a:r>
                <a:rPr lang="zh-CN" altLang="en-US" sz="1100" b="1" dirty="0">
                  <a:solidFill>
                    <a:prstClr val="black"/>
                  </a:solidFill>
                  <a:latin typeface="方正仿宋简体" pitchFamily="2" charset="-122"/>
                  <a:ea typeface="方正仿宋简体" pitchFamily="2" charset="-122"/>
                </a:rPr>
                <a:t>质量满足要求</a:t>
              </a:r>
              <a:endParaRPr lang="en-US" altLang="zh-CN" sz="1100" b="1" dirty="0">
                <a:solidFill>
                  <a:prstClr val="black"/>
                </a:solidFill>
                <a:latin typeface="方正仿宋简体" pitchFamily="2" charset="-122"/>
                <a:ea typeface="方正仿宋简体" pitchFamily="2" charset="-122"/>
              </a:endParaRPr>
            </a:p>
          </p:txBody>
        </p:sp>
        <p:cxnSp>
          <p:nvCxnSpPr>
            <p:cNvPr id="58" name="直接箭头连接符 57"/>
            <p:cNvCxnSpPr>
              <a:stCxn id="31" idx="3"/>
              <a:endCxn id="35" idx="1"/>
            </p:cNvCxnSpPr>
            <p:nvPr/>
          </p:nvCxnSpPr>
          <p:spPr>
            <a:xfrm>
              <a:off x="6205948" y="1352189"/>
              <a:ext cx="492182"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bwMode="auto">
            <a:xfrm>
              <a:off x="6279181" y="1073153"/>
              <a:ext cx="302385" cy="276401"/>
            </a:xfrm>
            <a:prstGeom prst="rect">
              <a:avLst/>
            </a:prstGeom>
            <a:noFill/>
            <a:ln w="12700">
              <a:no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是</a:t>
              </a:r>
            </a:p>
          </p:txBody>
        </p:sp>
        <p:cxnSp>
          <p:nvCxnSpPr>
            <p:cNvPr id="62" name="直接箭头连接符 61"/>
            <p:cNvCxnSpPr>
              <a:stCxn id="31" idx="2"/>
              <a:endCxn id="53" idx="0"/>
            </p:cNvCxnSpPr>
            <p:nvPr/>
          </p:nvCxnSpPr>
          <p:spPr>
            <a:xfrm>
              <a:off x="5701948" y="1693875"/>
              <a:ext cx="0" cy="546865"/>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流程图: 过程 52"/>
            <p:cNvSpPr/>
            <p:nvPr/>
          </p:nvSpPr>
          <p:spPr>
            <a:xfrm>
              <a:off x="5269948" y="2240740"/>
              <a:ext cx="864000" cy="467999"/>
            </a:xfrm>
            <a:prstGeom prst="flowChartProcess">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spcBef>
                  <a:spcPct val="0"/>
                </a:spcBef>
              </a:pPr>
              <a:r>
                <a:rPr lang="zh-CN" altLang="en-US" sz="1100" b="1" dirty="0" smtClean="0">
                  <a:solidFill>
                    <a:prstClr val="black"/>
                  </a:solidFill>
                  <a:latin typeface="方正仿宋简体" pitchFamily="2" charset="-122"/>
                  <a:ea typeface="方正仿宋简体" pitchFamily="2" charset="-122"/>
                </a:rPr>
                <a:t>检查</a:t>
              </a:r>
              <a:endParaRPr lang="en-US" altLang="zh-CN" sz="1100" b="1" dirty="0" smtClean="0">
                <a:solidFill>
                  <a:prstClr val="black"/>
                </a:solidFill>
                <a:latin typeface="方正仿宋简体" pitchFamily="2" charset="-122"/>
                <a:ea typeface="方正仿宋简体" pitchFamily="2" charset="-122"/>
              </a:endParaRPr>
            </a:p>
            <a:p>
              <a:pPr algn="ctr">
                <a:spcBef>
                  <a:spcPct val="0"/>
                </a:spcBef>
              </a:pPr>
              <a:r>
                <a:rPr lang="en-US" altLang="zh-CN" sz="1100" b="1" dirty="0" smtClean="0">
                  <a:solidFill>
                    <a:prstClr val="black"/>
                  </a:solidFill>
                  <a:latin typeface="方正仿宋简体" pitchFamily="2" charset="-122"/>
                  <a:ea typeface="方正仿宋简体" pitchFamily="2" charset="-122"/>
                </a:rPr>
                <a:t>A</a:t>
              </a:r>
              <a:r>
                <a:rPr lang="zh-CN" altLang="en-US" sz="1100" b="1" dirty="0" smtClean="0">
                  <a:solidFill>
                    <a:prstClr val="black"/>
                  </a:solidFill>
                  <a:latin typeface="方正仿宋简体" pitchFamily="2" charset="-122"/>
                  <a:ea typeface="方正仿宋简体" pitchFamily="2" charset="-122"/>
                </a:rPr>
                <a:t>、</a:t>
              </a:r>
              <a:r>
                <a:rPr lang="en-US" altLang="zh-CN" sz="1100" b="1" dirty="0" smtClean="0">
                  <a:solidFill>
                    <a:prstClr val="black"/>
                  </a:solidFill>
                  <a:latin typeface="方正仿宋简体" pitchFamily="2" charset="-122"/>
                  <a:ea typeface="方正仿宋简体" pitchFamily="2" charset="-122"/>
                </a:rPr>
                <a:t>B</a:t>
              </a:r>
              <a:r>
                <a:rPr lang="zh-CN" altLang="en-US" sz="1100" b="1" dirty="0" smtClean="0">
                  <a:solidFill>
                    <a:prstClr val="black"/>
                  </a:solidFill>
                  <a:latin typeface="方正仿宋简体" pitchFamily="2" charset="-122"/>
                  <a:ea typeface="方正仿宋简体" pitchFamily="2" charset="-122"/>
                </a:rPr>
                <a:t>样</a:t>
              </a:r>
              <a:endParaRPr lang="zh-CN" altLang="en-US" sz="1100" b="1" dirty="0">
                <a:solidFill>
                  <a:prstClr val="black"/>
                </a:solidFill>
                <a:latin typeface="方正仿宋简体" pitchFamily="2" charset="-122"/>
                <a:ea typeface="方正仿宋简体" pitchFamily="2" charset="-122"/>
              </a:endParaRPr>
            </a:p>
          </p:txBody>
        </p:sp>
        <p:sp>
          <p:nvSpPr>
            <p:cNvPr id="66" name="矩形 65"/>
            <p:cNvSpPr/>
            <p:nvPr/>
          </p:nvSpPr>
          <p:spPr bwMode="auto">
            <a:xfrm>
              <a:off x="5399618" y="1831463"/>
              <a:ext cx="302385" cy="276401"/>
            </a:xfrm>
            <a:prstGeom prst="rect">
              <a:avLst/>
            </a:prstGeom>
            <a:noFill/>
            <a:ln w="12700">
              <a:no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smtClean="0">
                  <a:solidFill>
                    <a:schemeClr val="tx1"/>
                  </a:solidFill>
                  <a:latin typeface="方正仿宋简体" pitchFamily="2" charset="-122"/>
                  <a:ea typeface="方正仿宋简体" pitchFamily="2" charset="-122"/>
                </a:rPr>
                <a:t>否</a:t>
              </a:r>
              <a:endParaRPr lang="zh-CN" altLang="en-US" sz="1000" b="1" dirty="0">
                <a:solidFill>
                  <a:schemeClr val="tx1"/>
                </a:solidFill>
                <a:latin typeface="方正仿宋简体" pitchFamily="2" charset="-122"/>
                <a:ea typeface="方正仿宋简体" pitchFamily="2" charset="-122"/>
              </a:endParaRPr>
            </a:p>
          </p:txBody>
        </p:sp>
        <p:cxnSp>
          <p:nvCxnSpPr>
            <p:cNvPr id="71" name="肘形连接符 70"/>
            <p:cNvCxnSpPr>
              <a:stCxn id="53" idx="2"/>
              <a:endCxn id="12" idx="0"/>
            </p:cNvCxnSpPr>
            <p:nvPr/>
          </p:nvCxnSpPr>
          <p:spPr>
            <a:xfrm rot="16200000" flipH="1">
              <a:off x="5884638" y="2526049"/>
              <a:ext cx="664961" cy="103034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53" idx="2"/>
              <a:endCxn id="13" idx="0"/>
            </p:cNvCxnSpPr>
            <p:nvPr/>
          </p:nvCxnSpPr>
          <p:spPr>
            <a:xfrm rot="16200000" flipH="1">
              <a:off x="6398146" y="2012541"/>
              <a:ext cx="664961" cy="2057356"/>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10" idx="2"/>
              <a:endCxn id="89" idx="0"/>
            </p:cNvCxnSpPr>
            <p:nvPr/>
          </p:nvCxnSpPr>
          <p:spPr>
            <a:xfrm>
              <a:off x="4668531" y="3841180"/>
              <a:ext cx="0" cy="41247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9" name="流程图: 终止 88"/>
            <p:cNvSpPr/>
            <p:nvPr/>
          </p:nvSpPr>
          <p:spPr>
            <a:xfrm>
              <a:off x="4200531" y="4253656"/>
              <a:ext cx="936000" cy="468000"/>
            </a:xfrm>
            <a:prstGeom prst="flowChartTerminator">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货主</a:t>
              </a:r>
              <a:endParaRPr lang="en-US" altLang="zh-CN" sz="1000" b="1" dirty="0">
                <a:solidFill>
                  <a:schemeClr val="tx1"/>
                </a:solidFill>
                <a:latin typeface="方正仿宋简体" pitchFamily="2" charset="-122"/>
                <a:ea typeface="方正仿宋简体" pitchFamily="2" charset="-122"/>
              </a:endParaRPr>
            </a:p>
            <a:p>
              <a:pPr algn="ctr"/>
              <a:r>
                <a:rPr lang="zh-CN" altLang="en-US" sz="1000" b="1" dirty="0">
                  <a:solidFill>
                    <a:schemeClr val="tx1"/>
                  </a:solidFill>
                  <a:latin typeface="方正仿宋简体" pitchFamily="2" charset="-122"/>
                  <a:ea typeface="方正仿宋简体" pitchFamily="2" charset="-122"/>
                </a:rPr>
                <a:t>责任</a:t>
              </a:r>
              <a:r>
                <a:rPr lang="en-US" altLang="zh-CN" sz="1000" b="1" dirty="0">
                  <a:solidFill>
                    <a:schemeClr val="tx1"/>
                  </a:solidFill>
                  <a:latin typeface="方正仿宋简体" pitchFamily="2" charset="-122"/>
                  <a:ea typeface="方正仿宋简体" pitchFamily="2" charset="-122"/>
                </a:rPr>
                <a:t>100%</a:t>
              </a:r>
              <a:endParaRPr lang="zh-CN" altLang="en-US" sz="1000" b="1" dirty="0">
                <a:solidFill>
                  <a:schemeClr val="tx1"/>
                </a:solidFill>
                <a:latin typeface="方正仿宋简体" pitchFamily="2" charset="-122"/>
                <a:ea typeface="方正仿宋简体" pitchFamily="2" charset="-122"/>
              </a:endParaRPr>
            </a:p>
          </p:txBody>
        </p:sp>
        <p:sp>
          <p:nvSpPr>
            <p:cNvPr id="92" name="流程图: 终止 91"/>
            <p:cNvSpPr/>
            <p:nvPr/>
          </p:nvSpPr>
          <p:spPr>
            <a:xfrm>
              <a:off x="5749118" y="4253656"/>
              <a:ext cx="936000" cy="468000"/>
            </a:xfrm>
            <a:prstGeom prst="flowChartTerminator">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库方</a:t>
              </a:r>
              <a:endParaRPr lang="en-US" altLang="zh-CN" sz="1000" b="1" dirty="0">
                <a:solidFill>
                  <a:schemeClr val="tx1"/>
                </a:solidFill>
                <a:latin typeface="方正仿宋简体" pitchFamily="2" charset="-122"/>
                <a:ea typeface="方正仿宋简体" pitchFamily="2" charset="-122"/>
              </a:endParaRPr>
            </a:p>
            <a:p>
              <a:pPr algn="ctr"/>
              <a:r>
                <a:rPr lang="zh-CN" altLang="en-US" sz="1000" b="1" dirty="0">
                  <a:solidFill>
                    <a:schemeClr val="tx1"/>
                  </a:solidFill>
                  <a:latin typeface="方正仿宋简体" pitchFamily="2" charset="-122"/>
                  <a:ea typeface="方正仿宋简体" pitchFamily="2" charset="-122"/>
                </a:rPr>
                <a:t>责任</a:t>
              </a:r>
              <a:r>
                <a:rPr lang="en-US" altLang="zh-CN" sz="1000" b="1" dirty="0">
                  <a:solidFill>
                    <a:schemeClr val="tx1"/>
                  </a:solidFill>
                  <a:latin typeface="方正仿宋简体" pitchFamily="2" charset="-122"/>
                  <a:ea typeface="方正仿宋简体" pitchFamily="2" charset="-122"/>
                </a:rPr>
                <a:t>100%</a:t>
              </a:r>
              <a:endParaRPr lang="zh-CN" altLang="en-US" sz="1000" b="1" dirty="0">
                <a:solidFill>
                  <a:schemeClr val="tx1"/>
                </a:solidFill>
                <a:latin typeface="方正仿宋简体" pitchFamily="2" charset="-122"/>
                <a:ea typeface="方正仿宋简体" pitchFamily="2" charset="-122"/>
              </a:endParaRPr>
            </a:p>
          </p:txBody>
        </p:sp>
        <p:cxnSp>
          <p:nvCxnSpPr>
            <p:cNvPr id="93" name="肘形连接符 92"/>
            <p:cNvCxnSpPr>
              <a:stCxn id="11" idx="2"/>
              <a:endCxn id="92" idx="0"/>
            </p:cNvCxnSpPr>
            <p:nvPr/>
          </p:nvCxnSpPr>
          <p:spPr>
            <a:xfrm rot="16200000" flipH="1">
              <a:off x="5753296" y="3789833"/>
              <a:ext cx="412475" cy="51517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12" idx="2"/>
              <a:endCxn id="92" idx="0"/>
            </p:cNvCxnSpPr>
            <p:nvPr/>
          </p:nvCxnSpPr>
          <p:spPr>
            <a:xfrm rot="5400000">
              <a:off x="6268726" y="3790093"/>
              <a:ext cx="411955" cy="51517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9" name="流程图: 终止 98"/>
            <p:cNvSpPr/>
            <p:nvPr/>
          </p:nvSpPr>
          <p:spPr>
            <a:xfrm>
              <a:off x="7291304" y="4253656"/>
              <a:ext cx="936000" cy="468000"/>
            </a:xfrm>
            <a:prstGeom prst="flowChartTerminator">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r>
                <a:rPr lang="zh-CN" altLang="en-US" sz="1000" b="1" dirty="0">
                  <a:solidFill>
                    <a:schemeClr val="tx1"/>
                  </a:solidFill>
                  <a:latin typeface="方正仿宋简体" pitchFamily="2" charset="-122"/>
                  <a:ea typeface="方正仿宋简体" pitchFamily="2" charset="-122"/>
                </a:rPr>
                <a:t>库方</a:t>
              </a:r>
              <a:r>
                <a:rPr lang="en-US" altLang="zh-CN" sz="1000" b="1" dirty="0">
                  <a:solidFill>
                    <a:schemeClr val="tx1"/>
                  </a:solidFill>
                  <a:latin typeface="方正仿宋简体" pitchFamily="2" charset="-122"/>
                  <a:ea typeface="方正仿宋简体" pitchFamily="2" charset="-122"/>
                </a:rPr>
                <a:t>+</a:t>
              </a:r>
              <a:r>
                <a:rPr lang="zh-CN" altLang="en-US" sz="1000" b="1" dirty="0">
                  <a:solidFill>
                    <a:schemeClr val="tx1"/>
                  </a:solidFill>
                  <a:latin typeface="方正仿宋简体" pitchFamily="2" charset="-122"/>
                  <a:ea typeface="方正仿宋简体" pitchFamily="2" charset="-122"/>
                </a:rPr>
                <a:t>货主</a:t>
              </a:r>
              <a:endParaRPr lang="en-US" altLang="zh-CN" sz="1000" b="1" dirty="0">
                <a:solidFill>
                  <a:schemeClr val="tx1"/>
                </a:solidFill>
                <a:latin typeface="方正仿宋简体" pitchFamily="2" charset="-122"/>
                <a:ea typeface="方正仿宋简体" pitchFamily="2" charset="-122"/>
              </a:endParaRPr>
            </a:p>
            <a:p>
              <a:pPr algn="ctr"/>
              <a:r>
                <a:rPr lang="zh-CN" altLang="en-US" sz="1000" b="1" dirty="0">
                  <a:solidFill>
                    <a:schemeClr val="tx1"/>
                  </a:solidFill>
                  <a:latin typeface="方正仿宋简体" pitchFamily="2" charset="-122"/>
                  <a:ea typeface="方正仿宋简体" pitchFamily="2" charset="-122"/>
                </a:rPr>
                <a:t>责任各</a:t>
              </a:r>
              <a:r>
                <a:rPr lang="en-US" altLang="zh-CN" sz="1000" b="1" dirty="0">
                  <a:solidFill>
                    <a:schemeClr val="tx1"/>
                  </a:solidFill>
                  <a:latin typeface="方正仿宋简体" pitchFamily="2" charset="-122"/>
                  <a:ea typeface="方正仿宋简体" pitchFamily="2" charset="-122"/>
                </a:rPr>
                <a:t>50%</a:t>
              </a:r>
              <a:endParaRPr lang="zh-CN" altLang="en-US" sz="1000" b="1" dirty="0">
                <a:solidFill>
                  <a:schemeClr val="tx1"/>
                </a:solidFill>
                <a:latin typeface="方正仿宋简体" pitchFamily="2" charset="-122"/>
                <a:ea typeface="方正仿宋简体" pitchFamily="2" charset="-122"/>
              </a:endParaRPr>
            </a:p>
          </p:txBody>
        </p:sp>
        <p:cxnSp>
          <p:nvCxnSpPr>
            <p:cNvPr id="100" name="直接箭头连接符 99"/>
            <p:cNvCxnSpPr>
              <a:stCxn id="13" idx="2"/>
              <a:endCxn id="99" idx="0"/>
            </p:cNvCxnSpPr>
            <p:nvPr/>
          </p:nvCxnSpPr>
          <p:spPr>
            <a:xfrm>
              <a:off x="7759304" y="3841701"/>
              <a:ext cx="0" cy="411955"/>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5" name="流程图: 过程 124"/>
            <p:cNvSpPr/>
            <p:nvPr/>
          </p:nvSpPr>
          <p:spPr>
            <a:xfrm>
              <a:off x="4411319" y="1077498"/>
              <a:ext cx="535770" cy="549382"/>
            </a:xfrm>
            <a:prstGeom prst="flowChartProcess">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1"/>
            <a:lstStyle/>
            <a:p>
              <a:pPr algn="ctr">
                <a:spcBef>
                  <a:spcPct val="0"/>
                </a:spcBef>
              </a:pPr>
              <a:r>
                <a:rPr lang="zh-CN" altLang="en-US" sz="1100" b="1" dirty="0" smtClean="0">
                  <a:solidFill>
                    <a:prstClr val="black"/>
                  </a:solidFill>
                  <a:latin typeface="方正仿宋简体" pitchFamily="2" charset="-122"/>
                  <a:ea typeface="方正仿宋简体" pitchFamily="2" charset="-122"/>
                </a:rPr>
                <a:t>检查</a:t>
              </a:r>
              <a:endParaRPr lang="en-US" altLang="zh-CN" sz="1100" b="1" dirty="0" smtClean="0">
                <a:solidFill>
                  <a:prstClr val="black"/>
                </a:solidFill>
                <a:latin typeface="方正仿宋简体" pitchFamily="2" charset="-122"/>
                <a:ea typeface="方正仿宋简体" pitchFamily="2" charset="-122"/>
              </a:endParaRPr>
            </a:p>
            <a:p>
              <a:pPr algn="ctr">
                <a:spcBef>
                  <a:spcPct val="0"/>
                </a:spcBef>
              </a:pPr>
              <a:r>
                <a:rPr lang="en-US" altLang="zh-CN" sz="1100" b="1" dirty="0" smtClean="0">
                  <a:solidFill>
                    <a:prstClr val="black"/>
                  </a:solidFill>
                  <a:latin typeface="方正仿宋简体" pitchFamily="2" charset="-122"/>
                  <a:ea typeface="方正仿宋简体" pitchFamily="2" charset="-122"/>
                </a:rPr>
                <a:t>C</a:t>
              </a:r>
              <a:r>
                <a:rPr lang="zh-CN" altLang="en-US" sz="1100" b="1" dirty="0" smtClean="0">
                  <a:solidFill>
                    <a:prstClr val="black"/>
                  </a:solidFill>
                  <a:latin typeface="方正仿宋简体" pitchFamily="2" charset="-122"/>
                  <a:ea typeface="方正仿宋简体" pitchFamily="2" charset="-122"/>
                </a:rPr>
                <a:t>样</a:t>
              </a:r>
              <a:endParaRPr lang="zh-CN" altLang="en-US" sz="1100" b="1" dirty="0">
                <a:solidFill>
                  <a:prstClr val="black"/>
                </a:solidFill>
                <a:latin typeface="方正仿宋简体" pitchFamily="2" charset="-122"/>
                <a:ea typeface="方正仿宋简体" pitchFamily="2" charset="-122"/>
              </a:endParaRPr>
            </a:p>
          </p:txBody>
        </p:sp>
        <p:cxnSp>
          <p:nvCxnSpPr>
            <p:cNvPr id="130" name="直接箭头连接符 129"/>
            <p:cNvCxnSpPr>
              <a:stCxn id="29" idx="3"/>
              <a:endCxn id="125" idx="1"/>
            </p:cNvCxnSpPr>
            <p:nvPr/>
          </p:nvCxnSpPr>
          <p:spPr>
            <a:xfrm>
              <a:off x="4089752" y="1352189"/>
              <a:ext cx="321567"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3" name="肘形连接符 162"/>
            <p:cNvCxnSpPr>
              <a:stCxn id="53" idx="2"/>
              <a:endCxn id="10" idx="0"/>
            </p:cNvCxnSpPr>
            <p:nvPr/>
          </p:nvCxnSpPr>
          <p:spPr>
            <a:xfrm rot="5400000">
              <a:off x="4852760" y="2524511"/>
              <a:ext cx="664960" cy="1033417"/>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2" name="直接箭头连接符 221"/>
            <p:cNvCxnSpPr>
              <a:stCxn id="53" idx="2"/>
              <a:endCxn id="11" idx="0"/>
            </p:cNvCxnSpPr>
            <p:nvPr/>
          </p:nvCxnSpPr>
          <p:spPr>
            <a:xfrm>
              <a:off x="5701948" y="2708739"/>
              <a:ext cx="0" cy="66444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cxnSp>
        <p:nvCxnSpPr>
          <p:cNvPr id="227" name="直接连接符 226"/>
          <p:cNvCxnSpPr/>
          <p:nvPr/>
        </p:nvCxnSpPr>
        <p:spPr>
          <a:xfrm>
            <a:off x="3563888" y="1051541"/>
            <a:ext cx="0" cy="3888352"/>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63" name="流程图: 过程 262"/>
          <p:cNvSpPr/>
          <p:nvPr/>
        </p:nvSpPr>
        <p:spPr>
          <a:xfrm>
            <a:off x="179512" y="771549"/>
            <a:ext cx="1044116" cy="279991"/>
          </a:xfrm>
          <a:prstGeom prst="flowChartProcess">
            <a:avLst/>
          </a:prstGeom>
          <a:noFill/>
          <a:ln w="12700">
            <a:solidFill>
              <a:schemeClr val="tx1"/>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0"/>
          <a:lstStyle/>
          <a:p>
            <a:pPr algn="ctr">
              <a:spcBef>
                <a:spcPct val="0"/>
              </a:spcBef>
            </a:pPr>
            <a:r>
              <a:rPr lang="zh-CN" altLang="en-US" sz="1100" b="1" dirty="0" smtClean="0">
                <a:solidFill>
                  <a:prstClr val="black"/>
                </a:solidFill>
                <a:latin typeface="方正仿宋简体" pitchFamily="2" charset="-122"/>
                <a:ea typeface="方正仿宋简体" pitchFamily="2" charset="-122"/>
              </a:rPr>
              <a:t>检验取样</a:t>
            </a:r>
            <a:endParaRPr lang="zh-CN" altLang="en-US" sz="1100" b="1" dirty="0">
              <a:solidFill>
                <a:prstClr val="black"/>
              </a:solidFill>
              <a:latin typeface="方正仿宋简体" pitchFamily="2" charset="-122"/>
              <a:ea typeface="方正仿宋简体" pitchFamily="2" charset="-122"/>
            </a:endParaRPr>
          </a:p>
        </p:txBody>
      </p:sp>
      <p:sp>
        <p:nvSpPr>
          <p:cNvPr id="264" name="流程图: 过程 263"/>
          <p:cNvSpPr/>
          <p:nvPr/>
        </p:nvSpPr>
        <p:spPr>
          <a:xfrm>
            <a:off x="3815916" y="771548"/>
            <a:ext cx="1044116" cy="279991"/>
          </a:xfrm>
          <a:prstGeom prst="flowChartProcess">
            <a:avLst/>
          </a:prstGeom>
          <a:noFill/>
          <a:ln w="12700">
            <a:solidFill>
              <a:schemeClr val="tx1"/>
            </a:solidFill>
            <a:prstDash val="sysDot"/>
          </a:ln>
          <a:effectLst/>
        </p:spPr>
        <p:style>
          <a:lnRef idx="1">
            <a:schemeClr val="accent2"/>
          </a:lnRef>
          <a:fillRef idx="3">
            <a:schemeClr val="accent2"/>
          </a:fillRef>
          <a:effectRef idx="2">
            <a:schemeClr val="accent2"/>
          </a:effectRef>
          <a:fontRef idx="minor">
            <a:schemeClr val="lt1"/>
          </a:fontRef>
        </p:style>
        <p:txBody>
          <a:bodyPr vert="horz" lIns="95226" tIns="47613" rIns="95226" bIns="47613" anchor="ctr" anchorCtr="0"/>
          <a:lstStyle/>
          <a:p>
            <a:pPr algn="ctr">
              <a:spcBef>
                <a:spcPct val="0"/>
              </a:spcBef>
            </a:pPr>
            <a:r>
              <a:rPr lang="zh-CN" altLang="en-US" sz="1100" b="1" dirty="0" smtClean="0">
                <a:solidFill>
                  <a:prstClr val="black"/>
                </a:solidFill>
                <a:latin typeface="方正仿宋简体" pitchFamily="2" charset="-122"/>
                <a:ea typeface="方正仿宋简体" pitchFamily="2" charset="-122"/>
              </a:rPr>
              <a:t>责任判定</a:t>
            </a:r>
            <a:endParaRPr lang="zh-CN" altLang="en-US" sz="1100" b="1" dirty="0">
              <a:solidFill>
                <a:prstClr val="black"/>
              </a:solidFill>
              <a:latin typeface="方正仿宋简体" pitchFamily="2" charset="-122"/>
              <a:ea typeface="方正仿宋简体" pitchFamily="2" charset="-122"/>
            </a:endParaRPr>
          </a:p>
        </p:txBody>
      </p:sp>
      <p:grpSp>
        <p:nvGrpSpPr>
          <p:cNvPr id="237" name="组合 236"/>
          <p:cNvGrpSpPr/>
          <p:nvPr/>
        </p:nvGrpSpPr>
        <p:grpSpPr>
          <a:xfrm>
            <a:off x="179512" y="1275606"/>
            <a:ext cx="3139091" cy="3448359"/>
            <a:chOff x="179512" y="1275606"/>
            <a:chExt cx="3139091" cy="3448359"/>
          </a:xfrm>
        </p:grpSpPr>
        <p:graphicFrame>
          <p:nvGraphicFramePr>
            <p:cNvPr id="141" name="图示 140"/>
            <p:cNvGraphicFramePr/>
            <p:nvPr>
              <p:extLst>
                <p:ext uri="{D42A27DB-BD31-4B8C-83A1-F6EECF244321}">
                  <p14:modId xmlns:p14="http://schemas.microsoft.com/office/powerpoint/2010/main" val="1487016936"/>
                </p:ext>
              </p:extLst>
            </p:nvPr>
          </p:nvGraphicFramePr>
          <p:xfrm>
            <a:off x="179512" y="1925201"/>
            <a:ext cx="3139091" cy="1318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5" name="Picture 3" descr="D:\我的文档\中化兴中\_MG_8757.jpg"/>
            <p:cNvPicPr>
              <a:picLocks noChangeArrowheads="1"/>
            </p:cNvPicPr>
            <p:nvPr/>
          </p:nvPicPr>
          <p:blipFill rotWithShape="1">
            <a:blip r:embed="rId10" cstate="print">
              <a:extLst>
                <a:ext uri="{28A0092B-C50C-407E-A947-70E740481C1C}">
                  <a14:useLocalDpi xmlns:a14="http://schemas.microsoft.com/office/drawing/2010/main" val="0"/>
                </a:ext>
              </a:extLst>
            </a:blip>
            <a:srcRect t="12373"/>
            <a:stretch/>
          </p:blipFill>
          <p:spPr bwMode="auto">
            <a:xfrm>
              <a:off x="1267180" y="1275606"/>
              <a:ext cx="972000" cy="648000"/>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https://timgsa.baidu.com/timg?image&amp;quality=80&amp;size=b9999_10000&amp;sec=1488113255724&amp;di=18539570ced76689a8b7849799567f16&amp;imgtype=0&amp;src=http%3A%2F%2Fqingdao.sdnews.com.cn%2Fxwzx%2F201401%2FW020140127615252571934.jpg"/>
            <p:cNvPicPr>
              <a:picLocks noChangeArrowheads="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Effect>
                        <a14:saturation sat="120000"/>
                      </a14:imgEffect>
                    </a14:imgLayer>
                  </a14:imgProps>
                </a:ext>
                <a:ext uri="{28A0092B-C50C-407E-A947-70E740481C1C}">
                  <a14:useLocalDpi xmlns:a14="http://schemas.microsoft.com/office/drawing/2010/main" val="0"/>
                </a:ext>
              </a:extLst>
            </a:blip>
            <a:srcRect t="4765" b="7828"/>
            <a:stretch/>
          </p:blipFill>
          <p:spPr bwMode="auto">
            <a:xfrm>
              <a:off x="216002" y="3219822"/>
              <a:ext cx="972000" cy="648000"/>
            </a:xfrm>
            <a:prstGeom prst="rect">
              <a:avLst/>
            </a:prstGeom>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3" descr="D:\我的文档\中化兴中\_MG_8757.jpg"/>
            <p:cNvPicPr>
              <a:picLocks noChangeArrowheads="1"/>
            </p:cNvPicPr>
            <p:nvPr/>
          </p:nvPicPr>
          <p:blipFill rotWithShape="1">
            <a:blip r:embed="rId10" cstate="print">
              <a:extLst>
                <a:ext uri="{28A0092B-C50C-407E-A947-70E740481C1C}">
                  <a14:useLocalDpi xmlns:a14="http://schemas.microsoft.com/office/drawing/2010/main" val="0"/>
                </a:ext>
              </a:extLst>
            </a:blip>
            <a:srcRect t="12373"/>
            <a:stretch/>
          </p:blipFill>
          <p:spPr bwMode="auto">
            <a:xfrm>
              <a:off x="2303856" y="4075965"/>
              <a:ext cx="972000" cy="648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10" descr="https://timgsa.baidu.com/timg?image&amp;quality=80&amp;size=b9999_10000&amp;sec=1488113255724&amp;di=18539570ced76689a8b7849799567f16&amp;imgtype=0&amp;src=http%3A%2F%2Fqingdao.sdnews.com.cn%2Fxwzx%2F201401%2FW020140127615252571934.jpg"/>
            <p:cNvPicPr>
              <a:picLocks noChangeArrowheads="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Effect>
                        <a14:saturation sat="120000"/>
                      </a14:imgEffect>
                    </a14:imgLayer>
                  </a14:imgProps>
                </a:ext>
                <a:ext uri="{28A0092B-C50C-407E-A947-70E740481C1C}">
                  <a14:useLocalDpi xmlns:a14="http://schemas.microsoft.com/office/drawing/2010/main" val="0"/>
                </a:ext>
              </a:extLst>
            </a:blip>
            <a:srcRect t="4765" b="7828"/>
            <a:stretch/>
          </p:blipFill>
          <p:spPr bwMode="auto">
            <a:xfrm>
              <a:off x="2303856" y="3219822"/>
              <a:ext cx="972000" cy="648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38" name="十字形 237"/>
          <p:cNvSpPr/>
          <p:nvPr/>
        </p:nvSpPr>
        <p:spPr>
          <a:xfrm>
            <a:off x="2717856" y="3915489"/>
            <a:ext cx="144000" cy="144000"/>
          </a:xfrm>
          <a:prstGeom prst="plus">
            <a:avLst>
              <a:gd name="adj" fmla="val 3457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TextBox 72"/>
          <p:cNvSpPr txBox="1">
            <a:spLocks noChangeArrowheads="1"/>
          </p:cNvSpPr>
          <p:nvPr/>
        </p:nvSpPr>
        <p:spPr bwMode="auto">
          <a:xfrm>
            <a:off x="216347" y="4250000"/>
            <a:ext cx="1536833" cy="53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defRPr sz="3000">
                <a:solidFill>
                  <a:schemeClr val="tx1"/>
                </a:solidFill>
                <a:latin typeface="Constantia" pitchFamily="18" charset="0"/>
                <a:ea typeface="宋体" pitchFamily="2" charset="-122"/>
              </a:defRPr>
            </a:lvl1pPr>
            <a:lvl2pPr marL="742950" indent="-285750" eaLnBrk="0" hangingPunct="0">
              <a:defRPr sz="3000">
                <a:solidFill>
                  <a:schemeClr val="tx1"/>
                </a:solidFill>
                <a:latin typeface="Constantia" pitchFamily="18" charset="0"/>
                <a:ea typeface="宋体" pitchFamily="2" charset="-122"/>
              </a:defRPr>
            </a:lvl2pPr>
            <a:lvl3pPr marL="1143000" indent="-228600" eaLnBrk="0" hangingPunct="0">
              <a:defRPr sz="3000">
                <a:solidFill>
                  <a:schemeClr val="tx1"/>
                </a:solidFill>
                <a:latin typeface="Constantia" pitchFamily="18" charset="0"/>
                <a:ea typeface="宋体" pitchFamily="2" charset="-122"/>
              </a:defRPr>
            </a:lvl3pPr>
            <a:lvl4pPr marL="1600200" indent="-228600" eaLnBrk="0" hangingPunct="0">
              <a:defRPr sz="3000">
                <a:solidFill>
                  <a:schemeClr val="tx1"/>
                </a:solidFill>
                <a:latin typeface="Constantia" pitchFamily="18" charset="0"/>
                <a:ea typeface="宋体" pitchFamily="2" charset="-122"/>
              </a:defRPr>
            </a:lvl4pPr>
            <a:lvl5pPr marL="2057400" indent="-228600" eaLnBrk="0" hangingPunct="0">
              <a:defRPr sz="3000">
                <a:solidFill>
                  <a:schemeClr val="tx1"/>
                </a:solidFill>
                <a:latin typeface="Constantia" pitchFamily="18" charset="0"/>
                <a:ea typeface="宋体" pitchFamily="2" charset="-122"/>
              </a:defRPr>
            </a:lvl5pPr>
            <a:lvl6pPr marL="2514600" indent="-228600" eaLnBrk="0" fontAlgn="base" hangingPunct="0">
              <a:spcBef>
                <a:spcPct val="0"/>
              </a:spcBef>
              <a:spcAft>
                <a:spcPct val="0"/>
              </a:spcAft>
              <a:defRPr sz="3000">
                <a:solidFill>
                  <a:schemeClr val="tx1"/>
                </a:solidFill>
                <a:latin typeface="Constantia" pitchFamily="18" charset="0"/>
                <a:ea typeface="宋体" pitchFamily="2" charset="-122"/>
              </a:defRPr>
            </a:lvl6pPr>
            <a:lvl7pPr marL="2971800" indent="-228600" eaLnBrk="0" fontAlgn="base" hangingPunct="0">
              <a:spcBef>
                <a:spcPct val="0"/>
              </a:spcBef>
              <a:spcAft>
                <a:spcPct val="0"/>
              </a:spcAft>
              <a:defRPr sz="3000">
                <a:solidFill>
                  <a:schemeClr val="tx1"/>
                </a:solidFill>
                <a:latin typeface="Constantia" pitchFamily="18" charset="0"/>
                <a:ea typeface="宋体" pitchFamily="2" charset="-122"/>
              </a:defRPr>
            </a:lvl7pPr>
            <a:lvl8pPr marL="3429000" indent="-228600" eaLnBrk="0" fontAlgn="base" hangingPunct="0">
              <a:spcBef>
                <a:spcPct val="0"/>
              </a:spcBef>
              <a:spcAft>
                <a:spcPct val="0"/>
              </a:spcAft>
              <a:defRPr sz="3000">
                <a:solidFill>
                  <a:schemeClr val="tx1"/>
                </a:solidFill>
                <a:latin typeface="Constantia" pitchFamily="18" charset="0"/>
                <a:ea typeface="宋体" pitchFamily="2" charset="-122"/>
              </a:defRPr>
            </a:lvl8pPr>
            <a:lvl9pPr marL="3886200" indent="-228600" eaLnBrk="0" fontAlgn="base" hangingPunct="0">
              <a:spcBef>
                <a:spcPct val="0"/>
              </a:spcBef>
              <a:spcAft>
                <a:spcPct val="0"/>
              </a:spcAft>
              <a:defRPr sz="3000">
                <a:solidFill>
                  <a:schemeClr val="tx1"/>
                </a:solidFill>
                <a:latin typeface="Constantia" pitchFamily="18" charset="0"/>
                <a:ea typeface="宋体" pitchFamily="2" charset="-122"/>
              </a:defRPr>
            </a:lvl9pPr>
          </a:lstStyle>
          <a:p>
            <a:pPr eaLnBrk="1" hangingPunct="1">
              <a:lnSpc>
                <a:spcPct val="150000"/>
              </a:lnSpc>
            </a:pPr>
            <a:r>
              <a:rPr lang="zh-CN" altLang="en-US" sz="800" dirty="0">
                <a:latin typeface="方正仿宋简体" pitchFamily="2" charset="-122"/>
                <a:ea typeface="方正仿宋简体" pitchFamily="2" charset="-122"/>
              </a:rPr>
              <a:t>备注</a:t>
            </a:r>
            <a:r>
              <a:rPr lang="zh-CN" altLang="en-US" sz="800" dirty="0" smtClean="0">
                <a:latin typeface="方正仿宋简体" pitchFamily="2" charset="-122"/>
                <a:ea typeface="方正仿宋简体" pitchFamily="2" charset="-122"/>
              </a:rPr>
              <a:t>：</a:t>
            </a:r>
            <a:r>
              <a:rPr lang="en-US" altLang="zh-CN" sz="800" dirty="0" smtClean="0">
                <a:latin typeface="方正仿宋简体" pitchFamily="2" charset="-122"/>
                <a:ea typeface="方正仿宋简体" pitchFamily="2" charset="-122"/>
              </a:rPr>
              <a:t>A1</a:t>
            </a:r>
            <a:r>
              <a:rPr lang="zh-CN" altLang="en-US" sz="800" dirty="0">
                <a:latin typeface="方正仿宋简体" pitchFamily="2" charset="-122"/>
                <a:ea typeface="方正仿宋简体" pitchFamily="2" charset="-122"/>
              </a:rPr>
              <a:t>样为入库原油单独</a:t>
            </a:r>
            <a:r>
              <a:rPr lang="zh-CN" altLang="en-US" sz="800" dirty="0" smtClean="0">
                <a:latin typeface="方正仿宋简体" pitchFamily="2" charset="-122"/>
                <a:ea typeface="方正仿宋简体" pitchFamily="2" charset="-122"/>
              </a:rPr>
              <a:t>船舱的样品；</a:t>
            </a:r>
            <a:r>
              <a:rPr lang="en-US" altLang="zh-CN" sz="800" dirty="0" smtClean="0">
                <a:latin typeface="方正仿宋简体" pitchFamily="2" charset="-122"/>
                <a:ea typeface="方正仿宋简体" pitchFamily="2" charset="-122"/>
              </a:rPr>
              <a:t>A2</a:t>
            </a:r>
            <a:r>
              <a:rPr lang="zh-CN" altLang="en-US" sz="800" dirty="0" smtClean="0">
                <a:latin typeface="方正仿宋简体" pitchFamily="2" charset="-122"/>
                <a:ea typeface="方正仿宋简体" pitchFamily="2" charset="-122"/>
              </a:rPr>
              <a:t>样为</a:t>
            </a:r>
            <a:r>
              <a:rPr lang="en-US" altLang="zh-CN" sz="800" dirty="0" smtClean="0">
                <a:latin typeface="方正仿宋简体" pitchFamily="2" charset="-122"/>
                <a:ea typeface="方正仿宋简体" pitchFamily="2" charset="-122"/>
              </a:rPr>
              <a:t>A1</a:t>
            </a:r>
            <a:r>
              <a:rPr lang="zh-CN" altLang="en-US" sz="800" dirty="0" smtClean="0">
                <a:latin typeface="方正仿宋简体" pitchFamily="2" charset="-122"/>
                <a:ea typeface="方正仿宋简体" pitchFamily="2" charset="-122"/>
              </a:rPr>
              <a:t>样按船舱</a:t>
            </a:r>
            <a:r>
              <a:rPr lang="zh-CN" altLang="en-US" sz="800" dirty="0">
                <a:latin typeface="方正仿宋简体" pitchFamily="2" charset="-122"/>
                <a:ea typeface="方正仿宋简体" pitchFamily="2" charset="-122"/>
              </a:rPr>
              <a:t>原油数量配比混合样品。</a:t>
            </a:r>
          </a:p>
        </p:txBody>
      </p:sp>
    </p:spTree>
    <p:extLst>
      <p:ext uri="{BB962C8B-B14F-4D97-AF65-F5344CB8AC3E}">
        <p14:creationId xmlns:p14="http://schemas.microsoft.com/office/powerpoint/2010/main" val="1514230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zh-CN" altLang="en-US" dirty="0"/>
              <a:t>三、标准仓单系统及仓单业务介绍</a:t>
            </a:r>
          </a:p>
        </p:txBody>
      </p:sp>
    </p:spTree>
    <p:extLst>
      <p:ext uri="{BB962C8B-B14F-4D97-AF65-F5344CB8AC3E}">
        <p14:creationId xmlns:p14="http://schemas.microsoft.com/office/powerpoint/2010/main" val="2105291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标准仓单及仓单系统概述</a:t>
            </a:r>
          </a:p>
        </p:txBody>
      </p:sp>
      <p:sp>
        <p:nvSpPr>
          <p:cNvPr id="37" name="AutoShape 10"/>
          <p:cNvSpPr>
            <a:spLocks noChangeArrowheads="1"/>
          </p:cNvSpPr>
          <p:nvPr/>
        </p:nvSpPr>
        <p:spPr bwMode="auto">
          <a:xfrm>
            <a:off x="6084891" y="987115"/>
            <a:ext cx="2520000" cy="545583"/>
          </a:xfrm>
          <a:prstGeom prst="rightArrow">
            <a:avLst>
              <a:gd name="adj1" fmla="val 64722"/>
              <a:gd name="adj2" fmla="val 55129"/>
            </a:avLst>
          </a:prstGeom>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903790" tIns="53340" rIns="53341" bIns="53340" numCol="1" spcCol="1270" anchor="ctr" anchorCtr="0">
            <a:noAutofit/>
          </a:bodyPr>
          <a:lstStyle/>
          <a:p>
            <a:pPr defTabSz="622300">
              <a:lnSpc>
                <a:spcPct val="90000"/>
              </a:lnSpc>
              <a:spcBef>
                <a:spcPct val="0"/>
              </a:spcBef>
              <a:spcAft>
                <a:spcPct val="35000"/>
              </a:spcAft>
            </a:pPr>
            <a:r>
              <a:rPr lang="zh-CN" altLang="en-US" sz="1200" b="1" dirty="0" smtClean="0">
                <a:latin typeface="方正仿宋简体" pitchFamily="2" charset="-122"/>
                <a:ea typeface="方正仿宋简体" pitchFamily="2" charset="-122"/>
              </a:rPr>
              <a:t>用户</a:t>
            </a:r>
            <a:endParaRPr lang="en-US" altLang="ko-KR" sz="1200" b="1" dirty="0">
              <a:latin typeface="方正仿宋简体" pitchFamily="2" charset="-122"/>
              <a:ea typeface="方正仿宋简体" pitchFamily="2" charset="-122"/>
            </a:endParaRPr>
          </a:p>
        </p:txBody>
      </p:sp>
      <p:sp>
        <p:nvSpPr>
          <p:cNvPr id="38" name="AutoShape 11"/>
          <p:cNvSpPr>
            <a:spLocks noChangeArrowheads="1"/>
          </p:cNvSpPr>
          <p:nvPr/>
        </p:nvSpPr>
        <p:spPr bwMode="auto">
          <a:xfrm>
            <a:off x="3328561" y="987115"/>
            <a:ext cx="2520000" cy="545583"/>
          </a:xfrm>
          <a:prstGeom prst="rightArrow">
            <a:avLst>
              <a:gd name="adj1" fmla="val 64722"/>
              <a:gd name="adj2" fmla="val 47860"/>
            </a:avLst>
          </a:prstGeom>
          <a:extLst/>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903790" tIns="53340" rIns="53341" bIns="53340" numCol="1" spcCol="1270" anchor="ctr" anchorCtr="0">
            <a:noAutofit/>
          </a:bodyPr>
          <a:lstStyle/>
          <a:p>
            <a:pPr defTabSz="622300">
              <a:lnSpc>
                <a:spcPct val="90000"/>
              </a:lnSpc>
              <a:spcBef>
                <a:spcPct val="0"/>
              </a:spcBef>
              <a:spcAft>
                <a:spcPct val="35000"/>
              </a:spcAft>
            </a:pPr>
            <a:r>
              <a:rPr lang="zh-CN" altLang="en-US" sz="1200" b="1" dirty="0" smtClean="0">
                <a:latin typeface="方正仿宋简体" pitchFamily="2" charset="-122"/>
                <a:ea typeface="方正仿宋简体" pitchFamily="2" charset="-122"/>
              </a:rPr>
              <a:t>系统</a:t>
            </a:r>
            <a:endParaRPr lang="en-US" altLang="ko-KR" sz="1200" b="1" dirty="0">
              <a:latin typeface="方正仿宋简体" pitchFamily="2" charset="-122"/>
              <a:ea typeface="方正仿宋简体" pitchFamily="2" charset="-122"/>
            </a:endParaRPr>
          </a:p>
        </p:txBody>
      </p:sp>
      <p:sp>
        <p:nvSpPr>
          <p:cNvPr id="39" name="Rectangle 6"/>
          <p:cNvSpPr>
            <a:spLocks noChangeArrowheads="1"/>
          </p:cNvSpPr>
          <p:nvPr/>
        </p:nvSpPr>
        <p:spPr bwMode="auto">
          <a:xfrm>
            <a:off x="539553" y="1772811"/>
            <a:ext cx="2519999" cy="2167091"/>
          </a:xfrm>
          <a:prstGeom prst="rect">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1"/>
          <a:lstStyle/>
          <a:p>
            <a:pPr marL="180000" lvl="1" indent="-180000">
              <a:lnSpc>
                <a:spcPct val="150000"/>
              </a:lnSpc>
              <a:buFont typeface="Arial" pitchFamily="34" charset="0"/>
              <a:buChar char="•"/>
            </a:pPr>
            <a:r>
              <a:rPr lang="zh-CN" altLang="en-US" sz="1200" dirty="0">
                <a:solidFill>
                  <a:schemeClr val="tx1"/>
                </a:solidFill>
                <a:latin typeface="方正仿宋简体" pitchFamily="2" charset="-122"/>
                <a:ea typeface="方正仿宋简体" pitchFamily="2" charset="-122"/>
              </a:rPr>
              <a:t>交割仓库开具并经期货交易所认定的标准化提货凭证。</a:t>
            </a:r>
            <a:endParaRPr lang="en-US" altLang="zh-CN" sz="1200" dirty="0">
              <a:solidFill>
                <a:schemeClr val="tx1"/>
              </a:solidFill>
              <a:latin typeface="方正仿宋简体" pitchFamily="2" charset="-122"/>
              <a:ea typeface="方正仿宋简体" pitchFamily="2" charset="-122"/>
            </a:endParaRPr>
          </a:p>
          <a:p>
            <a:pPr marL="180000" lvl="1" indent="-180000">
              <a:lnSpc>
                <a:spcPct val="150000"/>
              </a:lnSpc>
              <a:buFont typeface="Arial" pitchFamily="34" charset="0"/>
              <a:buChar char="•"/>
            </a:pPr>
            <a:r>
              <a:rPr lang="zh-CN" altLang="zh-CN" sz="1200" dirty="0">
                <a:solidFill>
                  <a:schemeClr val="tx1"/>
                </a:solidFill>
                <a:latin typeface="方正仿宋简体" pitchFamily="2" charset="-122"/>
                <a:ea typeface="方正仿宋简体" pitchFamily="2" charset="-122"/>
              </a:rPr>
              <a:t>指定交割仓库按照能源中心规定程序签发的、在能源中心标准仓单管理系统生成的实物提货凭证。</a:t>
            </a:r>
            <a:endParaRPr lang="en-US" altLang="zh-CN" sz="1200" dirty="0">
              <a:solidFill>
                <a:schemeClr val="tx1"/>
              </a:solidFill>
              <a:latin typeface="方正仿宋简体" pitchFamily="2" charset="-122"/>
              <a:ea typeface="方正仿宋简体" pitchFamily="2" charset="-122"/>
            </a:endParaRPr>
          </a:p>
        </p:txBody>
      </p:sp>
      <p:sp>
        <p:nvSpPr>
          <p:cNvPr id="40" name="Rectangle 10"/>
          <p:cNvSpPr>
            <a:spLocks noChangeArrowheads="1"/>
          </p:cNvSpPr>
          <p:nvPr/>
        </p:nvSpPr>
        <p:spPr bwMode="auto">
          <a:xfrm>
            <a:off x="3328561" y="1772812"/>
            <a:ext cx="2520000" cy="2167090"/>
          </a:xfrm>
          <a:prstGeom prst="rect">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1"/>
          <a:lstStyle/>
          <a:p>
            <a:pPr marL="180000" lvl="1" indent="-180000">
              <a:lnSpc>
                <a:spcPct val="150000"/>
              </a:lnSpc>
              <a:buFont typeface="Arial" pitchFamily="34" charset="0"/>
              <a:buChar char="•"/>
            </a:pPr>
            <a:r>
              <a:rPr lang="zh-CN" altLang="en-US" sz="1200" dirty="0">
                <a:solidFill>
                  <a:schemeClr val="tx1"/>
                </a:solidFill>
                <a:latin typeface="方正仿宋简体" pitchFamily="2" charset="-122"/>
                <a:ea typeface="方正仿宋简体" pitchFamily="2" charset="-122"/>
              </a:rPr>
              <a:t>标准仓单管理系统由能源中心建立、维护、管理。</a:t>
            </a:r>
            <a:endParaRPr lang="en-US" altLang="zh-CN" sz="1200" dirty="0">
              <a:solidFill>
                <a:schemeClr val="tx1"/>
              </a:solidFill>
              <a:latin typeface="方正仿宋简体" pitchFamily="2" charset="-122"/>
              <a:ea typeface="方正仿宋简体" pitchFamily="2" charset="-122"/>
            </a:endParaRPr>
          </a:p>
          <a:p>
            <a:pPr marL="180000" lvl="1" indent="-180000">
              <a:lnSpc>
                <a:spcPct val="150000"/>
              </a:lnSpc>
              <a:buFont typeface="Arial" pitchFamily="34" charset="0"/>
              <a:buChar char="•"/>
            </a:pPr>
            <a:r>
              <a:rPr lang="zh-CN" altLang="en-US" sz="1200" dirty="0">
                <a:solidFill>
                  <a:schemeClr val="tx1"/>
                </a:solidFill>
                <a:latin typeface="方正仿宋简体" pitchFamily="2" charset="-122"/>
                <a:ea typeface="方正仿宋简体" pitchFamily="2" charset="-122"/>
              </a:rPr>
              <a:t>电子化</a:t>
            </a:r>
            <a:endParaRPr lang="en-US" altLang="zh-CN" sz="1200" dirty="0">
              <a:solidFill>
                <a:schemeClr val="tx1"/>
              </a:solidFill>
              <a:latin typeface="方正仿宋简体" pitchFamily="2" charset="-122"/>
              <a:ea typeface="方正仿宋简体" pitchFamily="2" charset="-122"/>
            </a:endParaRPr>
          </a:p>
          <a:p>
            <a:pPr marL="180000" lvl="1" indent="-180000">
              <a:lnSpc>
                <a:spcPct val="150000"/>
              </a:lnSpc>
              <a:buFont typeface="Arial" pitchFamily="34" charset="0"/>
              <a:buChar char="•"/>
            </a:pPr>
            <a:endParaRPr lang="en-US" altLang="zh-CN" sz="1200" dirty="0">
              <a:solidFill>
                <a:schemeClr val="tx1"/>
              </a:solidFill>
              <a:latin typeface="方正仿宋简体" pitchFamily="2" charset="-122"/>
              <a:ea typeface="方正仿宋简体" pitchFamily="2" charset="-122"/>
            </a:endParaRPr>
          </a:p>
          <a:p>
            <a:pPr marL="180000" lvl="1" indent="-180000">
              <a:lnSpc>
                <a:spcPct val="150000"/>
              </a:lnSpc>
              <a:buFont typeface="Arial" pitchFamily="34" charset="0"/>
              <a:buChar char="•"/>
            </a:pPr>
            <a:endParaRPr lang="zh-CN" altLang="de-DE" sz="1200" dirty="0">
              <a:solidFill>
                <a:schemeClr val="tx1"/>
              </a:solidFill>
              <a:latin typeface="方正仿宋简体" pitchFamily="2" charset="-122"/>
              <a:ea typeface="方正仿宋简体" pitchFamily="2" charset="-122"/>
            </a:endParaRPr>
          </a:p>
        </p:txBody>
      </p:sp>
      <p:sp>
        <p:nvSpPr>
          <p:cNvPr id="41" name="Rectangle 14"/>
          <p:cNvSpPr>
            <a:spLocks noChangeArrowheads="1"/>
          </p:cNvSpPr>
          <p:nvPr/>
        </p:nvSpPr>
        <p:spPr bwMode="auto">
          <a:xfrm>
            <a:off x="6084891" y="1772811"/>
            <a:ext cx="2519999" cy="2167091"/>
          </a:xfrm>
          <a:prstGeom prst="rect">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1"/>
          <a:lstStyle/>
          <a:p>
            <a:pPr marL="180000" lvl="1" indent="-180000">
              <a:lnSpc>
                <a:spcPct val="150000"/>
              </a:lnSpc>
              <a:buFont typeface="Arial" pitchFamily="34" charset="0"/>
              <a:buChar char="•"/>
            </a:pPr>
            <a:r>
              <a:rPr lang="zh-CN" altLang="en-US" sz="1200" dirty="0">
                <a:solidFill>
                  <a:schemeClr val="tx1"/>
                </a:solidFill>
                <a:latin typeface="方正仿宋简体" pitchFamily="2" charset="-122"/>
                <a:ea typeface="方正仿宋简体" pitchFamily="2" charset="-122"/>
              </a:rPr>
              <a:t>标准仓单业务参与者应在系统中开设标准仓单帐户，方可持有标准仓单，参与标准仓单业务。</a:t>
            </a:r>
            <a:endParaRPr lang="en-US" altLang="zh-CN" sz="1200" dirty="0">
              <a:solidFill>
                <a:schemeClr val="tx1"/>
              </a:solidFill>
              <a:latin typeface="方正仿宋简体" pitchFamily="2" charset="-122"/>
              <a:ea typeface="方正仿宋简体" pitchFamily="2" charset="-122"/>
            </a:endParaRPr>
          </a:p>
          <a:p>
            <a:pPr marL="180000" lvl="1" indent="-180000">
              <a:lnSpc>
                <a:spcPct val="150000"/>
              </a:lnSpc>
              <a:buFont typeface="Arial" pitchFamily="34" charset="0"/>
              <a:buChar char="•"/>
            </a:pPr>
            <a:r>
              <a:rPr lang="zh-CN" altLang="en-US" sz="1200" dirty="0">
                <a:solidFill>
                  <a:schemeClr val="tx1"/>
                </a:solidFill>
                <a:latin typeface="方正仿宋简体" pitchFamily="2" charset="-122"/>
                <a:ea typeface="方正仿宋简体" pitchFamily="2" charset="-122"/>
              </a:rPr>
              <a:t>标准仓单帐户一户一码。</a:t>
            </a:r>
          </a:p>
          <a:p>
            <a:pPr marL="180000" lvl="1" indent="-180000">
              <a:lnSpc>
                <a:spcPct val="150000"/>
              </a:lnSpc>
              <a:buFont typeface="Arial" pitchFamily="34" charset="0"/>
              <a:buChar char="•"/>
            </a:pPr>
            <a:endParaRPr lang="zh-CN" altLang="de-DE" sz="1200" dirty="0">
              <a:solidFill>
                <a:schemeClr val="tx1"/>
              </a:solidFill>
              <a:latin typeface="方正仿宋简体" pitchFamily="2" charset="-122"/>
              <a:ea typeface="方正仿宋简体" pitchFamily="2" charset="-122"/>
            </a:endParaRPr>
          </a:p>
        </p:txBody>
      </p:sp>
      <p:sp>
        <p:nvSpPr>
          <p:cNvPr id="42" name="AutoShape 12"/>
          <p:cNvSpPr>
            <a:spLocks noChangeArrowheads="1"/>
          </p:cNvSpPr>
          <p:nvPr/>
        </p:nvSpPr>
        <p:spPr bwMode="auto">
          <a:xfrm>
            <a:off x="539552" y="987115"/>
            <a:ext cx="2520000" cy="545583"/>
          </a:xfrm>
          <a:prstGeom prst="rightArrow">
            <a:avLst>
              <a:gd name="adj1" fmla="val 64722"/>
              <a:gd name="adj2" fmla="val 53527"/>
            </a:avLst>
          </a:prstGeom>
          <a:extLst/>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903790" tIns="53340" rIns="53341" bIns="53340" numCol="1" spcCol="1270" anchor="ctr" anchorCtr="0">
            <a:noAutofit/>
          </a:bodyPr>
          <a:lstStyle/>
          <a:p>
            <a:pPr defTabSz="622300">
              <a:lnSpc>
                <a:spcPct val="90000"/>
              </a:lnSpc>
              <a:spcBef>
                <a:spcPct val="0"/>
              </a:spcBef>
              <a:spcAft>
                <a:spcPct val="35000"/>
              </a:spcAft>
            </a:pPr>
            <a:r>
              <a:rPr lang="zh-CN" altLang="en-US" sz="1200" b="1" dirty="0" smtClean="0">
                <a:latin typeface="方正仿宋简体" pitchFamily="2" charset="-122"/>
                <a:ea typeface="方正仿宋简体" pitchFamily="2" charset="-122"/>
              </a:rPr>
              <a:t>定义</a:t>
            </a:r>
            <a:endParaRPr lang="en-US" altLang="ko-KR" sz="1200" b="1" dirty="0">
              <a:latin typeface="方正仿宋简体" pitchFamily="2" charset="-122"/>
              <a:ea typeface="方正仿宋简体" pitchFamily="2" charset="-122"/>
            </a:endParaRPr>
          </a:p>
        </p:txBody>
      </p:sp>
    </p:spTree>
    <p:extLst>
      <p:ext uri="{BB962C8B-B14F-4D97-AF65-F5344CB8AC3E}">
        <p14:creationId xmlns:p14="http://schemas.microsoft.com/office/powerpoint/2010/main" val="886566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标准仓单系统帐户和用户示意图</a:t>
            </a:r>
          </a:p>
        </p:txBody>
      </p:sp>
      <p:sp>
        <p:nvSpPr>
          <p:cNvPr id="10" name="Line 32"/>
          <p:cNvSpPr>
            <a:spLocks noChangeShapeType="1"/>
          </p:cNvSpPr>
          <p:nvPr/>
        </p:nvSpPr>
        <p:spPr bwMode="auto">
          <a:xfrm>
            <a:off x="899592" y="3245287"/>
            <a:ext cx="7375801"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11" name="Text Box 33"/>
          <p:cNvSpPr txBox="1">
            <a:spLocks noChangeArrowheads="1"/>
          </p:cNvSpPr>
          <p:nvPr/>
        </p:nvSpPr>
        <p:spPr bwMode="auto">
          <a:xfrm>
            <a:off x="7740798" y="3031117"/>
            <a:ext cx="7429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spcBef>
                <a:spcPct val="50000"/>
              </a:spcBef>
            </a:pPr>
            <a:r>
              <a:rPr lang="en-US" altLang="zh-CN" sz="900" b="1" dirty="0">
                <a:solidFill>
                  <a:srgbClr val="000000"/>
                </a:solidFill>
                <a:latin typeface="方正仿宋简体" pitchFamily="2" charset="-122"/>
                <a:ea typeface="方正仿宋简体" pitchFamily="2" charset="-122"/>
                <a:sym typeface="Calibri" pitchFamily="34" charset="0"/>
              </a:rPr>
              <a:t>SSL</a:t>
            </a:r>
            <a:r>
              <a:rPr lang="zh-CN" altLang="en-US" sz="900" b="1" dirty="0">
                <a:solidFill>
                  <a:srgbClr val="000000"/>
                </a:solidFill>
                <a:latin typeface="方正仿宋简体" pitchFamily="2" charset="-122"/>
                <a:ea typeface="方正仿宋简体" pitchFamily="2" charset="-122"/>
                <a:sym typeface="Calibri" pitchFamily="34" charset="0"/>
              </a:rPr>
              <a:t>加密</a:t>
            </a:r>
          </a:p>
        </p:txBody>
      </p:sp>
      <p:grpSp>
        <p:nvGrpSpPr>
          <p:cNvPr id="12" name="组合 4"/>
          <p:cNvGrpSpPr>
            <a:grpSpLocks/>
          </p:cNvGrpSpPr>
          <p:nvPr/>
        </p:nvGrpSpPr>
        <p:grpSpPr bwMode="auto">
          <a:xfrm>
            <a:off x="1075383" y="2383663"/>
            <a:ext cx="780936" cy="2494554"/>
            <a:chOff x="467544" y="3062739"/>
            <a:chExt cx="972511" cy="3022885"/>
          </a:xfrm>
        </p:grpSpPr>
        <p:sp>
          <p:nvSpPr>
            <p:cNvPr id="13"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14" name="Rectangle 3"/>
            <p:cNvSpPr>
              <a:spLocks noChangeArrowheads="1"/>
            </p:cNvSpPr>
            <p:nvPr/>
          </p:nvSpPr>
          <p:spPr bwMode="auto">
            <a:xfrm>
              <a:off x="503064" y="3294935"/>
              <a:ext cx="936625"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交易所</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页面</a:t>
              </a:r>
            </a:p>
          </p:txBody>
        </p:sp>
        <p:sp>
          <p:nvSpPr>
            <p:cNvPr id="15"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16" name="Text Box 16"/>
            <p:cNvSpPr txBox="1">
              <a:spLocks noChangeArrowheads="1"/>
            </p:cNvSpPr>
            <p:nvPr/>
          </p:nvSpPr>
          <p:spPr bwMode="auto">
            <a:xfrm>
              <a:off x="507410" y="5768607"/>
              <a:ext cx="932645" cy="31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能源中心</a:t>
              </a:r>
              <a:endParaRPr lang="en-US" altLang="zh-CN" sz="1050" b="1">
                <a:solidFill>
                  <a:srgbClr val="000000"/>
                </a:solidFill>
                <a:latin typeface="方正仿宋简体" pitchFamily="2" charset="-122"/>
                <a:ea typeface="方正仿宋简体" pitchFamily="2" charset="-122"/>
                <a:sym typeface="Calibri" pitchFamily="34" charset="0"/>
              </a:endParaRPr>
            </a:p>
          </p:txBody>
        </p:sp>
        <p:sp>
          <p:nvSpPr>
            <p:cNvPr id="17" name="Text Box 24"/>
            <p:cNvSpPr txBox="1">
              <a:spLocks noChangeArrowheads="1"/>
            </p:cNvSpPr>
            <p:nvPr/>
          </p:nvSpPr>
          <p:spPr bwMode="auto">
            <a:xfrm>
              <a:off x="539577" y="4221088"/>
              <a:ext cx="866775" cy="3170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18"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19"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12647"/>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0" name="组合 160"/>
          <p:cNvGrpSpPr>
            <a:grpSpLocks/>
          </p:cNvGrpSpPr>
          <p:nvPr/>
        </p:nvGrpSpPr>
        <p:grpSpPr bwMode="auto">
          <a:xfrm>
            <a:off x="2150595" y="2383663"/>
            <a:ext cx="857927" cy="2486811"/>
            <a:chOff x="439045" y="3062739"/>
            <a:chExt cx="1069380" cy="3012929"/>
          </a:xfrm>
        </p:grpSpPr>
        <p:sp>
          <p:nvSpPr>
            <p:cNvPr id="21"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22" name="Rectangle 3"/>
            <p:cNvSpPr>
              <a:spLocks noChangeArrowheads="1"/>
            </p:cNvSpPr>
            <p:nvPr/>
          </p:nvSpPr>
          <p:spPr bwMode="auto">
            <a:xfrm>
              <a:off x="503064" y="3294935"/>
              <a:ext cx="936625"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Aft>
                  <a:spcPts val="400"/>
                </a:spcAft>
              </a:pPr>
              <a:r>
                <a:rPr lang="zh-CN" altLang="en-US" sz="1050" b="1" dirty="0" smtClean="0">
                  <a:solidFill>
                    <a:srgbClr val="000000"/>
                  </a:solidFill>
                  <a:latin typeface="方正仿宋简体" pitchFamily="2" charset="-122"/>
                  <a:ea typeface="方正仿宋简体" pitchFamily="2" charset="-122"/>
                  <a:sym typeface="Calibri" pitchFamily="34" charset="0"/>
                </a:rPr>
                <a:t>仓库或海关</a:t>
              </a:r>
              <a:endParaRPr lang="en-US" altLang="zh-CN" sz="1050" b="1" dirty="0">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dirty="0">
                  <a:solidFill>
                    <a:srgbClr val="000000"/>
                  </a:solidFill>
                  <a:latin typeface="方正仿宋简体" pitchFamily="2" charset="-122"/>
                  <a:ea typeface="方正仿宋简体" pitchFamily="2" charset="-122"/>
                  <a:sym typeface="Calibri" pitchFamily="34" charset="0"/>
                </a:rPr>
                <a:t>页面</a:t>
              </a:r>
            </a:p>
          </p:txBody>
        </p:sp>
        <p:sp>
          <p:nvSpPr>
            <p:cNvPr id="23"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24" name="Text Box 16"/>
            <p:cNvSpPr txBox="1">
              <a:spLocks noChangeArrowheads="1"/>
            </p:cNvSpPr>
            <p:nvPr/>
          </p:nvSpPr>
          <p:spPr bwMode="auto">
            <a:xfrm>
              <a:off x="439045" y="5768033"/>
              <a:ext cx="1069380" cy="30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dirty="0" smtClean="0">
                  <a:solidFill>
                    <a:srgbClr val="000000"/>
                  </a:solidFill>
                  <a:latin typeface="方正仿宋简体" pitchFamily="2" charset="-122"/>
                  <a:ea typeface="方正仿宋简体" pitchFamily="2" charset="-122"/>
                  <a:sym typeface="Calibri" pitchFamily="34" charset="0"/>
                </a:rPr>
                <a:t>仓库或海关</a:t>
              </a:r>
              <a:endParaRPr lang="en-US" altLang="zh-CN" sz="1050" b="1" dirty="0">
                <a:solidFill>
                  <a:srgbClr val="000000"/>
                </a:solidFill>
                <a:latin typeface="方正仿宋简体" pitchFamily="2" charset="-122"/>
                <a:ea typeface="方正仿宋简体" pitchFamily="2" charset="-122"/>
                <a:sym typeface="Calibri" pitchFamily="34" charset="0"/>
              </a:endParaRPr>
            </a:p>
          </p:txBody>
        </p:sp>
        <p:sp>
          <p:nvSpPr>
            <p:cNvPr id="25" name="Text Box 24"/>
            <p:cNvSpPr txBox="1">
              <a:spLocks noChangeArrowheads="1"/>
            </p:cNvSpPr>
            <p:nvPr/>
          </p:nvSpPr>
          <p:spPr bwMode="auto">
            <a:xfrm>
              <a:off x="539577" y="4221089"/>
              <a:ext cx="866775" cy="3169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26"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27"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41168"/>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8" name="组合 168"/>
          <p:cNvGrpSpPr>
            <a:grpSpLocks/>
          </p:cNvGrpSpPr>
          <p:nvPr/>
        </p:nvGrpSpPr>
        <p:grpSpPr bwMode="auto">
          <a:xfrm>
            <a:off x="3246775" y="2383663"/>
            <a:ext cx="867814" cy="2669903"/>
            <a:chOff x="435585" y="3062739"/>
            <a:chExt cx="1080887" cy="3236299"/>
          </a:xfrm>
        </p:grpSpPr>
        <p:sp>
          <p:nvSpPr>
            <p:cNvPr id="29"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30" name="Rectangle 3"/>
            <p:cNvSpPr>
              <a:spLocks noChangeArrowheads="1"/>
            </p:cNvSpPr>
            <p:nvPr/>
          </p:nvSpPr>
          <p:spPr bwMode="auto">
            <a:xfrm>
              <a:off x="435585" y="3304028"/>
              <a:ext cx="1080887"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期货公司</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会员页面</a:t>
              </a:r>
            </a:p>
          </p:txBody>
        </p:sp>
        <p:sp>
          <p:nvSpPr>
            <p:cNvPr id="31"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32" name="Text Box 16"/>
            <p:cNvSpPr txBox="1">
              <a:spLocks noChangeArrowheads="1"/>
            </p:cNvSpPr>
            <p:nvPr/>
          </p:nvSpPr>
          <p:spPr bwMode="auto">
            <a:xfrm>
              <a:off x="507329" y="5776742"/>
              <a:ext cx="932805" cy="52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期货公司</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会员</a:t>
              </a:r>
            </a:p>
          </p:txBody>
        </p:sp>
        <p:sp>
          <p:nvSpPr>
            <p:cNvPr id="33" name="Text Box 24"/>
            <p:cNvSpPr txBox="1">
              <a:spLocks noChangeArrowheads="1"/>
            </p:cNvSpPr>
            <p:nvPr/>
          </p:nvSpPr>
          <p:spPr bwMode="auto">
            <a:xfrm>
              <a:off x="539577" y="4221088"/>
              <a:ext cx="866774" cy="3171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34"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35"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41168"/>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6" name="组合 184"/>
          <p:cNvGrpSpPr>
            <a:grpSpLocks/>
          </p:cNvGrpSpPr>
          <p:nvPr/>
        </p:nvGrpSpPr>
        <p:grpSpPr bwMode="auto">
          <a:xfrm>
            <a:off x="4370860" y="2383663"/>
            <a:ext cx="926112" cy="2669903"/>
            <a:chOff x="396558" y="3062739"/>
            <a:chExt cx="1151445" cy="3236299"/>
          </a:xfrm>
        </p:grpSpPr>
        <p:sp>
          <p:nvSpPr>
            <p:cNvPr id="43"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44" name="Rectangle 3"/>
            <p:cNvSpPr>
              <a:spLocks noChangeArrowheads="1"/>
            </p:cNvSpPr>
            <p:nvPr/>
          </p:nvSpPr>
          <p:spPr bwMode="auto">
            <a:xfrm>
              <a:off x="396558" y="3294935"/>
              <a:ext cx="1151445"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非期货公司</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会员页面</a:t>
              </a:r>
            </a:p>
          </p:txBody>
        </p:sp>
        <p:sp>
          <p:nvSpPr>
            <p:cNvPr id="45"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46" name="Text Box 16"/>
            <p:cNvSpPr txBox="1">
              <a:spLocks noChangeArrowheads="1"/>
            </p:cNvSpPr>
            <p:nvPr/>
          </p:nvSpPr>
          <p:spPr bwMode="auto">
            <a:xfrm>
              <a:off x="420467" y="5776742"/>
              <a:ext cx="1106532" cy="52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非期货公司</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会员</a:t>
              </a:r>
              <a:endParaRPr lang="en-US" altLang="zh-CN" sz="1050" b="1">
                <a:solidFill>
                  <a:srgbClr val="000000"/>
                </a:solidFill>
                <a:latin typeface="方正仿宋简体" pitchFamily="2" charset="-122"/>
                <a:ea typeface="方正仿宋简体" pitchFamily="2" charset="-122"/>
                <a:sym typeface="Calibri" pitchFamily="34" charset="0"/>
              </a:endParaRPr>
            </a:p>
          </p:txBody>
        </p:sp>
        <p:sp>
          <p:nvSpPr>
            <p:cNvPr id="47" name="Text Box 24"/>
            <p:cNvSpPr txBox="1">
              <a:spLocks noChangeArrowheads="1"/>
            </p:cNvSpPr>
            <p:nvPr/>
          </p:nvSpPr>
          <p:spPr bwMode="auto">
            <a:xfrm>
              <a:off x="539577" y="4221088"/>
              <a:ext cx="866775" cy="3171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48"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49"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41168"/>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0" name="组合 192"/>
          <p:cNvGrpSpPr>
            <a:grpSpLocks/>
          </p:cNvGrpSpPr>
          <p:nvPr/>
        </p:nvGrpSpPr>
        <p:grpSpPr bwMode="auto">
          <a:xfrm>
            <a:off x="5314027" y="2383663"/>
            <a:ext cx="1473479" cy="2654514"/>
            <a:chOff x="56138" y="3062739"/>
            <a:chExt cx="1835193" cy="3217645"/>
          </a:xfrm>
        </p:grpSpPr>
        <p:sp>
          <p:nvSpPr>
            <p:cNvPr id="51"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52" name="Rectangle 3"/>
            <p:cNvSpPr>
              <a:spLocks noChangeArrowheads="1"/>
            </p:cNvSpPr>
            <p:nvPr/>
          </p:nvSpPr>
          <p:spPr bwMode="auto">
            <a:xfrm>
              <a:off x="395428" y="3294935"/>
              <a:ext cx="117705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境外参与者</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页面</a:t>
              </a:r>
            </a:p>
          </p:txBody>
        </p:sp>
        <p:sp>
          <p:nvSpPr>
            <p:cNvPr id="53"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54" name="Text Box 16"/>
            <p:cNvSpPr txBox="1">
              <a:spLocks noChangeArrowheads="1"/>
            </p:cNvSpPr>
            <p:nvPr/>
          </p:nvSpPr>
          <p:spPr bwMode="auto">
            <a:xfrm>
              <a:off x="56138" y="5776742"/>
              <a:ext cx="1835193" cy="50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境外参与者</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（经纪</a:t>
              </a:r>
              <a:r>
                <a:rPr lang="en-US" altLang="zh-CN" sz="1050" b="1">
                  <a:solidFill>
                    <a:srgbClr val="000000"/>
                  </a:solidFill>
                  <a:latin typeface="方正仿宋简体" pitchFamily="2" charset="-122"/>
                  <a:ea typeface="方正仿宋简体" pitchFamily="2" charset="-122"/>
                  <a:sym typeface="Calibri" pitchFamily="34" charset="0"/>
                </a:rPr>
                <a:t>/</a:t>
              </a:r>
              <a:r>
                <a:rPr lang="zh-CN" altLang="en-US" sz="1050" b="1">
                  <a:solidFill>
                    <a:srgbClr val="000000"/>
                  </a:solidFill>
                  <a:latin typeface="方正仿宋简体" pitchFamily="2" charset="-122"/>
                  <a:ea typeface="方正仿宋简体" pitchFamily="2" charset="-122"/>
                  <a:sym typeface="Calibri" pitchFamily="34" charset="0"/>
                </a:rPr>
                <a:t>非经纪</a:t>
              </a:r>
              <a:r>
                <a:rPr lang="en-US" altLang="zh-CN" sz="1050" b="1">
                  <a:solidFill>
                    <a:srgbClr val="000000"/>
                  </a:solidFill>
                  <a:latin typeface="方正仿宋简体" pitchFamily="2" charset="-122"/>
                  <a:ea typeface="方正仿宋简体" pitchFamily="2" charset="-122"/>
                  <a:sym typeface="Calibri" pitchFamily="34" charset="0"/>
                </a:rPr>
                <a:t>/</a:t>
              </a:r>
              <a:r>
                <a:rPr lang="zh-CN" altLang="en-US" sz="1050" b="1">
                  <a:solidFill>
                    <a:srgbClr val="000000"/>
                  </a:solidFill>
                  <a:latin typeface="方正仿宋简体" pitchFamily="2" charset="-122"/>
                  <a:ea typeface="方正仿宋简体" pitchFamily="2" charset="-122"/>
                  <a:sym typeface="Calibri" pitchFamily="34" charset="0"/>
                </a:rPr>
                <a:t>中介）</a:t>
              </a:r>
            </a:p>
          </p:txBody>
        </p:sp>
        <p:sp>
          <p:nvSpPr>
            <p:cNvPr id="55" name="Text Box 24"/>
            <p:cNvSpPr txBox="1">
              <a:spLocks noChangeArrowheads="1"/>
            </p:cNvSpPr>
            <p:nvPr/>
          </p:nvSpPr>
          <p:spPr bwMode="auto">
            <a:xfrm>
              <a:off x="539577" y="4221088"/>
              <a:ext cx="866775" cy="3171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56"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57"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41168"/>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8" name="组合 200"/>
          <p:cNvGrpSpPr>
            <a:grpSpLocks/>
          </p:cNvGrpSpPr>
          <p:nvPr/>
        </p:nvGrpSpPr>
        <p:grpSpPr bwMode="auto">
          <a:xfrm>
            <a:off x="6689558" y="2383663"/>
            <a:ext cx="979232" cy="2500744"/>
            <a:chOff x="364058" y="3062739"/>
            <a:chExt cx="1219662" cy="3031096"/>
          </a:xfrm>
        </p:grpSpPr>
        <p:sp>
          <p:nvSpPr>
            <p:cNvPr id="59" name="Line 12"/>
            <p:cNvSpPr>
              <a:spLocks noChangeShapeType="1"/>
            </p:cNvSpPr>
            <p:nvPr/>
          </p:nvSpPr>
          <p:spPr bwMode="auto">
            <a:xfrm flipH="1">
              <a:off x="973733" y="3062739"/>
              <a:ext cx="0" cy="21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60" name="Rectangle 3"/>
            <p:cNvSpPr>
              <a:spLocks noChangeArrowheads="1"/>
            </p:cNvSpPr>
            <p:nvPr/>
          </p:nvSpPr>
          <p:spPr bwMode="auto">
            <a:xfrm>
              <a:off x="364058" y="3294935"/>
              <a:ext cx="1219662"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境内外客户</a:t>
              </a:r>
              <a:endParaRPr lang="en-US" altLang="zh-CN" sz="1050" b="1">
                <a:solidFill>
                  <a:srgbClr val="000000"/>
                </a:solidFill>
                <a:latin typeface="方正仿宋简体" pitchFamily="2" charset="-122"/>
                <a:ea typeface="方正仿宋简体" pitchFamily="2" charset="-122"/>
                <a:sym typeface="Calibri" pitchFamily="34" charset="0"/>
              </a:endParaRPr>
            </a:p>
            <a:p>
              <a:pPr algn="ctr" eaLnBrk="1" hangingPunct="1">
                <a:spcAft>
                  <a:spcPts val="400"/>
                </a:spcAft>
              </a:pPr>
              <a:r>
                <a:rPr lang="zh-CN" altLang="en-US" sz="1050" b="1">
                  <a:solidFill>
                    <a:srgbClr val="000000"/>
                  </a:solidFill>
                  <a:latin typeface="方正仿宋简体" pitchFamily="2" charset="-122"/>
                  <a:ea typeface="方正仿宋简体" pitchFamily="2" charset="-122"/>
                  <a:sym typeface="Calibri" pitchFamily="34" charset="0"/>
                </a:rPr>
                <a:t>页面</a:t>
              </a:r>
            </a:p>
          </p:txBody>
        </p:sp>
        <p:sp>
          <p:nvSpPr>
            <p:cNvPr id="61" name="AutoShape 15"/>
            <p:cNvSpPr>
              <a:spLocks noChangeArrowheads="1"/>
            </p:cNvSpPr>
            <p:nvPr/>
          </p:nvSpPr>
          <p:spPr bwMode="auto">
            <a:xfrm>
              <a:off x="792782" y="4581128"/>
              <a:ext cx="287337" cy="287338"/>
            </a:xfrm>
            <a:prstGeom prst="upArrow">
              <a:avLst>
                <a:gd name="adj1" fmla="val 50000"/>
                <a:gd name="adj2"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zh-CN" altLang="en-US" sz="1050" b="1">
                <a:solidFill>
                  <a:srgbClr val="000000"/>
                </a:solidFill>
                <a:latin typeface="方正仿宋简体" pitchFamily="2" charset="-122"/>
                <a:ea typeface="方正仿宋简体" pitchFamily="2" charset="-122"/>
                <a:sym typeface="Calibri" pitchFamily="34" charset="0"/>
              </a:endParaRPr>
            </a:p>
          </p:txBody>
        </p:sp>
        <p:sp>
          <p:nvSpPr>
            <p:cNvPr id="62" name="Text Box 16"/>
            <p:cNvSpPr txBox="1">
              <a:spLocks noChangeArrowheads="1"/>
            </p:cNvSpPr>
            <p:nvPr/>
          </p:nvSpPr>
          <p:spPr bwMode="auto">
            <a:xfrm>
              <a:off x="419480" y="5776743"/>
              <a:ext cx="1108506" cy="31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境内外客户</a:t>
              </a:r>
              <a:endParaRPr lang="en-US" altLang="zh-CN" sz="1050" b="1">
                <a:solidFill>
                  <a:srgbClr val="000000"/>
                </a:solidFill>
                <a:latin typeface="方正仿宋简体" pitchFamily="2" charset="-122"/>
                <a:ea typeface="方正仿宋简体" pitchFamily="2" charset="-122"/>
                <a:sym typeface="Calibri" pitchFamily="34" charset="0"/>
              </a:endParaRPr>
            </a:p>
          </p:txBody>
        </p:sp>
        <p:sp>
          <p:nvSpPr>
            <p:cNvPr id="63" name="Text Box 24"/>
            <p:cNvSpPr txBox="1">
              <a:spLocks noChangeArrowheads="1"/>
            </p:cNvSpPr>
            <p:nvPr/>
          </p:nvSpPr>
          <p:spPr bwMode="auto">
            <a:xfrm>
              <a:off x="539575" y="4221088"/>
              <a:ext cx="866775" cy="3170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浏览器</a:t>
              </a:r>
            </a:p>
          </p:txBody>
        </p:sp>
        <p:sp>
          <p:nvSpPr>
            <p:cNvPr id="64" name="Line 28"/>
            <p:cNvSpPr>
              <a:spLocks noChangeShapeType="1"/>
            </p:cNvSpPr>
            <p:nvPr/>
          </p:nvSpPr>
          <p:spPr bwMode="auto">
            <a:xfrm flipV="1">
              <a:off x="971377" y="3904535"/>
              <a:ext cx="0" cy="3240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pic>
          <p:nvPicPr>
            <p:cNvPr id="65" name="Picture 46" descr="j0292020"/>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44" y="4941168"/>
              <a:ext cx="936625" cy="887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cxnSp>
        <p:nvCxnSpPr>
          <p:cNvPr id="66" name="直接连接符 65"/>
          <p:cNvCxnSpPr>
            <a:stCxn id="13" idx="0"/>
            <a:endCxn id="59" idx="0"/>
          </p:cNvCxnSpPr>
          <p:nvPr/>
        </p:nvCxnSpPr>
        <p:spPr>
          <a:xfrm>
            <a:off x="1481436" y="2383663"/>
            <a:ext cx="5697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2"/>
          <p:cNvSpPr>
            <a:spLocks noChangeArrowheads="1"/>
          </p:cNvSpPr>
          <p:nvPr/>
        </p:nvSpPr>
        <p:spPr bwMode="auto">
          <a:xfrm>
            <a:off x="4863559" y="836206"/>
            <a:ext cx="1678682" cy="604127"/>
          </a:xfrm>
          <a:prstGeom prst="ellipse">
            <a:avLst/>
          </a:prstGeom>
          <a:solidFill>
            <a:schemeClr val="bg1"/>
          </a:solidFill>
          <a:ln w="9525">
            <a:solidFill>
              <a:schemeClr val="tx1"/>
            </a:solidFill>
            <a:round/>
            <a:headEnd/>
            <a:tailEnd/>
          </a:ln>
        </p:spPr>
        <p:txBody>
          <a:bodyPr wrap="none" anchor="ct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标准仓单管理系统</a:t>
            </a:r>
          </a:p>
        </p:txBody>
      </p:sp>
      <p:sp>
        <p:nvSpPr>
          <p:cNvPr id="68" name="Rectangle 9"/>
          <p:cNvSpPr>
            <a:spLocks noChangeArrowheads="1"/>
          </p:cNvSpPr>
          <p:nvPr/>
        </p:nvSpPr>
        <p:spPr bwMode="auto">
          <a:xfrm>
            <a:off x="5007163" y="1737445"/>
            <a:ext cx="1388998" cy="475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zh-CN" altLang="en-US" sz="1050" b="1">
                <a:solidFill>
                  <a:srgbClr val="000000"/>
                </a:solidFill>
                <a:latin typeface="方正仿宋简体" pitchFamily="2" charset="-122"/>
                <a:ea typeface="方正仿宋简体" pitchFamily="2" charset="-122"/>
                <a:sym typeface="Calibri" pitchFamily="34" charset="0"/>
              </a:rPr>
              <a:t>仓单系统</a:t>
            </a:r>
          </a:p>
          <a:p>
            <a:pPr algn="ctr" eaLnBrk="1" hangingPunct="1"/>
            <a:r>
              <a:rPr lang="en-US" altLang="zh-CN" sz="1050" b="1">
                <a:solidFill>
                  <a:srgbClr val="000000"/>
                </a:solidFill>
                <a:latin typeface="方正仿宋简体" pitchFamily="2" charset="-122"/>
                <a:ea typeface="方正仿宋简体" pitchFamily="2" charset="-122"/>
                <a:sym typeface="Calibri" pitchFamily="34" charset="0"/>
              </a:rPr>
              <a:t>Web </a:t>
            </a:r>
            <a:r>
              <a:rPr lang="zh-CN" altLang="en-US" sz="1050" b="1">
                <a:solidFill>
                  <a:srgbClr val="000000"/>
                </a:solidFill>
                <a:latin typeface="方正仿宋简体" pitchFamily="2" charset="-122"/>
                <a:ea typeface="方正仿宋简体" pitchFamily="2" charset="-122"/>
                <a:sym typeface="Calibri" pitchFamily="34" charset="0"/>
              </a:rPr>
              <a:t>服务器</a:t>
            </a:r>
          </a:p>
        </p:txBody>
      </p:sp>
      <p:sp>
        <p:nvSpPr>
          <p:cNvPr id="69" name="Line 10"/>
          <p:cNvSpPr>
            <a:spLocks noChangeShapeType="1"/>
          </p:cNvSpPr>
          <p:nvPr/>
        </p:nvSpPr>
        <p:spPr bwMode="auto">
          <a:xfrm flipH="1" flipV="1">
            <a:off x="5652143" y="1498517"/>
            <a:ext cx="0" cy="178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050">
              <a:latin typeface="方正仿宋简体" pitchFamily="2" charset="-122"/>
              <a:ea typeface="方正仿宋简体" pitchFamily="2" charset="-122"/>
            </a:endParaRPr>
          </a:p>
        </p:txBody>
      </p:sp>
      <p:sp>
        <p:nvSpPr>
          <p:cNvPr id="70" name="Line 11"/>
          <p:cNvSpPr>
            <a:spLocks noChangeShapeType="1"/>
          </p:cNvSpPr>
          <p:nvPr/>
        </p:nvSpPr>
        <p:spPr bwMode="auto">
          <a:xfrm flipH="1">
            <a:off x="5768511" y="1498517"/>
            <a:ext cx="0" cy="1782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050">
              <a:latin typeface="方正仿宋简体" pitchFamily="2" charset="-122"/>
              <a:ea typeface="方正仿宋简体" pitchFamily="2" charset="-122"/>
            </a:endParaRPr>
          </a:p>
        </p:txBody>
      </p:sp>
      <p:sp>
        <p:nvSpPr>
          <p:cNvPr id="71" name="Text Box 34"/>
          <p:cNvSpPr txBox="1">
            <a:spLocks noChangeArrowheads="1"/>
          </p:cNvSpPr>
          <p:nvPr/>
        </p:nvSpPr>
        <p:spPr bwMode="auto">
          <a:xfrm>
            <a:off x="6741553" y="1768887"/>
            <a:ext cx="812106" cy="4112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nchorCtr="1">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algn="ctr"/>
            <a:r>
              <a:rPr lang="zh-CN" altLang="en-US" sz="1050" b="1">
                <a:solidFill>
                  <a:srgbClr val="000000"/>
                </a:solidFill>
                <a:latin typeface="方正仿宋简体" pitchFamily="2" charset="-122"/>
                <a:ea typeface="方正仿宋简体" pitchFamily="2" charset="-122"/>
                <a:sym typeface="Calibri" pitchFamily="34" charset="0"/>
              </a:rPr>
              <a:t>数字证书</a:t>
            </a:r>
            <a:endParaRPr lang="en-US" altLang="zh-CN" sz="1050" b="1">
              <a:solidFill>
                <a:srgbClr val="000000"/>
              </a:solidFill>
              <a:latin typeface="方正仿宋简体" pitchFamily="2" charset="-122"/>
              <a:ea typeface="方正仿宋简体" pitchFamily="2" charset="-122"/>
              <a:sym typeface="Calibri" pitchFamily="34" charset="0"/>
            </a:endParaRPr>
          </a:p>
          <a:p>
            <a:pPr algn="ctr"/>
            <a:r>
              <a:rPr lang="zh-CN" altLang="en-US" sz="1050" b="1">
                <a:solidFill>
                  <a:srgbClr val="000000"/>
                </a:solidFill>
                <a:latin typeface="方正仿宋简体" pitchFamily="2" charset="-122"/>
                <a:ea typeface="方正仿宋简体" pitchFamily="2" charset="-122"/>
                <a:sym typeface="Calibri" pitchFamily="34" charset="0"/>
              </a:rPr>
              <a:t>管理系统</a:t>
            </a:r>
          </a:p>
        </p:txBody>
      </p:sp>
      <p:sp>
        <p:nvSpPr>
          <p:cNvPr id="72" name="Line 35"/>
          <p:cNvSpPr>
            <a:spLocks noChangeShapeType="1"/>
          </p:cNvSpPr>
          <p:nvPr/>
        </p:nvSpPr>
        <p:spPr bwMode="auto">
          <a:xfrm flipH="1">
            <a:off x="6396161" y="1975135"/>
            <a:ext cx="3453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sp>
        <p:nvSpPr>
          <p:cNvPr id="73" name="Rectangle 43"/>
          <p:cNvSpPr>
            <a:spLocks noChangeArrowheads="1"/>
          </p:cNvSpPr>
          <p:nvPr/>
        </p:nvSpPr>
        <p:spPr bwMode="auto">
          <a:xfrm>
            <a:off x="2723068" y="900580"/>
            <a:ext cx="1483083" cy="475379"/>
          </a:xfrm>
          <a:prstGeom prst="rect">
            <a:avLst/>
          </a:pr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标准仓单帐户</a:t>
            </a:r>
          </a:p>
        </p:txBody>
      </p:sp>
      <p:sp>
        <p:nvSpPr>
          <p:cNvPr id="74" name="Line 12"/>
          <p:cNvSpPr>
            <a:spLocks noChangeShapeType="1"/>
          </p:cNvSpPr>
          <p:nvPr/>
        </p:nvSpPr>
        <p:spPr bwMode="auto">
          <a:xfrm flipH="1">
            <a:off x="5702900" y="2217776"/>
            <a:ext cx="0" cy="165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sz="1050">
              <a:latin typeface="方正仿宋简体" pitchFamily="2" charset="-122"/>
              <a:ea typeface="方正仿宋简体" pitchFamily="2" charset="-122"/>
            </a:endParaRPr>
          </a:p>
        </p:txBody>
      </p:sp>
      <p:cxnSp>
        <p:nvCxnSpPr>
          <p:cNvPr id="5" name="直接连接符 4"/>
          <p:cNvCxnSpPr>
            <a:stCxn id="73" idx="3"/>
            <a:endCxn id="67" idx="2"/>
          </p:cNvCxnSpPr>
          <p:nvPr/>
        </p:nvCxnSpPr>
        <p:spPr>
          <a:xfrm>
            <a:off x="4206151" y="1138270"/>
            <a:ext cx="657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624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标准仓单帐户</a:t>
            </a:r>
          </a:p>
        </p:txBody>
      </p:sp>
      <p:sp>
        <p:nvSpPr>
          <p:cNvPr id="4" name="任意多边形 3"/>
          <p:cNvSpPr/>
          <p:nvPr/>
        </p:nvSpPr>
        <p:spPr>
          <a:xfrm>
            <a:off x="1794433" y="2235147"/>
            <a:ext cx="436691" cy="810528"/>
          </a:xfrm>
          <a:custGeom>
            <a:avLst/>
            <a:gdLst>
              <a:gd name="connsiteX0" fmla="*/ 0 w 558421"/>
              <a:gd name="connsiteY0" fmla="*/ 0 h 1064066"/>
              <a:gd name="connsiteX1" fmla="*/ 279210 w 558421"/>
              <a:gd name="connsiteY1" fmla="*/ 0 h 1064066"/>
              <a:gd name="connsiteX2" fmla="*/ 279210 w 558421"/>
              <a:gd name="connsiteY2" fmla="*/ 1064066 h 1064066"/>
              <a:gd name="connsiteX3" fmla="*/ 558421 w 558421"/>
              <a:gd name="connsiteY3" fmla="*/ 1064066 h 1064066"/>
            </a:gdLst>
            <a:ahLst/>
            <a:cxnLst>
              <a:cxn ang="0">
                <a:pos x="connsiteX0" y="connsiteY0"/>
              </a:cxn>
              <a:cxn ang="0">
                <a:pos x="connsiteX1" y="connsiteY1"/>
              </a:cxn>
              <a:cxn ang="0">
                <a:pos x="connsiteX2" y="connsiteY2"/>
              </a:cxn>
              <a:cxn ang="0">
                <a:pos x="connsiteX3" y="connsiteY3"/>
              </a:cxn>
            </a:cxnLst>
            <a:rect l="l" t="t" r="r" b="b"/>
            <a:pathLst>
              <a:path w="558421" h="1064066">
                <a:moveTo>
                  <a:pt x="0" y="0"/>
                </a:moveTo>
                <a:lnTo>
                  <a:pt x="279210" y="0"/>
                </a:lnTo>
                <a:lnTo>
                  <a:pt x="279210" y="1064066"/>
                </a:lnTo>
                <a:lnTo>
                  <a:pt x="558421" y="1064066"/>
                </a:ln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spcFirstLastPara="0" vert="horz" wrap="square" lIns="261868" tIns="501991" rIns="261869" bIns="501991" numCol="1" spcCol="1270" anchor="ctr" anchorCtr="0">
            <a:noAutofit/>
          </a:bodyPr>
          <a:lstStyle/>
          <a:p>
            <a:pPr algn="ctr" defTabSz="222250">
              <a:lnSpc>
                <a:spcPct val="90000"/>
              </a:lnSpc>
              <a:spcBef>
                <a:spcPct val="0"/>
              </a:spcBef>
              <a:spcAft>
                <a:spcPct val="35000"/>
              </a:spcAft>
            </a:pPr>
            <a:endParaRPr lang="zh-CN" altLang="en-US" sz="1100">
              <a:solidFill>
                <a:schemeClr val="tx1"/>
              </a:solidFill>
              <a:latin typeface="方正仿宋简体" panose="02010601030101010101" pitchFamily="2" charset="-122"/>
              <a:ea typeface="方正仿宋简体" panose="02010601030101010101" pitchFamily="2" charset="-122"/>
            </a:endParaRPr>
          </a:p>
        </p:txBody>
      </p:sp>
      <p:sp>
        <p:nvSpPr>
          <p:cNvPr id="5" name="任意多边形 4"/>
          <p:cNvSpPr/>
          <p:nvPr/>
        </p:nvSpPr>
        <p:spPr>
          <a:xfrm>
            <a:off x="1794433" y="1359648"/>
            <a:ext cx="436691" cy="875499"/>
          </a:xfrm>
          <a:custGeom>
            <a:avLst/>
            <a:gdLst>
              <a:gd name="connsiteX0" fmla="*/ 0 w 558421"/>
              <a:gd name="connsiteY0" fmla="*/ 1064066 h 1064066"/>
              <a:gd name="connsiteX1" fmla="*/ 279210 w 558421"/>
              <a:gd name="connsiteY1" fmla="*/ 1064066 h 1064066"/>
              <a:gd name="connsiteX2" fmla="*/ 279210 w 558421"/>
              <a:gd name="connsiteY2" fmla="*/ 0 h 1064066"/>
              <a:gd name="connsiteX3" fmla="*/ 558421 w 558421"/>
              <a:gd name="connsiteY3" fmla="*/ 0 h 1064066"/>
            </a:gdLst>
            <a:ahLst/>
            <a:cxnLst>
              <a:cxn ang="0">
                <a:pos x="connsiteX0" y="connsiteY0"/>
              </a:cxn>
              <a:cxn ang="0">
                <a:pos x="connsiteX1" y="connsiteY1"/>
              </a:cxn>
              <a:cxn ang="0">
                <a:pos x="connsiteX2" y="connsiteY2"/>
              </a:cxn>
              <a:cxn ang="0">
                <a:pos x="connsiteX3" y="connsiteY3"/>
              </a:cxn>
            </a:cxnLst>
            <a:rect l="l" t="t" r="r" b="b"/>
            <a:pathLst>
              <a:path w="558421" h="1064066">
                <a:moveTo>
                  <a:pt x="0" y="1064066"/>
                </a:moveTo>
                <a:lnTo>
                  <a:pt x="279210" y="1064066"/>
                </a:lnTo>
                <a:lnTo>
                  <a:pt x="279210" y="0"/>
                </a:lnTo>
                <a:lnTo>
                  <a:pt x="558421" y="0"/>
                </a:lnTo>
              </a:path>
            </a:pathLst>
          </a:cu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spcFirstLastPara="0" vert="horz" wrap="square" lIns="261868" tIns="501991" rIns="261869" bIns="501991" numCol="1" spcCol="1270" anchor="ctr" anchorCtr="0">
            <a:noAutofit/>
          </a:bodyPr>
          <a:lstStyle/>
          <a:p>
            <a:pPr lvl="0" algn="ctr" defTabSz="222250">
              <a:lnSpc>
                <a:spcPct val="90000"/>
              </a:lnSpc>
              <a:spcBef>
                <a:spcPct val="0"/>
              </a:spcBef>
              <a:spcAft>
                <a:spcPct val="35000"/>
              </a:spcAft>
            </a:pPr>
            <a:endParaRPr lang="zh-CN" altLang="en-US" sz="1100" kern="1200">
              <a:latin typeface="方正仿宋简体" panose="02010601030101010101" pitchFamily="2" charset="-122"/>
              <a:ea typeface="方正仿宋简体" panose="02010601030101010101" pitchFamily="2" charset="-122"/>
            </a:endParaRPr>
          </a:p>
        </p:txBody>
      </p:sp>
      <p:sp>
        <p:nvSpPr>
          <p:cNvPr id="6" name="任意多边形 5"/>
          <p:cNvSpPr/>
          <p:nvPr/>
        </p:nvSpPr>
        <p:spPr>
          <a:xfrm rot="16200000">
            <a:off x="574081" y="1825739"/>
            <a:ext cx="1664224" cy="732043"/>
          </a:xfrm>
          <a:custGeom>
            <a:avLst/>
            <a:gdLst>
              <a:gd name="connsiteX0" fmla="*/ 0 w 4480278"/>
              <a:gd name="connsiteY0" fmla="*/ 0 h 851252"/>
              <a:gd name="connsiteX1" fmla="*/ 4480278 w 4480278"/>
              <a:gd name="connsiteY1" fmla="*/ 0 h 851252"/>
              <a:gd name="connsiteX2" fmla="*/ 4480278 w 4480278"/>
              <a:gd name="connsiteY2" fmla="*/ 851252 h 851252"/>
              <a:gd name="connsiteX3" fmla="*/ 0 w 4480278"/>
              <a:gd name="connsiteY3" fmla="*/ 851252 h 851252"/>
              <a:gd name="connsiteX4" fmla="*/ 0 w 4480278"/>
              <a:gd name="connsiteY4" fmla="*/ 0 h 85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78" h="851252">
                <a:moveTo>
                  <a:pt x="0" y="0"/>
                </a:moveTo>
                <a:lnTo>
                  <a:pt x="4480278" y="0"/>
                </a:lnTo>
                <a:lnTo>
                  <a:pt x="4480278" y="851252"/>
                </a:lnTo>
                <a:lnTo>
                  <a:pt x="0" y="851252"/>
                </a:lnTo>
                <a:lnTo>
                  <a:pt x="0" y="0"/>
                </a:lnTo>
                <a:close/>
              </a:path>
            </a:pathLst>
          </a:cu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eaVert"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标准</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仓单</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账户</a:t>
            </a:r>
            <a:endParaRPr lang="en-US" altLang="zh-CN" sz="1200" b="1" dirty="0">
              <a:ln w="18415" cmpd="sng">
                <a:prstDash val="solid"/>
              </a:ln>
              <a:latin typeface="方正仿宋简体" pitchFamily="2" charset="-122"/>
              <a:ea typeface="方正仿宋简体" pitchFamily="2" charset="-122"/>
            </a:endParaRPr>
          </a:p>
        </p:txBody>
      </p:sp>
      <p:sp>
        <p:nvSpPr>
          <p:cNvPr id="7" name="任意多边形 6"/>
          <p:cNvSpPr/>
          <p:nvPr/>
        </p:nvSpPr>
        <p:spPr>
          <a:xfrm>
            <a:off x="2230632" y="1026804"/>
            <a:ext cx="5616745" cy="1208343"/>
          </a:xfrm>
          <a:custGeom>
            <a:avLst/>
            <a:gdLst>
              <a:gd name="connsiteX0" fmla="*/ 0 w 2792109"/>
              <a:gd name="connsiteY0" fmla="*/ 0 h 851252"/>
              <a:gd name="connsiteX1" fmla="*/ 2792109 w 2792109"/>
              <a:gd name="connsiteY1" fmla="*/ 0 h 851252"/>
              <a:gd name="connsiteX2" fmla="*/ 2792109 w 2792109"/>
              <a:gd name="connsiteY2" fmla="*/ 851252 h 851252"/>
              <a:gd name="connsiteX3" fmla="*/ 0 w 2792109"/>
              <a:gd name="connsiteY3" fmla="*/ 851252 h 851252"/>
              <a:gd name="connsiteX4" fmla="*/ 0 w 2792109"/>
              <a:gd name="connsiteY4" fmla="*/ 0 h 85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109" h="851252">
                <a:moveTo>
                  <a:pt x="0" y="0"/>
                </a:moveTo>
                <a:lnTo>
                  <a:pt x="2792109" y="0"/>
                </a:lnTo>
                <a:lnTo>
                  <a:pt x="2792109" y="851252"/>
                </a:lnTo>
                <a:lnTo>
                  <a:pt x="0" y="851252"/>
                </a:lnTo>
                <a:lnTo>
                  <a:pt x="0" y="0"/>
                </a:lnTo>
                <a:close/>
              </a:path>
            </a:pathLst>
          </a:cu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0"/>
          <a:lstStyle/>
          <a:p>
            <a:pPr>
              <a:lnSpc>
                <a:spcPct val="200000"/>
              </a:lnSpc>
            </a:pPr>
            <a:r>
              <a:rPr lang="zh-CN" altLang="en-US" sz="1100" b="1" dirty="0">
                <a:solidFill>
                  <a:srgbClr val="C00000"/>
                </a:solidFill>
                <a:latin typeface="方正仿宋简体" pitchFamily="2" charset="-122"/>
                <a:ea typeface="方正仿宋简体" pitchFamily="2" charset="-122"/>
              </a:rPr>
              <a:t>交易法人标准仓单账户：</a:t>
            </a:r>
            <a:endParaRPr lang="en-US" altLang="zh-CN" sz="1100" b="1" dirty="0">
              <a:solidFill>
                <a:srgbClr val="C00000"/>
              </a:solidFill>
              <a:latin typeface="方正仿宋简体" pitchFamily="2" charset="-122"/>
              <a:ea typeface="方正仿宋简体" pitchFamily="2" charset="-122"/>
            </a:endParaRPr>
          </a:p>
          <a:p>
            <a:pPr marL="171450" indent="-171450">
              <a:lnSpc>
                <a:spcPct val="200000"/>
              </a:lnSpc>
              <a:buFont typeface="Arial" pitchFamily="34" charset="0"/>
              <a:buChar char="•"/>
            </a:pPr>
            <a:r>
              <a:rPr lang="en-US" altLang="zh-CN" sz="1100" b="1" dirty="0">
                <a:solidFill>
                  <a:schemeClr val="tx1"/>
                </a:solidFill>
                <a:latin typeface="方正仿宋简体" pitchFamily="2" charset="-122"/>
                <a:ea typeface="方正仿宋简体" pitchFamily="2" charset="-122"/>
              </a:rPr>
              <a:t>1</a:t>
            </a:r>
            <a:r>
              <a:rPr lang="zh-CN" altLang="en-US" sz="1100" b="1" dirty="0">
                <a:solidFill>
                  <a:schemeClr val="tx1"/>
                </a:solidFill>
                <a:latin typeface="方正仿宋简体" pitchFamily="2" charset="-122"/>
                <a:ea typeface="方正仿宋简体" pitchFamily="2" charset="-122"/>
              </a:rPr>
              <a:t>）期货经纪机构：包括期货公司会员、境外特殊经纪参与者、境外中介机构</a:t>
            </a:r>
            <a:endParaRPr lang="en-US" altLang="zh-CN" sz="1100" b="1" dirty="0">
              <a:solidFill>
                <a:schemeClr val="tx1"/>
              </a:solidFill>
              <a:latin typeface="方正仿宋简体" pitchFamily="2" charset="-122"/>
              <a:ea typeface="方正仿宋简体" pitchFamily="2" charset="-122"/>
            </a:endParaRPr>
          </a:p>
          <a:p>
            <a:pPr marL="171450" indent="-171450">
              <a:lnSpc>
                <a:spcPct val="200000"/>
              </a:lnSpc>
              <a:buFont typeface="Arial" pitchFamily="34" charset="0"/>
              <a:buChar char="•"/>
            </a:pPr>
            <a:r>
              <a:rPr lang="en-US" altLang="zh-CN" sz="1100" b="1" dirty="0">
                <a:solidFill>
                  <a:schemeClr val="tx1"/>
                </a:solidFill>
                <a:latin typeface="方正仿宋简体" pitchFamily="2" charset="-122"/>
                <a:ea typeface="方正仿宋简体" pitchFamily="2" charset="-122"/>
              </a:rPr>
              <a:t>2</a:t>
            </a:r>
            <a:r>
              <a:rPr lang="zh-CN" altLang="en-US" sz="1100" b="1" dirty="0">
                <a:solidFill>
                  <a:schemeClr val="tx1"/>
                </a:solidFill>
                <a:latin typeface="方正仿宋简体" pitchFamily="2" charset="-122"/>
                <a:ea typeface="方正仿宋简体" pitchFamily="2" charset="-122"/>
              </a:rPr>
              <a:t>）在能源中心从事期货交易的法人：包括非期货公司会员、期货经纪机构的法人客户</a:t>
            </a:r>
          </a:p>
        </p:txBody>
      </p:sp>
      <p:sp>
        <p:nvSpPr>
          <p:cNvPr id="8" name="任意多边形 7"/>
          <p:cNvSpPr/>
          <p:nvPr/>
        </p:nvSpPr>
        <p:spPr>
          <a:xfrm>
            <a:off x="2231124" y="2595187"/>
            <a:ext cx="5616745" cy="900977"/>
          </a:xfrm>
          <a:custGeom>
            <a:avLst/>
            <a:gdLst>
              <a:gd name="connsiteX0" fmla="*/ 0 w 2792109"/>
              <a:gd name="connsiteY0" fmla="*/ 0 h 851252"/>
              <a:gd name="connsiteX1" fmla="*/ 2792109 w 2792109"/>
              <a:gd name="connsiteY1" fmla="*/ 0 h 851252"/>
              <a:gd name="connsiteX2" fmla="*/ 2792109 w 2792109"/>
              <a:gd name="connsiteY2" fmla="*/ 851252 h 851252"/>
              <a:gd name="connsiteX3" fmla="*/ 0 w 2792109"/>
              <a:gd name="connsiteY3" fmla="*/ 851252 h 851252"/>
              <a:gd name="connsiteX4" fmla="*/ 0 w 2792109"/>
              <a:gd name="connsiteY4" fmla="*/ 0 h 851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109" h="851252">
                <a:moveTo>
                  <a:pt x="0" y="0"/>
                </a:moveTo>
                <a:lnTo>
                  <a:pt x="2792109" y="0"/>
                </a:lnTo>
                <a:lnTo>
                  <a:pt x="2792109" y="851252"/>
                </a:lnTo>
                <a:lnTo>
                  <a:pt x="0" y="851252"/>
                </a:lnTo>
                <a:lnTo>
                  <a:pt x="0" y="0"/>
                </a:lnTo>
                <a:close/>
              </a:path>
            </a:pathLst>
          </a:cu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0"/>
          <a:lstStyle/>
          <a:p>
            <a:pPr>
              <a:lnSpc>
                <a:spcPct val="200000"/>
              </a:lnSpc>
            </a:pPr>
            <a:r>
              <a:rPr lang="zh-CN" altLang="en-US" sz="1100" b="1" dirty="0">
                <a:solidFill>
                  <a:srgbClr val="C00000"/>
                </a:solidFill>
                <a:latin typeface="方正仿宋简体" pitchFamily="2" charset="-122"/>
                <a:ea typeface="方正仿宋简体" pitchFamily="2" charset="-122"/>
              </a:rPr>
              <a:t>非交易法人标准仓单账户：</a:t>
            </a:r>
            <a:endParaRPr lang="en-US" altLang="zh-CN" sz="1100" b="1" dirty="0">
              <a:solidFill>
                <a:srgbClr val="C00000"/>
              </a:solidFill>
              <a:latin typeface="方正仿宋简体" pitchFamily="2" charset="-122"/>
              <a:ea typeface="方正仿宋简体" pitchFamily="2" charset="-122"/>
            </a:endParaRPr>
          </a:p>
          <a:p>
            <a:pPr>
              <a:lnSpc>
                <a:spcPct val="200000"/>
              </a:lnSpc>
              <a:buFont typeface="Arial" pitchFamily="34" charset="0"/>
              <a:buChar char="•"/>
            </a:pPr>
            <a:r>
              <a:rPr lang="zh-CN" altLang="en-US" sz="1100" b="1" dirty="0">
                <a:solidFill>
                  <a:schemeClr val="tx1"/>
                </a:solidFill>
                <a:latin typeface="方正仿宋简体" pitchFamily="2" charset="-122"/>
                <a:ea typeface="方正仿宋简体" pitchFamily="2" charset="-122"/>
              </a:rPr>
              <a:t>不在能源中心交易所从事期货交易，但与仓单业务有关的法人客户</a:t>
            </a:r>
          </a:p>
        </p:txBody>
      </p:sp>
      <p:sp>
        <p:nvSpPr>
          <p:cNvPr id="9" name="线形标注 2 8"/>
          <p:cNvSpPr/>
          <p:nvPr/>
        </p:nvSpPr>
        <p:spPr>
          <a:xfrm>
            <a:off x="2231516" y="3819323"/>
            <a:ext cx="2826164" cy="480619"/>
          </a:xfrm>
          <a:prstGeom prst="borderCallout2">
            <a:avLst>
              <a:gd name="adj1" fmla="val 51569"/>
              <a:gd name="adj2" fmla="val -147"/>
              <a:gd name="adj3" fmla="val 51569"/>
              <a:gd name="adj4" fmla="val -12202"/>
              <a:gd name="adj5" fmla="val -163659"/>
              <a:gd name="adj6" fmla="val -29814"/>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spcFirstLastPara="0" vert="horz" wrap="square" lIns="261868" tIns="501991" rIns="261869" bIns="501991" numCol="1" spcCol="1270" anchor="ctr" anchorCtr="0">
            <a:noAutofit/>
          </a:bodyPr>
          <a:lstStyle/>
          <a:p>
            <a:pPr algn="ctr" defTabSz="222250">
              <a:lnSpc>
                <a:spcPct val="90000"/>
              </a:lnSpc>
              <a:spcBef>
                <a:spcPct val="0"/>
              </a:spcBef>
              <a:spcAft>
                <a:spcPct val="35000"/>
              </a:spcAft>
            </a:pPr>
            <a:r>
              <a:rPr lang="zh-CN" altLang="en-US" sz="1100" b="1" dirty="0">
                <a:solidFill>
                  <a:schemeClr val="tx1"/>
                </a:solidFill>
                <a:latin typeface="方正仿宋简体" panose="02010601030101010101" pitchFamily="2" charset="-122"/>
                <a:ea typeface="方正仿宋简体" panose="02010601030101010101" pitchFamily="2" charset="-122"/>
              </a:rPr>
              <a:t>标准仓单帐户实行一户一码</a:t>
            </a:r>
          </a:p>
        </p:txBody>
      </p:sp>
    </p:spTree>
    <p:extLst>
      <p:ext uri="{BB962C8B-B14F-4D97-AF65-F5344CB8AC3E}">
        <p14:creationId xmlns:p14="http://schemas.microsoft.com/office/powerpoint/2010/main" val="4057914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标准仓单</a:t>
            </a:r>
            <a:r>
              <a:rPr lang="zh-CN" altLang="en-US" dirty="0" smtClean="0"/>
              <a:t>系统</a:t>
            </a:r>
            <a:r>
              <a:rPr lang="zh-CN" altLang="en-US" dirty="0"/>
              <a:t>开户和</a:t>
            </a:r>
            <a:r>
              <a:rPr lang="zh-CN" altLang="en-US" dirty="0" smtClean="0"/>
              <a:t>接入</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877543656"/>
              </p:ext>
            </p:extLst>
          </p:nvPr>
        </p:nvGraphicFramePr>
        <p:xfrm>
          <a:off x="1019390" y="3233142"/>
          <a:ext cx="6720962" cy="850776"/>
        </p:xfrm>
        <a:graphic>
          <a:graphicData uri="http://schemas.openxmlformats.org/drawingml/2006/table">
            <a:tbl>
              <a:tblPr firstRow="1" firstCol="1" bandRow="1">
                <a:tableStyleId>{72833802-FEF1-4C79-8D5D-14CF1EAF98D9}</a:tableStyleId>
              </a:tblPr>
              <a:tblGrid>
                <a:gridCol w="3360481"/>
                <a:gridCol w="3360481"/>
              </a:tblGrid>
              <a:tr h="425388">
                <a:tc>
                  <a:txBody>
                    <a:bodyPr/>
                    <a:lstStyle/>
                    <a:p>
                      <a:pPr algn="ctr">
                        <a:spcAft>
                          <a:spcPts val="0"/>
                        </a:spcAft>
                      </a:pPr>
                      <a:r>
                        <a:rPr lang="zh-CN" sz="1200" b="1" kern="100" dirty="0">
                          <a:solidFill>
                            <a:schemeClr val="tx1"/>
                          </a:solidFill>
                          <a:effectLst/>
                          <a:latin typeface="方正仿宋简体" pitchFamily="2" charset="-122"/>
                          <a:ea typeface="方正仿宋简体" pitchFamily="2" charset="-122"/>
                        </a:rPr>
                        <a:t>电信地址</a:t>
                      </a:r>
                      <a:endParaRPr lang="zh-CN" sz="1200" b="1" kern="100" dirty="0">
                        <a:solidFill>
                          <a:schemeClr val="tx1"/>
                        </a:solidFill>
                        <a:effectLst/>
                        <a:latin typeface="方正仿宋简体" pitchFamily="2" charset="-122"/>
                        <a:ea typeface="方正仿宋简体" pitchFamily="2" charset="-122"/>
                        <a:cs typeface="Times New Roman"/>
                      </a:endParaRPr>
                    </a:p>
                  </a:txBody>
                  <a:tcPr marL="70643" marR="706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zh-CN" sz="1200" b="1" kern="100" dirty="0">
                          <a:solidFill>
                            <a:schemeClr val="tx1"/>
                          </a:solidFill>
                          <a:effectLst/>
                          <a:latin typeface="方正仿宋简体" pitchFamily="2" charset="-122"/>
                          <a:ea typeface="方正仿宋简体" pitchFamily="2" charset="-122"/>
                        </a:rPr>
                        <a:t>联通地址</a:t>
                      </a:r>
                      <a:endParaRPr lang="zh-CN" sz="1200" b="1" kern="100" dirty="0">
                        <a:solidFill>
                          <a:schemeClr val="tx1"/>
                        </a:solidFill>
                        <a:effectLst/>
                        <a:latin typeface="方正仿宋简体" pitchFamily="2" charset="-122"/>
                        <a:ea typeface="方正仿宋简体" pitchFamily="2" charset="-122"/>
                        <a:cs typeface="Times New Roman"/>
                      </a:endParaRPr>
                    </a:p>
                  </a:txBody>
                  <a:tcPr marL="70643" marR="706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425388">
                <a:tc>
                  <a:txBody>
                    <a:bodyPr/>
                    <a:lstStyle/>
                    <a:p>
                      <a:pPr algn="ctr">
                        <a:spcAft>
                          <a:spcPts val="0"/>
                        </a:spcAft>
                      </a:pPr>
                      <a:r>
                        <a:rPr lang="en-US" sz="1200" b="1" kern="0" dirty="0">
                          <a:solidFill>
                            <a:schemeClr val="tx1"/>
                          </a:solidFill>
                          <a:effectLst/>
                          <a:latin typeface="方正仿宋简体" pitchFamily="2" charset="-122"/>
                          <a:ea typeface="方正仿宋简体" pitchFamily="2" charset="-122"/>
                        </a:rPr>
                        <a:t>124.74.244.173</a:t>
                      </a:r>
                      <a:endParaRPr lang="zh-CN" sz="1200" b="1" kern="100" dirty="0">
                        <a:solidFill>
                          <a:schemeClr val="tx1"/>
                        </a:solidFill>
                        <a:effectLst/>
                        <a:latin typeface="方正仿宋简体" pitchFamily="2" charset="-122"/>
                        <a:ea typeface="方正仿宋简体" pitchFamily="2" charset="-122"/>
                        <a:cs typeface="Times New Roman"/>
                      </a:endParaRPr>
                    </a:p>
                  </a:txBody>
                  <a:tcPr marL="70643" marR="706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0"/>
                        </a:spcAft>
                      </a:pPr>
                      <a:r>
                        <a:rPr lang="en-US" sz="1200" b="1" kern="0" dirty="0">
                          <a:solidFill>
                            <a:schemeClr val="tx1"/>
                          </a:solidFill>
                          <a:effectLst/>
                          <a:latin typeface="方正仿宋简体" pitchFamily="2" charset="-122"/>
                          <a:ea typeface="方正仿宋简体" pitchFamily="2" charset="-122"/>
                        </a:rPr>
                        <a:t>220.248.39.173</a:t>
                      </a:r>
                      <a:endParaRPr lang="zh-CN" sz="1200" b="1" kern="100" dirty="0">
                        <a:solidFill>
                          <a:schemeClr val="tx1"/>
                        </a:solidFill>
                        <a:effectLst/>
                        <a:latin typeface="方正仿宋简体" pitchFamily="2" charset="-122"/>
                        <a:ea typeface="方正仿宋简体" pitchFamily="2" charset="-122"/>
                        <a:cs typeface="Times New Roman"/>
                      </a:endParaRPr>
                    </a:p>
                  </a:txBody>
                  <a:tcPr marL="70643" marR="7064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bl>
          </a:graphicData>
        </a:graphic>
      </p:graphicFrame>
      <p:sp>
        <p:nvSpPr>
          <p:cNvPr id="7" name="圆角矩形 6"/>
          <p:cNvSpPr/>
          <p:nvPr/>
        </p:nvSpPr>
        <p:spPr>
          <a:xfrm>
            <a:off x="1043608" y="1144910"/>
            <a:ext cx="6696744" cy="1800200"/>
          </a:xfrm>
          <a:prstGeom prst="roundRect">
            <a:avLst>
              <a:gd name="adj" fmla="val 7652"/>
            </a:avLst>
          </a:prstGeom>
          <a:solidFill>
            <a:schemeClr val="bg1">
              <a:lumMod val="8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t" anchorCtr="0"/>
          <a:lstStyle/>
          <a:p>
            <a:pPr marL="171450" indent="-171450">
              <a:lnSpc>
                <a:spcPct val="200000"/>
              </a:lnSpc>
              <a:buFont typeface="Arial" pitchFamily="34" charset="0"/>
              <a:buChar char="•"/>
            </a:pPr>
            <a:r>
              <a:rPr lang="zh-CN" altLang="en-US" sz="1200" b="1" dirty="0">
                <a:solidFill>
                  <a:schemeClr val="tx1"/>
                </a:solidFill>
                <a:latin typeface="方正仿宋简体" pitchFamily="2" charset="-122"/>
                <a:ea typeface="方正仿宋简体" pitchFamily="2" charset="-122"/>
              </a:rPr>
              <a:t>开户单位：能源中心、期货公司会员、境外特殊经纪参与者、境外中介机构</a:t>
            </a:r>
          </a:p>
          <a:p>
            <a:pPr marL="171450" indent="-171450">
              <a:lnSpc>
                <a:spcPct val="200000"/>
              </a:lnSpc>
              <a:buFont typeface="Arial" pitchFamily="34" charset="0"/>
              <a:buChar char="•"/>
            </a:pPr>
            <a:r>
              <a:rPr lang="zh-CN" altLang="en-US" sz="1200" b="1" dirty="0">
                <a:solidFill>
                  <a:srgbClr val="C00000"/>
                </a:solidFill>
                <a:latin typeface="方正仿宋简体" pitchFamily="2" charset="-122"/>
                <a:ea typeface="方正仿宋简体" pitchFamily="2" charset="-122"/>
              </a:rPr>
              <a:t>一个账户可设置多个操作用户，可在用户管理中为不同用户分配角色权限</a:t>
            </a:r>
          </a:p>
          <a:p>
            <a:pPr marL="171450" indent="-171450">
              <a:lnSpc>
                <a:spcPct val="200000"/>
              </a:lnSpc>
              <a:buFont typeface="Arial" pitchFamily="34" charset="0"/>
              <a:buChar char="•"/>
            </a:pP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帐户开户登记表</a:t>
            </a: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a:t>
            </a: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用户信息表（会员、客户、仓库等）</a:t>
            </a: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a:t>
            </a: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服务协议</a:t>
            </a:r>
            <a:r>
              <a:rPr lang="en-US" altLang="zh-CN" sz="1200" b="1" dirty="0">
                <a:solidFill>
                  <a:schemeClr val="tx1"/>
                </a:solidFill>
                <a:latin typeface="方正仿宋简体" pitchFamily="2" charset="-122"/>
                <a:ea typeface="方正仿宋简体" pitchFamily="2" charset="-122"/>
              </a:rPr>
              <a:t>》</a:t>
            </a:r>
          </a:p>
          <a:p>
            <a:pPr marL="171450" indent="-171450">
              <a:lnSpc>
                <a:spcPct val="200000"/>
              </a:lnSpc>
              <a:buFont typeface="Arial" pitchFamily="34" charset="0"/>
              <a:buChar char="•"/>
            </a:pPr>
            <a:r>
              <a:rPr lang="en-US" altLang="zh-CN" sz="1200" b="1" dirty="0" smtClean="0">
                <a:solidFill>
                  <a:schemeClr val="tx1"/>
                </a:solidFill>
                <a:latin typeface="方正仿宋简体" pitchFamily="2" charset="-122"/>
                <a:ea typeface="方正仿宋简体" pitchFamily="2" charset="-122"/>
              </a:rPr>
              <a:t>U</a:t>
            </a:r>
            <a:r>
              <a:rPr lang="zh-CN" altLang="en-US" sz="1200" b="1" dirty="0" smtClean="0">
                <a:solidFill>
                  <a:schemeClr val="tx1"/>
                </a:solidFill>
                <a:latin typeface="方正仿宋简体" pitchFamily="2" charset="-122"/>
                <a:ea typeface="方正仿宋简体" pitchFamily="2" charset="-122"/>
              </a:rPr>
              <a:t>盾（</a:t>
            </a:r>
            <a:r>
              <a:rPr lang="zh-CN" altLang="en-US" sz="1200" b="1" dirty="0">
                <a:solidFill>
                  <a:schemeClr val="tx1"/>
                </a:solidFill>
                <a:latin typeface="方正仿宋简体" pitchFamily="2" charset="-122"/>
                <a:ea typeface="方正仿宋简体" pitchFamily="2" charset="-122"/>
              </a:rPr>
              <a:t>即</a:t>
            </a:r>
            <a:r>
              <a:rPr lang="en-US" altLang="zh-CN" sz="1200" b="1" dirty="0" err="1">
                <a:solidFill>
                  <a:schemeClr val="tx1"/>
                </a:solidFill>
                <a:latin typeface="方正仿宋简体" pitchFamily="2" charset="-122"/>
                <a:ea typeface="方正仿宋简体" pitchFamily="2" charset="-122"/>
              </a:rPr>
              <a:t>usb</a:t>
            </a:r>
            <a:r>
              <a:rPr lang="en-US" altLang="zh-CN" sz="1200" b="1" dirty="0">
                <a:solidFill>
                  <a:schemeClr val="tx1"/>
                </a:solidFill>
                <a:latin typeface="方正仿宋简体" pitchFamily="2" charset="-122"/>
                <a:ea typeface="方正仿宋简体" pitchFamily="2" charset="-122"/>
              </a:rPr>
              <a:t>-key</a:t>
            </a:r>
            <a:r>
              <a:rPr lang="zh-CN" altLang="en-US" sz="1200" b="1" dirty="0">
                <a:solidFill>
                  <a:schemeClr val="tx1"/>
                </a:solidFill>
                <a:latin typeface="方正仿宋简体" pitchFamily="2" charset="-122"/>
                <a:ea typeface="方正仿宋简体" pitchFamily="2" charset="-122"/>
              </a:rPr>
              <a:t>，内含数字证书，附密码）</a:t>
            </a:r>
          </a:p>
        </p:txBody>
      </p:sp>
    </p:spTree>
    <p:extLst>
      <p:ext uri="{BB962C8B-B14F-4D97-AF65-F5344CB8AC3E}">
        <p14:creationId xmlns:p14="http://schemas.microsoft.com/office/powerpoint/2010/main" val="3020481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26" t="9670" r="17380" b="31591"/>
          <a:stretch/>
        </p:blipFill>
        <p:spPr bwMode="auto">
          <a:xfrm>
            <a:off x="539552" y="843558"/>
            <a:ext cx="4938207" cy="25221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lstStyle/>
          <a:p>
            <a:r>
              <a:rPr lang="zh-CN" altLang="en-US" dirty="0" smtClean="0"/>
              <a:t>标准仓单系统</a:t>
            </a:r>
            <a:endParaRPr lang="zh-CN" altLang="en-US" dirty="0"/>
          </a:p>
        </p:txBody>
      </p:sp>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805" t="9536" r="17668" b="31260"/>
          <a:stretch/>
        </p:blipFill>
        <p:spPr bwMode="auto">
          <a:xfrm>
            <a:off x="3635896" y="2283718"/>
            <a:ext cx="4876926" cy="25169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75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zh-CN" altLang="en-US" dirty="0"/>
              <a:t>一、期货交割的基本</a:t>
            </a:r>
            <a:r>
              <a:rPr lang="zh-CN" altLang="en-US" dirty="0" smtClean="0"/>
              <a:t>概念</a:t>
            </a:r>
            <a:endParaRPr lang="zh-CN" altLang="en-US" dirty="0"/>
          </a:p>
        </p:txBody>
      </p:sp>
    </p:spTree>
    <p:extLst>
      <p:ext uri="{BB962C8B-B14F-4D97-AF65-F5344CB8AC3E}">
        <p14:creationId xmlns:p14="http://schemas.microsoft.com/office/powerpoint/2010/main" val="530575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交割及仓单业务</a:t>
            </a:r>
            <a:r>
              <a:rPr lang="zh-CN" altLang="en-US" dirty="0" smtClean="0"/>
              <a:t>一览</a:t>
            </a:r>
            <a:endParaRPr lang="zh-CN" altLang="en-US" dirty="0"/>
          </a:p>
        </p:txBody>
      </p:sp>
      <p:sp>
        <p:nvSpPr>
          <p:cNvPr id="4" name="圆角矩形 3"/>
          <p:cNvSpPr/>
          <p:nvPr/>
        </p:nvSpPr>
        <p:spPr bwMode="auto">
          <a:xfrm>
            <a:off x="2301124" y="1111017"/>
            <a:ext cx="3460512" cy="3674139"/>
          </a:xfrm>
          <a:prstGeom prst="roundRect">
            <a:avLst>
              <a:gd name="adj" fmla="val 6183"/>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sp>
      <p:cxnSp>
        <p:nvCxnSpPr>
          <p:cNvPr id="5" name="直接箭头连接符 4"/>
          <p:cNvCxnSpPr/>
          <p:nvPr/>
        </p:nvCxnSpPr>
        <p:spPr bwMode="auto">
          <a:xfrm>
            <a:off x="1677236" y="2087206"/>
            <a:ext cx="765900"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bwMode="auto">
          <a:xfrm>
            <a:off x="6097856" y="1470298"/>
            <a:ext cx="1592491" cy="1265982"/>
          </a:xfrm>
          <a:prstGeom prst="roundRect">
            <a:avLst>
              <a:gd name="adj" fmla="val 10000"/>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sp>
      <p:cxnSp>
        <p:nvCxnSpPr>
          <p:cNvPr id="7" name="直接连接符 6"/>
          <p:cNvCxnSpPr/>
          <p:nvPr/>
        </p:nvCxnSpPr>
        <p:spPr>
          <a:xfrm flipV="1">
            <a:off x="6970570" y="990852"/>
            <a:ext cx="0" cy="47944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bwMode="auto">
          <a:xfrm>
            <a:off x="6097856" y="2810322"/>
            <a:ext cx="1592491" cy="1974834"/>
          </a:xfrm>
          <a:prstGeom prst="roundRect">
            <a:avLst>
              <a:gd name="adj" fmla="val 10000"/>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sp>
      <p:sp>
        <p:nvSpPr>
          <p:cNvPr id="9" name="圆角矩形 8"/>
          <p:cNvSpPr/>
          <p:nvPr/>
        </p:nvSpPr>
        <p:spPr bwMode="auto">
          <a:xfrm>
            <a:off x="4165504" y="1198410"/>
            <a:ext cx="1360657" cy="32044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作为保证金使用</a:t>
            </a:r>
          </a:p>
        </p:txBody>
      </p:sp>
      <p:sp>
        <p:nvSpPr>
          <p:cNvPr id="10" name="圆角矩形 9"/>
          <p:cNvSpPr/>
          <p:nvPr/>
        </p:nvSpPr>
        <p:spPr bwMode="auto">
          <a:xfrm>
            <a:off x="4167931" y="2080834"/>
            <a:ext cx="1360657" cy="321654"/>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所外质押</a:t>
            </a:r>
          </a:p>
        </p:txBody>
      </p:sp>
      <p:sp>
        <p:nvSpPr>
          <p:cNvPr id="11" name="圆角矩形 10"/>
          <p:cNvSpPr/>
          <p:nvPr/>
        </p:nvSpPr>
        <p:spPr bwMode="auto">
          <a:xfrm>
            <a:off x="6431647" y="1634160"/>
            <a:ext cx="1077845" cy="349571"/>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到期交割</a:t>
            </a:r>
          </a:p>
        </p:txBody>
      </p:sp>
      <p:sp>
        <p:nvSpPr>
          <p:cNvPr id="12" name="圆角矩形 11"/>
          <p:cNvSpPr/>
          <p:nvPr/>
        </p:nvSpPr>
        <p:spPr bwMode="auto">
          <a:xfrm>
            <a:off x="6431647" y="2285965"/>
            <a:ext cx="1077845" cy="349571"/>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期转现</a:t>
            </a:r>
          </a:p>
        </p:txBody>
      </p:sp>
      <p:sp>
        <p:nvSpPr>
          <p:cNvPr id="13" name="圆角矩形 12"/>
          <p:cNvSpPr/>
          <p:nvPr/>
        </p:nvSpPr>
        <p:spPr bwMode="auto">
          <a:xfrm>
            <a:off x="6412227" y="2972969"/>
            <a:ext cx="1076631" cy="349571"/>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报关进口</a:t>
            </a:r>
          </a:p>
        </p:txBody>
      </p:sp>
      <p:sp>
        <p:nvSpPr>
          <p:cNvPr id="14" name="圆角矩形 13"/>
          <p:cNvSpPr/>
          <p:nvPr/>
        </p:nvSpPr>
        <p:spPr bwMode="auto">
          <a:xfrm>
            <a:off x="6443785" y="4266868"/>
            <a:ext cx="1076631" cy="350785"/>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复运出境</a:t>
            </a:r>
          </a:p>
        </p:txBody>
      </p:sp>
      <p:sp>
        <p:nvSpPr>
          <p:cNvPr id="15" name="圆角矩形 14"/>
          <p:cNvSpPr/>
          <p:nvPr/>
        </p:nvSpPr>
        <p:spPr bwMode="auto">
          <a:xfrm>
            <a:off x="6412227" y="3392940"/>
            <a:ext cx="1076631" cy="349571"/>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转关</a:t>
            </a:r>
          </a:p>
        </p:txBody>
      </p:sp>
      <p:sp>
        <p:nvSpPr>
          <p:cNvPr id="16" name="圆角矩形 15"/>
          <p:cNvSpPr/>
          <p:nvPr/>
        </p:nvSpPr>
        <p:spPr bwMode="auto">
          <a:xfrm>
            <a:off x="6419510" y="3828690"/>
            <a:ext cx="1076631" cy="349571"/>
          </a:xfrm>
          <a:prstGeom prst="roundRect">
            <a:avLst/>
          </a:prstGeom>
        </p:spPr>
        <p:style>
          <a:lnRef idx="0">
            <a:schemeClr val="lt1">
              <a:hueOff val="0"/>
              <a:satOff val="0"/>
              <a:lumOff val="0"/>
              <a:alphaOff val="0"/>
            </a:schemeClr>
          </a:lnRef>
          <a:fillRef idx="3">
            <a:schemeClr val="accent2">
              <a:alpha val="90000"/>
              <a:hueOff val="0"/>
              <a:satOff val="0"/>
              <a:lumOff val="0"/>
              <a:alphaOff val="-26667"/>
            </a:schemeClr>
          </a:fillRef>
          <a:effectRef idx="2">
            <a:schemeClr val="accent2">
              <a:alpha val="90000"/>
              <a:hueOff val="0"/>
              <a:satOff val="0"/>
              <a:lumOff val="0"/>
              <a:alphaOff val="-26667"/>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注销转现货</a:t>
            </a:r>
          </a:p>
        </p:txBody>
      </p:sp>
      <p:sp>
        <p:nvSpPr>
          <p:cNvPr id="17" name="圆角矩形 16"/>
          <p:cNvSpPr/>
          <p:nvPr/>
        </p:nvSpPr>
        <p:spPr bwMode="auto">
          <a:xfrm>
            <a:off x="4167931" y="1649939"/>
            <a:ext cx="1360657" cy="32044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实物交割</a:t>
            </a:r>
          </a:p>
        </p:txBody>
      </p:sp>
      <p:sp>
        <p:nvSpPr>
          <p:cNvPr id="18" name="圆角矩形 17"/>
          <p:cNvSpPr/>
          <p:nvPr/>
        </p:nvSpPr>
        <p:spPr bwMode="auto">
          <a:xfrm>
            <a:off x="4180069" y="2993603"/>
            <a:ext cx="1361871" cy="32044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仓单出库</a:t>
            </a:r>
          </a:p>
        </p:txBody>
      </p:sp>
      <p:sp>
        <p:nvSpPr>
          <p:cNvPr id="19" name="圆角矩形 18"/>
          <p:cNvSpPr/>
          <p:nvPr/>
        </p:nvSpPr>
        <p:spPr bwMode="auto">
          <a:xfrm>
            <a:off x="4170359" y="2577274"/>
            <a:ext cx="1360657" cy="319226"/>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仓单转让</a:t>
            </a:r>
          </a:p>
        </p:txBody>
      </p:sp>
      <p:cxnSp>
        <p:nvCxnSpPr>
          <p:cNvPr id="20" name="直接连接符 19"/>
          <p:cNvCxnSpPr/>
          <p:nvPr/>
        </p:nvCxnSpPr>
        <p:spPr>
          <a:xfrm flipH="1">
            <a:off x="3720043" y="989638"/>
            <a:ext cx="3250527"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720043" y="989638"/>
            <a:ext cx="0" cy="49522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TextBox 23574"/>
          <p:cNvSpPr txBox="1">
            <a:spLocks noChangeArrowheads="1"/>
          </p:cNvSpPr>
          <p:nvPr/>
        </p:nvSpPr>
        <p:spPr bwMode="auto">
          <a:xfrm>
            <a:off x="4928314" y="760020"/>
            <a:ext cx="11079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eaLnBrk="1" hangingPunct="1"/>
            <a:r>
              <a:rPr lang="zh-CN" altLang="en-US" sz="900" b="1" dirty="0">
                <a:solidFill>
                  <a:srgbClr val="000000"/>
                </a:solidFill>
                <a:latin typeface="方正仿宋简体" pitchFamily="2" charset="-122"/>
                <a:ea typeface="方正仿宋简体" pitchFamily="2" charset="-122"/>
                <a:sym typeface="Calibri" pitchFamily="34" charset="0"/>
              </a:rPr>
              <a:t>用于后续合约交割</a:t>
            </a:r>
          </a:p>
        </p:txBody>
      </p:sp>
      <p:sp>
        <p:nvSpPr>
          <p:cNvPr id="23" name="圆角矩形 22"/>
          <p:cNvSpPr/>
          <p:nvPr/>
        </p:nvSpPr>
        <p:spPr bwMode="auto">
          <a:xfrm>
            <a:off x="4456813" y="3436637"/>
            <a:ext cx="793818" cy="319226"/>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变更</a:t>
            </a:r>
          </a:p>
        </p:txBody>
      </p:sp>
      <p:sp>
        <p:nvSpPr>
          <p:cNvPr id="24" name="圆角矩形 23"/>
          <p:cNvSpPr/>
          <p:nvPr/>
        </p:nvSpPr>
        <p:spPr bwMode="auto">
          <a:xfrm>
            <a:off x="4456813" y="3865104"/>
            <a:ext cx="793818" cy="32044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冻结</a:t>
            </a:r>
          </a:p>
        </p:txBody>
      </p:sp>
      <p:sp>
        <p:nvSpPr>
          <p:cNvPr id="25" name="圆角矩形 24"/>
          <p:cNvSpPr/>
          <p:nvPr/>
        </p:nvSpPr>
        <p:spPr bwMode="auto">
          <a:xfrm>
            <a:off x="4456813" y="4298427"/>
            <a:ext cx="793818" cy="321654"/>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作废</a:t>
            </a:r>
          </a:p>
        </p:txBody>
      </p:sp>
      <p:cxnSp>
        <p:nvCxnSpPr>
          <p:cNvPr id="26" name="肘形连接符 25"/>
          <p:cNvCxnSpPr/>
          <p:nvPr/>
        </p:nvCxnSpPr>
        <p:spPr>
          <a:xfrm>
            <a:off x="5938849" y="4003476"/>
            <a:ext cx="481875" cy="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18" idx="3"/>
            <a:endCxn id="14" idx="1"/>
          </p:cNvCxnSpPr>
          <p:nvPr/>
        </p:nvCxnSpPr>
        <p:spPr>
          <a:xfrm>
            <a:off x="5541940" y="3153823"/>
            <a:ext cx="901845" cy="1287831"/>
          </a:xfrm>
          <a:prstGeom prst="bentConnector3">
            <a:avLst>
              <a:gd name="adj1" fmla="val 44676"/>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圆角矩形 27">
            <a:hlinkClick r:id="rId3" action="ppaction://hlinksldjump"/>
          </p:cNvPr>
          <p:cNvSpPr/>
          <p:nvPr/>
        </p:nvSpPr>
        <p:spPr bwMode="auto">
          <a:xfrm>
            <a:off x="2467413" y="1813800"/>
            <a:ext cx="911556" cy="524357"/>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标准仓单生成</a:t>
            </a:r>
          </a:p>
        </p:txBody>
      </p:sp>
      <p:cxnSp>
        <p:nvCxnSpPr>
          <p:cNvPr id="29" name="肘形连接符 28"/>
          <p:cNvCxnSpPr/>
          <p:nvPr/>
        </p:nvCxnSpPr>
        <p:spPr>
          <a:xfrm>
            <a:off x="5936422" y="3567726"/>
            <a:ext cx="481875" cy="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bwMode="auto">
          <a:xfrm>
            <a:off x="3493065" y="1505498"/>
            <a:ext cx="424826" cy="2037952"/>
          </a:xfrm>
          <a:prstGeom prst="roundRect">
            <a:avLst/>
          </a:prstGeom>
          <a:solidFill>
            <a:schemeClr val="bg1">
              <a:lumMod val="85000"/>
            </a:schemeClr>
          </a:solidFill>
          <a:ln w="12700">
            <a:solidFill>
              <a:srgbClr val="C00000"/>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r>
              <a:rPr lang="zh-CN" altLang="en-US" sz="1100" b="1" dirty="0">
                <a:solidFill>
                  <a:schemeClr val="tx1"/>
                </a:solidFill>
                <a:latin typeface="方正仿宋简体" pitchFamily="2" charset="-122"/>
                <a:ea typeface="方正仿宋简体" pitchFamily="2" charset="-122"/>
              </a:rPr>
              <a:t>保税标准仓单业务</a:t>
            </a:r>
          </a:p>
        </p:txBody>
      </p:sp>
      <p:cxnSp>
        <p:nvCxnSpPr>
          <p:cNvPr id="31" name="肘形连接符 30"/>
          <p:cNvCxnSpPr/>
          <p:nvPr/>
        </p:nvCxnSpPr>
        <p:spPr>
          <a:xfrm>
            <a:off x="5936422" y="3155038"/>
            <a:ext cx="481875" cy="0"/>
          </a:xfrm>
          <a:prstGeom prst="bentConnector3">
            <a:avLst>
              <a:gd name="adj1" fmla="val 50000"/>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7" idx="3"/>
            <a:endCxn id="11" idx="1"/>
          </p:cNvCxnSpPr>
          <p:nvPr/>
        </p:nvCxnSpPr>
        <p:spPr>
          <a:xfrm flipV="1">
            <a:off x="5528588" y="1808945"/>
            <a:ext cx="903059" cy="1214"/>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bwMode="auto">
          <a:xfrm>
            <a:off x="827584" y="1419622"/>
            <a:ext cx="1133679" cy="1335168"/>
          </a:xfrm>
          <a:prstGeom prst="roundRect">
            <a:avLst>
              <a:gd name="adj" fmla="val 10000"/>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sp>
      <p:sp>
        <p:nvSpPr>
          <p:cNvPr id="34" name="圆角矩形 33">
            <a:hlinkClick r:id="rId3" action="ppaction://hlinksldjump"/>
          </p:cNvPr>
          <p:cNvSpPr/>
          <p:nvPr/>
        </p:nvSpPr>
        <p:spPr bwMode="auto">
          <a:xfrm>
            <a:off x="936825" y="1642959"/>
            <a:ext cx="911555" cy="349571"/>
          </a:xfrm>
          <a:prstGeom prst="roundRect">
            <a:avLst/>
          </a:pr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境外来油</a:t>
            </a:r>
          </a:p>
        </p:txBody>
      </p:sp>
      <p:sp>
        <p:nvSpPr>
          <p:cNvPr id="35" name="圆角矩形 34">
            <a:hlinkClick r:id="rId3" action="ppaction://hlinksldjump"/>
          </p:cNvPr>
          <p:cNvSpPr/>
          <p:nvPr/>
        </p:nvSpPr>
        <p:spPr bwMode="auto">
          <a:xfrm>
            <a:off x="936825" y="2167316"/>
            <a:ext cx="911555" cy="349571"/>
          </a:xfrm>
          <a:prstGeom prst="roundRect">
            <a:avLst/>
          </a:pr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国内出口</a:t>
            </a:r>
          </a:p>
        </p:txBody>
      </p:sp>
      <p:cxnSp>
        <p:nvCxnSpPr>
          <p:cNvPr id="36" name="肘形连接符 35"/>
          <p:cNvCxnSpPr>
            <a:endCxn id="12" idx="1"/>
          </p:cNvCxnSpPr>
          <p:nvPr/>
        </p:nvCxnSpPr>
        <p:spPr>
          <a:xfrm>
            <a:off x="5540726" y="1808945"/>
            <a:ext cx="890921" cy="651805"/>
          </a:xfrm>
          <a:prstGeom prst="bentConnector3">
            <a:avLst>
              <a:gd name="adj1" fmla="val 44557"/>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279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入库申报</a:t>
            </a:r>
            <a:r>
              <a:rPr lang="zh-CN" altLang="en-US" dirty="0" smtClean="0"/>
              <a:t>流程</a:t>
            </a:r>
            <a:endParaRPr lang="zh-CN" altLang="en-US" dirty="0"/>
          </a:p>
        </p:txBody>
      </p:sp>
      <p:sp>
        <p:nvSpPr>
          <p:cNvPr id="4" name="右箭头 3"/>
          <p:cNvSpPr/>
          <p:nvPr/>
        </p:nvSpPr>
        <p:spPr>
          <a:xfrm>
            <a:off x="4992173" y="1928410"/>
            <a:ext cx="1544997"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5" name="右箭头 4"/>
          <p:cNvSpPr/>
          <p:nvPr/>
        </p:nvSpPr>
        <p:spPr>
          <a:xfrm>
            <a:off x="2437485" y="1471586"/>
            <a:ext cx="4088019"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6" name="圆角矩形 5"/>
          <p:cNvSpPr/>
          <p:nvPr/>
        </p:nvSpPr>
        <p:spPr>
          <a:xfrm>
            <a:off x="1642952" y="1304384"/>
            <a:ext cx="716764" cy="1007100"/>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境外客户</a:t>
            </a:r>
          </a:p>
        </p:txBody>
      </p:sp>
      <p:sp>
        <p:nvSpPr>
          <p:cNvPr id="7" name="右箭头 6"/>
          <p:cNvSpPr/>
          <p:nvPr/>
        </p:nvSpPr>
        <p:spPr>
          <a:xfrm>
            <a:off x="2464055" y="1928410"/>
            <a:ext cx="423837"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8" name="圆角矩形 7"/>
          <p:cNvSpPr/>
          <p:nvPr/>
        </p:nvSpPr>
        <p:spPr>
          <a:xfrm>
            <a:off x="2937794" y="1689337"/>
            <a:ext cx="1998645" cy="622146"/>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境外特殊经纪参与者</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en-US" altLang="zh-CN" sz="1200" b="1" dirty="0">
                <a:ln w="18415" cmpd="sng">
                  <a:prstDash val="solid"/>
                </a:ln>
                <a:latin typeface="方正仿宋简体" pitchFamily="2" charset="-122"/>
                <a:ea typeface="方正仿宋简体" pitchFamily="2" charset="-122"/>
              </a:rPr>
              <a:t>/</a:t>
            </a:r>
            <a:r>
              <a:rPr lang="zh-CN" altLang="en-US" sz="1200" b="1" dirty="0">
                <a:ln w="18415" cmpd="sng">
                  <a:prstDash val="solid"/>
                </a:ln>
                <a:latin typeface="方正仿宋简体" pitchFamily="2" charset="-122"/>
                <a:ea typeface="方正仿宋简体" pitchFamily="2" charset="-122"/>
              </a:rPr>
              <a:t>境外中介机构</a:t>
            </a:r>
          </a:p>
        </p:txBody>
      </p:sp>
      <p:sp>
        <p:nvSpPr>
          <p:cNvPr id="9" name="右箭头 8"/>
          <p:cNvSpPr/>
          <p:nvPr/>
        </p:nvSpPr>
        <p:spPr>
          <a:xfrm>
            <a:off x="4193752" y="2550557"/>
            <a:ext cx="2331752"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10" name="圆角矩形 9"/>
          <p:cNvSpPr/>
          <p:nvPr/>
        </p:nvSpPr>
        <p:spPr>
          <a:xfrm>
            <a:off x="731767" y="3586883"/>
            <a:ext cx="7569446" cy="1289123"/>
          </a:xfrm>
          <a:prstGeom prst="roundRect">
            <a:avLst>
              <a:gd name="adj" fmla="val 11207"/>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t" anchorCtr="0"/>
          <a:lstStyle/>
          <a:p>
            <a:pPr>
              <a:lnSpc>
                <a:spcPct val="150000"/>
              </a:lnSpc>
              <a:defRPr/>
            </a:pPr>
            <a:r>
              <a:rPr lang="zh-CN" altLang="en-US" sz="1200" b="1" dirty="0">
                <a:solidFill>
                  <a:srgbClr val="C00000"/>
                </a:solidFill>
                <a:latin typeface="方正仿宋简体" pitchFamily="2" charset="-122"/>
                <a:ea typeface="方正仿宋简体" pitchFamily="2" charset="-122"/>
              </a:rPr>
              <a:t>申报要点：</a:t>
            </a:r>
            <a:endParaRPr lang="en-US" altLang="zh-CN" sz="1200" b="1" dirty="0">
              <a:solidFill>
                <a:srgbClr val="C00000"/>
              </a:solidFill>
              <a:latin typeface="方正仿宋简体" pitchFamily="2" charset="-122"/>
              <a:ea typeface="方正仿宋简体" pitchFamily="2" charset="-122"/>
            </a:endParaRPr>
          </a:p>
          <a:p>
            <a:pPr>
              <a:lnSpc>
                <a:spcPct val="150000"/>
              </a:lnSpc>
              <a:buFont typeface="Arial" pitchFamily="34" charset="0"/>
              <a:buChar char="•"/>
              <a:defRPr/>
            </a:pPr>
            <a:r>
              <a:rPr lang="zh-CN" altLang="zh-CN" sz="1200" dirty="0">
                <a:solidFill>
                  <a:schemeClr val="tx1"/>
                </a:solidFill>
                <a:latin typeface="方正仿宋简体" pitchFamily="2" charset="-122"/>
                <a:ea typeface="方正仿宋简体" pitchFamily="2" charset="-122"/>
              </a:rPr>
              <a:t>品种、数量、货主名称、拟入库日期及拟入指定交割仓库名称等</a:t>
            </a:r>
            <a:r>
              <a:rPr lang="zh-CN" altLang="en-US" sz="1200" dirty="0">
                <a:solidFill>
                  <a:schemeClr val="tx1"/>
                </a:solidFill>
                <a:latin typeface="方正仿宋简体" pitchFamily="2" charset="-122"/>
                <a:ea typeface="方正仿宋简体" pitchFamily="2" charset="-122"/>
              </a:rPr>
              <a:t>，</a:t>
            </a:r>
            <a:r>
              <a:rPr lang="zh-CN" altLang="zh-CN" sz="1200" dirty="0">
                <a:solidFill>
                  <a:schemeClr val="tx1"/>
                </a:solidFill>
                <a:latin typeface="方正仿宋简体" pitchFamily="2" charset="-122"/>
                <a:ea typeface="方正仿宋简体" pitchFamily="2" charset="-122"/>
              </a:rPr>
              <a:t>并提供各项单证。</a:t>
            </a:r>
            <a:endParaRPr lang="en-US" altLang="zh-CN" sz="1200" dirty="0">
              <a:solidFill>
                <a:schemeClr val="tx1"/>
              </a:solidFill>
              <a:latin typeface="方正仿宋简体" pitchFamily="2" charset="-122"/>
              <a:ea typeface="方正仿宋简体" pitchFamily="2" charset="-122"/>
            </a:endParaRPr>
          </a:p>
          <a:p>
            <a:pPr>
              <a:lnSpc>
                <a:spcPct val="150000"/>
              </a:lnSpc>
              <a:buFont typeface="Arial" pitchFamily="34" charset="0"/>
              <a:buChar char="•"/>
              <a:defRPr/>
            </a:pPr>
            <a:r>
              <a:rPr lang="zh-CN" altLang="en-US" sz="1200" dirty="0">
                <a:solidFill>
                  <a:schemeClr val="tx1"/>
                </a:solidFill>
                <a:latin typeface="方正仿宋简体" pitchFamily="2" charset="-122"/>
                <a:ea typeface="方正仿宋简体" pitchFamily="2" charset="-122"/>
              </a:rPr>
              <a:t>货主应在原油拟入指定交割仓库的</a:t>
            </a:r>
            <a:r>
              <a:rPr lang="en-US" altLang="zh-CN" sz="1200" dirty="0">
                <a:solidFill>
                  <a:schemeClr val="tx1"/>
                </a:solidFill>
                <a:latin typeface="方正仿宋简体" pitchFamily="2" charset="-122"/>
                <a:ea typeface="方正仿宋简体" pitchFamily="2" charset="-122"/>
              </a:rPr>
              <a:t>30</a:t>
            </a:r>
            <a:r>
              <a:rPr lang="zh-CN" altLang="en-US" sz="1200" dirty="0">
                <a:solidFill>
                  <a:schemeClr val="tx1"/>
                </a:solidFill>
                <a:latin typeface="方正仿宋简体" pitchFamily="2" charset="-122"/>
                <a:ea typeface="方正仿宋简体" pitchFamily="2" charset="-122"/>
              </a:rPr>
              <a:t>天前向能源中心办理入库申报。</a:t>
            </a:r>
            <a:endParaRPr lang="en-US" altLang="zh-CN" sz="1200" dirty="0">
              <a:solidFill>
                <a:schemeClr val="tx1"/>
              </a:solidFill>
              <a:latin typeface="方正仿宋简体" pitchFamily="2" charset="-122"/>
              <a:ea typeface="方正仿宋简体" pitchFamily="2" charset="-122"/>
            </a:endParaRPr>
          </a:p>
          <a:p>
            <a:pPr>
              <a:lnSpc>
                <a:spcPct val="150000"/>
              </a:lnSpc>
              <a:buFont typeface="Arial" pitchFamily="34" charset="0"/>
              <a:buChar char="•"/>
              <a:defRPr/>
            </a:pPr>
            <a:r>
              <a:rPr lang="zh-CN" altLang="en-US" sz="1200" dirty="0">
                <a:solidFill>
                  <a:schemeClr val="tx1"/>
                </a:solidFill>
                <a:latin typeface="方正仿宋简体" pitchFamily="2" charset="-122"/>
                <a:ea typeface="方正仿宋简体" pitchFamily="2" charset="-122"/>
              </a:rPr>
              <a:t>原油入库有效期为原油拟入库日期前后各五天。</a:t>
            </a:r>
            <a:endParaRPr lang="zh-CN" altLang="zh-CN" sz="1200" dirty="0">
              <a:solidFill>
                <a:prstClr val="white"/>
              </a:solidFill>
              <a:latin typeface="方正仿宋简体" pitchFamily="2" charset="-122"/>
              <a:ea typeface="方正仿宋简体" pitchFamily="2" charset="-122"/>
            </a:endParaRPr>
          </a:p>
        </p:txBody>
      </p:sp>
      <p:sp>
        <p:nvSpPr>
          <p:cNvPr id="11" name="圆角矩形 10"/>
          <p:cNvSpPr/>
          <p:nvPr/>
        </p:nvSpPr>
        <p:spPr>
          <a:xfrm>
            <a:off x="1650729" y="819628"/>
            <a:ext cx="1217073" cy="371992"/>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境内客户</a:t>
            </a:r>
          </a:p>
        </p:txBody>
      </p:sp>
      <p:sp>
        <p:nvSpPr>
          <p:cNvPr id="12" name="圆角矩形 11"/>
          <p:cNvSpPr/>
          <p:nvPr/>
        </p:nvSpPr>
        <p:spPr>
          <a:xfrm>
            <a:off x="731767" y="819628"/>
            <a:ext cx="604000" cy="2611719"/>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入</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库</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申</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报</a:t>
            </a:r>
          </a:p>
        </p:txBody>
      </p:sp>
      <p:sp>
        <p:nvSpPr>
          <p:cNvPr id="13" name="圆角矩形 12"/>
          <p:cNvSpPr/>
          <p:nvPr/>
        </p:nvSpPr>
        <p:spPr>
          <a:xfrm>
            <a:off x="7697213" y="819628"/>
            <a:ext cx="604000" cy="2611719"/>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能</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源</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中</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心</a:t>
            </a:r>
          </a:p>
        </p:txBody>
      </p:sp>
      <p:sp>
        <p:nvSpPr>
          <p:cNvPr id="14" name="圆角矩形 13"/>
          <p:cNvSpPr/>
          <p:nvPr/>
        </p:nvSpPr>
        <p:spPr>
          <a:xfrm>
            <a:off x="6604569" y="819628"/>
            <a:ext cx="606593" cy="1989572"/>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期货公司会员</a:t>
            </a:r>
          </a:p>
        </p:txBody>
      </p:sp>
      <p:sp>
        <p:nvSpPr>
          <p:cNvPr id="15" name="圆角矩形 14"/>
          <p:cNvSpPr/>
          <p:nvPr/>
        </p:nvSpPr>
        <p:spPr>
          <a:xfrm>
            <a:off x="1650729" y="2966033"/>
            <a:ext cx="1665537" cy="465314"/>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非期货公司会员</a:t>
            </a:r>
            <a:endParaRPr lang="en-US" altLang="zh-CN" sz="1200" b="1" dirty="0">
              <a:ln w="18415" cmpd="sng">
                <a:prstDash val="solid"/>
              </a:ln>
              <a:latin typeface="方正仿宋简体" pitchFamily="2" charset="-122"/>
              <a:ea typeface="方正仿宋简体" pitchFamily="2" charset="-122"/>
            </a:endParaRPr>
          </a:p>
        </p:txBody>
      </p:sp>
      <p:sp>
        <p:nvSpPr>
          <p:cNvPr id="16" name="右箭头 15"/>
          <p:cNvSpPr/>
          <p:nvPr/>
        </p:nvSpPr>
        <p:spPr>
          <a:xfrm>
            <a:off x="3395331" y="3126690"/>
            <a:ext cx="4239667"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17" name="右箭头 16"/>
          <p:cNvSpPr/>
          <p:nvPr/>
        </p:nvSpPr>
        <p:spPr>
          <a:xfrm>
            <a:off x="2981863" y="932976"/>
            <a:ext cx="3543641" cy="144000"/>
          </a:xfrm>
          <a:prstGeom prst="rightArrow">
            <a:avLst/>
          </a:prstGeom>
          <a:solidFill>
            <a:schemeClr val="bg1">
              <a:lumMod val="65000"/>
            </a:schemeClr>
          </a:solidFill>
          <a:ln>
            <a:solidFill>
              <a:schemeClr val="tx1"/>
            </a:solidFill>
          </a:ln>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18" name="右箭头 17"/>
          <p:cNvSpPr/>
          <p:nvPr/>
        </p:nvSpPr>
        <p:spPr>
          <a:xfrm>
            <a:off x="7301891" y="1735934"/>
            <a:ext cx="333107" cy="144000"/>
          </a:xfrm>
          <a:prstGeom prst="rightArrow">
            <a:avLst/>
          </a:prstGeom>
          <a:solidFill>
            <a:schemeClr val="bg1">
              <a:lumMod val="65000"/>
            </a:schemeClr>
          </a:solidFill>
          <a:effectLst/>
        </p:spPr>
        <p:style>
          <a:lnRef idx="1">
            <a:schemeClr val="dk1"/>
          </a:lnRef>
          <a:fillRef idx="3">
            <a:schemeClr val="dk1"/>
          </a:fillRef>
          <a:effectRef idx="2">
            <a:schemeClr val="dk1"/>
          </a:effectRef>
          <a:fontRef idx="minor">
            <a:schemeClr val="lt1"/>
          </a:fontRef>
        </p:style>
        <p:txBody>
          <a:bodyPr lIns="95226" tIns="47613" rIns="95226" bIns="47613" anchor="ctr"/>
          <a:lstStyle/>
          <a:p>
            <a:pPr algn="ctr"/>
            <a:endParaRPr lang="zh-CN" altLang="en-US" sz="1100" dirty="0">
              <a:latin typeface="方正仿宋简体" pitchFamily="2" charset="-122"/>
              <a:ea typeface="方正仿宋简体" pitchFamily="2" charset="-122"/>
            </a:endParaRPr>
          </a:p>
        </p:txBody>
      </p:sp>
      <p:sp>
        <p:nvSpPr>
          <p:cNvPr id="19" name="圆角矩形 18"/>
          <p:cNvSpPr/>
          <p:nvPr/>
        </p:nvSpPr>
        <p:spPr>
          <a:xfrm>
            <a:off x="5515813" y="1689337"/>
            <a:ext cx="607888" cy="1119863"/>
          </a:xfrm>
          <a:prstGeom prst="round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1200" b="1" dirty="0">
                <a:solidFill>
                  <a:schemeClr val="tx1"/>
                </a:solidFill>
                <a:latin typeface="方正仿宋简体" pitchFamily="2" charset="-122"/>
                <a:ea typeface="方正仿宋简体" pitchFamily="2" charset="-122"/>
              </a:rPr>
              <a:t>无结算权</a:t>
            </a:r>
          </a:p>
        </p:txBody>
      </p:sp>
      <p:sp>
        <p:nvSpPr>
          <p:cNvPr id="20" name="圆角矩形 19"/>
          <p:cNvSpPr/>
          <p:nvPr/>
        </p:nvSpPr>
        <p:spPr>
          <a:xfrm>
            <a:off x="1650729" y="2435913"/>
            <a:ext cx="2474327" cy="373288"/>
          </a:xfrm>
          <a:prstGeom prst="roundRect">
            <a:avLst/>
          </a:prstGeom>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境外特殊非经纪参与者</a:t>
            </a:r>
          </a:p>
        </p:txBody>
      </p:sp>
    </p:spTree>
    <p:extLst>
      <p:ext uri="{BB962C8B-B14F-4D97-AF65-F5344CB8AC3E}">
        <p14:creationId xmlns:p14="http://schemas.microsoft.com/office/powerpoint/2010/main" val="2173314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4644008" y="1203598"/>
            <a:ext cx="3063078" cy="2328116"/>
          </a:xfrm>
          <a:prstGeom prst="round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lstStyle/>
          <a:p>
            <a:pPr algn="ctr"/>
            <a:r>
              <a:rPr lang="zh-CN" altLang="en-US" sz="1200" b="1" dirty="0">
                <a:solidFill>
                  <a:schemeClr val="tx1"/>
                </a:solidFill>
                <a:latin typeface="方正仿宋简体" pitchFamily="2" charset="-122"/>
                <a:ea typeface="方正仿宋简体" pitchFamily="2" charset="-122"/>
              </a:rPr>
              <a:t>申报押金</a:t>
            </a:r>
          </a:p>
        </p:txBody>
      </p:sp>
      <p:sp>
        <p:nvSpPr>
          <p:cNvPr id="3" name="标题 2"/>
          <p:cNvSpPr>
            <a:spLocks noGrp="1"/>
          </p:cNvSpPr>
          <p:nvPr>
            <p:ph type="title"/>
          </p:nvPr>
        </p:nvSpPr>
        <p:spPr/>
        <p:txBody>
          <a:bodyPr>
            <a:normAutofit/>
          </a:bodyPr>
          <a:lstStyle/>
          <a:p>
            <a:r>
              <a:rPr lang="zh-CN" altLang="en-US" dirty="0"/>
              <a:t>入库申报注意</a:t>
            </a:r>
            <a:r>
              <a:rPr lang="zh-CN" altLang="en-US" dirty="0" smtClean="0"/>
              <a:t>事项</a:t>
            </a:r>
            <a:endParaRPr lang="zh-CN" altLang="en-US" dirty="0"/>
          </a:p>
        </p:txBody>
      </p:sp>
      <p:sp>
        <p:nvSpPr>
          <p:cNvPr id="6" name="圆角矩形 5"/>
          <p:cNvSpPr/>
          <p:nvPr/>
        </p:nvSpPr>
        <p:spPr>
          <a:xfrm>
            <a:off x="1475656" y="1203599"/>
            <a:ext cx="2814995" cy="2328115"/>
          </a:xfrm>
          <a:prstGeom prst="round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lstStyle/>
          <a:p>
            <a:pPr algn="ctr">
              <a:defRPr/>
            </a:pPr>
            <a:r>
              <a:rPr lang="zh-CN" altLang="en-US" sz="1200" b="1" dirty="0">
                <a:solidFill>
                  <a:schemeClr val="tx1"/>
                </a:solidFill>
                <a:latin typeface="方正仿宋简体" pitchFamily="2" charset="-122"/>
                <a:ea typeface="方正仿宋简体" pitchFamily="2" charset="-122"/>
              </a:rPr>
              <a:t>货物来源</a:t>
            </a:r>
          </a:p>
        </p:txBody>
      </p:sp>
      <p:sp>
        <p:nvSpPr>
          <p:cNvPr id="7" name="圆角矩形 6"/>
          <p:cNvSpPr/>
          <p:nvPr/>
        </p:nvSpPr>
        <p:spPr>
          <a:xfrm>
            <a:off x="4860032" y="1727697"/>
            <a:ext cx="2671599" cy="1572296"/>
          </a:xfrm>
          <a:prstGeom prst="roundRect">
            <a:avLst/>
          </a:pr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marL="171450" indent="-171450" defTabSz="711200">
              <a:lnSpc>
                <a:spcPct val="90000"/>
              </a:lnSpc>
              <a:spcBef>
                <a:spcPct val="0"/>
              </a:spcBef>
              <a:spcAft>
                <a:spcPct val="35000"/>
              </a:spcAft>
              <a:buFont typeface="Arial" pitchFamily="34" charset="0"/>
              <a:buChar char="•"/>
            </a:pPr>
            <a:r>
              <a:rPr lang="zh-CN" altLang="zh-CN" sz="1200" b="1" dirty="0">
                <a:ln w="18415" cmpd="sng">
                  <a:prstDash val="solid"/>
                </a:ln>
                <a:solidFill>
                  <a:schemeClr val="lt1"/>
                </a:solidFill>
                <a:latin typeface="方正仿宋简体" pitchFamily="2" charset="-122"/>
                <a:ea typeface="方正仿宋简体" pitchFamily="2" charset="-122"/>
              </a:rPr>
              <a:t>申报押金</a:t>
            </a:r>
            <a:r>
              <a:rPr lang="zh-CN" altLang="en-US" sz="1200" b="1" dirty="0">
                <a:ln w="18415" cmpd="sng">
                  <a:prstDash val="solid"/>
                </a:ln>
                <a:solidFill>
                  <a:schemeClr val="lt1"/>
                </a:solidFill>
                <a:latin typeface="方正仿宋简体" pitchFamily="2" charset="-122"/>
                <a:ea typeface="方正仿宋简体" pitchFamily="2" charset="-122"/>
              </a:rPr>
              <a:t>由非期货公司会员和期货公司会员</a:t>
            </a:r>
            <a:r>
              <a:rPr lang="zh-CN" altLang="zh-CN" sz="1200" b="1" dirty="0">
                <a:ln w="18415" cmpd="sng">
                  <a:prstDash val="solid"/>
                </a:ln>
                <a:solidFill>
                  <a:schemeClr val="lt1"/>
                </a:solidFill>
                <a:latin typeface="方正仿宋简体" pitchFamily="2" charset="-122"/>
                <a:ea typeface="方正仿宋简体" pitchFamily="2" charset="-122"/>
              </a:rPr>
              <a:t>结算准备金账户</a:t>
            </a:r>
            <a:r>
              <a:rPr lang="zh-CN" altLang="en-US" sz="1200" b="1" dirty="0">
                <a:ln w="18415" cmpd="sng">
                  <a:prstDash val="solid"/>
                </a:ln>
                <a:solidFill>
                  <a:schemeClr val="lt1"/>
                </a:solidFill>
                <a:latin typeface="方正仿宋简体" pitchFamily="2" charset="-122"/>
                <a:ea typeface="方正仿宋简体" pitchFamily="2" charset="-122"/>
              </a:rPr>
              <a:t>中划转。</a:t>
            </a:r>
            <a:endParaRPr lang="en-US" altLang="zh-CN" sz="1200" b="1" dirty="0">
              <a:ln w="18415" cmpd="sng">
                <a:prstDash val="solid"/>
              </a:ln>
              <a:solidFill>
                <a:schemeClr val="lt1"/>
              </a:solidFill>
              <a:latin typeface="方正仿宋简体" pitchFamily="2" charset="-122"/>
              <a:ea typeface="方正仿宋简体" pitchFamily="2" charset="-122"/>
            </a:endParaRPr>
          </a:p>
          <a:p>
            <a:pPr marL="171450" indent="-171450" defTabSz="711200">
              <a:lnSpc>
                <a:spcPct val="90000"/>
              </a:lnSpc>
              <a:spcBef>
                <a:spcPct val="0"/>
              </a:spcBef>
              <a:spcAft>
                <a:spcPct val="35000"/>
              </a:spcAft>
              <a:buFont typeface="Arial" pitchFamily="34" charset="0"/>
              <a:buChar char="•"/>
            </a:pPr>
            <a:endParaRPr lang="en-US" altLang="zh-CN" sz="1200" b="1" dirty="0">
              <a:ln w="18415" cmpd="sng">
                <a:prstDash val="solid"/>
              </a:ln>
              <a:solidFill>
                <a:schemeClr val="lt1"/>
              </a:solidFill>
              <a:latin typeface="方正仿宋简体" pitchFamily="2" charset="-122"/>
              <a:ea typeface="方正仿宋简体" pitchFamily="2" charset="-122"/>
            </a:endParaRPr>
          </a:p>
          <a:p>
            <a:pPr marL="171450" indent="-171450" defTabSz="711200">
              <a:lnSpc>
                <a:spcPct val="90000"/>
              </a:lnSpc>
              <a:spcBef>
                <a:spcPct val="0"/>
              </a:spcBef>
              <a:spcAft>
                <a:spcPct val="35000"/>
              </a:spcAft>
              <a:buFont typeface="Arial" pitchFamily="34" charset="0"/>
              <a:buChar char="•"/>
            </a:pPr>
            <a:r>
              <a:rPr lang="zh-CN" altLang="en-US" sz="1200" b="1" dirty="0">
                <a:ln w="18415" cmpd="sng">
                  <a:prstDash val="solid"/>
                </a:ln>
                <a:solidFill>
                  <a:schemeClr val="lt1"/>
                </a:solidFill>
                <a:latin typeface="方正仿宋简体" pitchFamily="2" charset="-122"/>
                <a:ea typeface="方正仿宋简体" pitchFamily="2" charset="-122"/>
              </a:rPr>
              <a:t>按实际到货量返还，违约入库差额支付仓库</a:t>
            </a:r>
          </a:p>
        </p:txBody>
      </p:sp>
      <p:sp>
        <p:nvSpPr>
          <p:cNvPr id="8" name="圆角矩形 7"/>
          <p:cNvSpPr/>
          <p:nvPr/>
        </p:nvSpPr>
        <p:spPr>
          <a:xfrm>
            <a:off x="1691680" y="1727698"/>
            <a:ext cx="2389873" cy="1572296"/>
          </a:xfrm>
          <a:prstGeom prst="roundRect">
            <a:avLst/>
          </a:prstGeom>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marL="171450" indent="-171450" defTabSz="711200">
              <a:lnSpc>
                <a:spcPct val="90000"/>
              </a:lnSpc>
              <a:spcBef>
                <a:spcPct val="0"/>
              </a:spcBef>
              <a:spcAft>
                <a:spcPct val="35000"/>
              </a:spcAft>
              <a:buFont typeface="Arial" pitchFamily="34" charset="0"/>
              <a:buChar char="•"/>
            </a:pPr>
            <a:r>
              <a:rPr lang="zh-CN" altLang="en-US" sz="1200" b="1" dirty="0">
                <a:ln w="18415" cmpd="sng">
                  <a:prstDash val="solid"/>
                </a:ln>
                <a:latin typeface="方正仿宋简体" pitchFamily="2" charset="-122"/>
                <a:ea typeface="方正仿宋简体" pitchFamily="2" charset="-122"/>
              </a:rPr>
              <a:t>原产地直达</a:t>
            </a:r>
            <a:endParaRPr lang="en-US" altLang="zh-CN" sz="1200" b="1" dirty="0">
              <a:ln w="18415" cmpd="sng">
                <a:prstDash val="solid"/>
              </a:ln>
              <a:latin typeface="方正仿宋简体" pitchFamily="2" charset="-122"/>
              <a:ea typeface="方正仿宋简体" pitchFamily="2" charset="-122"/>
            </a:endParaRPr>
          </a:p>
          <a:p>
            <a:pPr marL="171450" indent="-171450" defTabSz="711200">
              <a:lnSpc>
                <a:spcPct val="90000"/>
              </a:lnSpc>
              <a:spcBef>
                <a:spcPct val="0"/>
              </a:spcBef>
              <a:spcAft>
                <a:spcPct val="35000"/>
              </a:spcAft>
              <a:buFont typeface="Arial" pitchFamily="34" charset="0"/>
              <a:buChar char="•"/>
            </a:pPr>
            <a:r>
              <a:rPr lang="zh-CN" altLang="en-US" sz="1200" b="1" dirty="0" smtClean="0">
                <a:ln w="18415" cmpd="sng">
                  <a:prstDash val="solid"/>
                </a:ln>
                <a:latin typeface="方正仿宋简体" pitchFamily="2" charset="-122"/>
                <a:ea typeface="方正仿宋简体" pitchFamily="2" charset="-122"/>
              </a:rPr>
              <a:t>原产地直达</a:t>
            </a:r>
            <a:r>
              <a:rPr lang="zh-CN" altLang="en-US" sz="1200" b="1" dirty="0">
                <a:ln w="18415" cmpd="sng">
                  <a:prstDash val="solid"/>
                </a:ln>
                <a:latin typeface="方正仿宋简体" pitchFamily="2" charset="-122"/>
                <a:ea typeface="方正仿宋简体" pitchFamily="2" charset="-122"/>
              </a:rPr>
              <a:t>境内减</a:t>
            </a:r>
            <a:r>
              <a:rPr lang="zh-CN" altLang="en-US" sz="1200" b="1" dirty="0" smtClean="0">
                <a:ln w="18415" cmpd="sng">
                  <a:prstDash val="solid"/>
                </a:ln>
                <a:latin typeface="方正仿宋简体" pitchFamily="2" charset="-122"/>
                <a:ea typeface="方正仿宋简体" pitchFamily="2" charset="-122"/>
              </a:rPr>
              <a:t>载、过驳</a:t>
            </a:r>
            <a:endParaRPr lang="en-US" altLang="zh-CN" sz="1200" b="1" dirty="0" smtClean="0">
              <a:ln w="18415" cmpd="sng">
                <a:prstDash val="solid"/>
              </a:ln>
              <a:latin typeface="方正仿宋简体" pitchFamily="2" charset="-122"/>
              <a:ea typeface="方正仿宋简体" pitchFamily="2" charset="-122"/>
            </a:endParaRPr>
          </a:p>
          <a:p>
            <a:pPr marL="171450" indent="-171450" defTabSz="711200">
              <a:lnSpc>
                <a:spcPct val="90000"/>
              </a:lnSpc>
              <a:spcBef>
                <a:spcPct val="0"/>
              </a:spcBef>
              <a:spcAft>
                <a:spcPct val="35000"/>
              </a:spcAft>
              <a:buFont typeface="Arial" pitchFamily="34" charset="0"/>
              <a:buChar char="•"/>
            </a:pPr>
            <a:r>
              <a:rPr lang="zh-CN" altLang="en-US" sz="1200" b="1" dirty="0" smtClean="0">
                <a:ln w="18415" cmpd="sng">
                  <a:prstDash val="solid"/>
                </a:ln>
                <a:latin typeface="方正仿宋简体" pitchFamily="2" charset="-122"/>
                <a:ea typeface="方正仿宋简体" pitchFamily="2" charset="-122"/>
              </a:rPr>
              <a:t>交割</a:t>
            </a:r>
            <a:r>
              <a:rPr lang="zh-CN" altLang="en-US" sz="1200" b="1" dirty="0">
                <a:ln w="18415" cmpd="sng">
                  <a:prstDash val="solid"/>
                </a:ln>
                <a:latin typeface="方正仿宋简体" pitchFamily="2" charset="-122"/>
                <a:ea typeface="方正仿宋简体" pitchFamily="2" charset="-122"/>
              </a:rPr>
              <a:t>仓库现货备案</a:t>
            </a:r>
            <a:endParaRPr lang="en-US" altLang="zh-CN" sz="1200" b="1" dirty="0">
              <a:ln w="18415" cmpd="sng">
                <a:prstDash val="solid"/>
              </a:ln>
              <a:latin typeface="方正仿宋简体" pitchFamily="2" charset="-122"/>
              <a:ea typeface="方正仿宋简体" pitchFamily="2" charset="-122"/>
            </a:endParaRPr>
          </a:p>
          <a:p>
            <a:pPr marL="171450" indent="-171450" defTabSz="711200">
              <a:lnSpc>
                <a:spcPct val="90000"/>
              </a:lnSpc>
              <a:spcBef>
                <a:spcPct val="0"/>
              </a:spcBef>
              <a:spcAft>
                <a:spcPct val="35000"/>
              </a:spcAft>
              <a:buFont typeface="Arial" pitchFamily="34" charset="0"/>
              <a:buChar char="•"/>
            </a:pPr>
            <a:r>
              <a:rPr lang="zh-CN" altLang="en-US" sz="1200" b="1" dirty="0" smtClean="0">
                <a:ln w="18415" cmpd="sng">
                  <a:prstDash val="solid"/>
                </a:ln>
                <a:latin typeface="方正仿宋简体" pitchFamily="2" charset="-122"/>
                <a:ea typeface="方正仿宋简体" pitchFamily="2" charset="-122"/>
              </a:rPr>
              <a:t>胜利原油出口</a:t>
            </a:r>
            <a:endParaRPr lang="zh-CN" altLang="en-US" sz="1200" b="1" dirty="0">
              <a:ln w="18415" cmpd="sng">
                <a:prstDash val="solid"/>
              </a:ln>
              <a:latin typeface="方正仿宋简体" pitchFamily="2" charset="-122"/>
              <a:ea typeface="方正仿宋简体" pitchFamily="2" charset="-122"/>
            </a:endParaRPr>
          </a:p>
        </p:txBody>
      </p:sp>
      <p:sp>
        <p:nvSpPr>
          <p:cNvPr id="9" name="圆角矩形 8"/>
          <p:cNvSpPr/>
          <p:nvPr/>
        </p:nvSpPr>
        <p:spPr>
          <a:xfrm>
            <a:off x="1475656" y="3781997"/>
            <a:ext cx="6251024" cy="373929"/>
          </a:xfrm>
          <a:prstGeom prst="round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ctr" anchorCtr="0"/>
          <a:lstStyle/>
          <a:p>
            <a:pPr algn="ctr"/>
            <a:r>
              <a:rPr lang="zh-CN" altLang="en-US" sz="1100" b="1" dirty="0">
                <a:solidFill>
                  <a:schemeClr val="tx1"/>
                </a:solidFill>
                <a:latin typeface="方正仿宋简体" pitchFamily="2" charset="-122"/>
                <a:ea typeface="方正仿宋简体" pitchFamily="2" charset="-122"/>
              </a:rPr>
              <a:t>申报押金：</a:t>
            </a:r>
            <a:r>
              <a:rPr lang="en-US" altLang="zh-CN" sz="1100" b="1" dirty="0">
                <a:solidFill>
                  <a:schemeClr val="tx1"/>
                </a:solidFill>
                <a:latin typeface="方正仿宋简体" pitchFamily="2" charset="-122"/>
                <a:ea typeface="方正仿宋简体" pitchFamily="2" charset="-122"/>
              </a:rPr>
              <a:t>1.5</a:t>
            </a:r>
            <a:r>
              <a:rPr lang="zh-CN" altLang="en-US" sz="1100" b="1" dirty="0">
                <a:solidFill>
                  <a:schemeClr val="tx1"/>
                </a:solidFill>
                <a:latin typeface="方正仿宋简体" pitchFamily="2" charset="-122"/>
                <a:ea typeface="方正仿宋简体" pitchFamily="2" charset="-122"/>
              </a:rPr>
              <a:t>元（人民币）</a:t>
            </a:r>
            <a:r>
              <a:rPr lang="en-US" altLang="zh-CN" sz="1100" b="1" dirty="0">
                <a:solidFill>
                  <a:schemeClr val="tx1"/>
                </a:solidFill>
                <a:latin typeface="方正仿宋简体" pitchFamily="2" charset="-122"/>
                <a:ea typeface="方正仿宋简体" pitchFamily="2" charset="-122"/>
              </a:rPr>
              <a:t>/</a:t>
            </a:r>
            <a:r>
              <a:rPr lang="zh-CN" altLang="en-US" sz="1100" b="1" dirty="0">
                <a:solidFill>
                  <a:schemeClr val="tx1"/>
                </a:solidFill>
                <a:latin typeface="方正仿宋简体" pitchFamily="2" charset="-122"/>
                <a:ea typeface="方正仿宋简体" pitchFamily="2" charset="-122"/>
              </a:rPr>
              <a:t>桶</a:t>
            </a:r>
            <a:endParaRPr lang="zh-CN" altLang="zh-CN" sz="1100" b="1" dirty="0">
              <a:solidFill>
                <a:schemeClr val="tx1"/>
              </a:solidFill>
              <a:latin typeface="方正仿宋简体" pitchFamily="2" charset="-122"/>
              <a:ea typeface="方正仿宋简体" pitchFamily="2" charset="-122"/>
            </a:endParaRPr>
          </a:p>
        </p:txBody>
      </p:sp>
    </p:spTree>
    <p:extLst>
      <p:ext uri="{BB962C8B-B14F-4D97-AF65-F5344CB8AC3E}">
        <p14:creationId xmlns:p14="http://schemas.microsoft.com/office/powerpoint/2010/main" val="166795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smtClean="0"/>
              <a:t>标准</a:t>
            </a:r>
            <a:r>
              <a:rPr lang="zh-CN" altLang="en-US" dirty="0"/>
              <a:t>仓单</a:t>
            </a:r>
            <a:r>
              <a:rPr lang="zh-CN" altLang="en-US" dirty="0" smtClean="0"/>
              <a:t>生成</a:t>
            </a:r>
            <a:r>
              <a:rPr lang="zh-CN" altLang="en-US" dirty="0"/>
              <a:t>流程</a:t>
            </a:r>
          </a:p>
        </p:txBody>
      </p:sp>
      <p:sp>
        <p:nvSpPr>
          <p:cNvPr id="4" name="圆角矩形 3"/>
          <p:cNvSpPr/>
          <p:nvPr/>
        </p:nvSpPr>
        <p:spPr>
          <a:xfrm>
            <a:off x="755576" y="783254"/>
            <a:ext cx="959514"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marL="72000" indent="-72000" algn="ctr">
              <a:lnSpc>
                <a:spcPct val="150000"/>
              </a:lnSpc>
              <a:buFont typeface="Arial" pitchFamily="34" charset="0"/>
              <a:buChar char="•"/>
              <a:defRPr/>
            </a:pPr>
            <a:endParaRPr lang="en-US" altLang="zh-CN" sz="1100" dirty="0">
              <a:solidFill>
                <a:schemeClr val="tx1"/>
              </a:solidFill>
              <a:latin typeface="方正仿宋简体" pitchFamily="2" charset="-122"/>
              <a:ea typeface="方正仿宋简体" pitchFamily="2" charset="-122"/>
            </a:endParaRPr>
          </a:p>
          <a:p>
            <a:pPr marL="72000" indent="-72000" algn="ctr">
              <a:lnSpc>
                <a:spcPct val="150000"/>
              </a:lnSpc>
              <a:buFont typeface="Arial" pitchFamily="34" charset="0"/>
              <a:buChar char="•"/>
              <a:defRPr/>
            </a:pPr>
            <a:endParaRPr lang="en-US" altLang="zh-CN" sz="1100" dirty="0">
              <a:solidFill>
                <a:schemeClr val="tx1"/>
              </a:solidFill>
              <a:latin typeface="方正仿宋简体" pitchFamily="2" charset="-122"/>
              <a:ea typeface="方正仿宋简体" pitchFamily="2" charset="-122"/>
            </a:endParaRPr>
          </a:p>
          <a:p>
            <a:pPr marL="72000" indent="-72000" algn="ctr">
              <a:lnSpc>
                <a:spcPct val="150000"/>
              </a:lnSpc>
              <a:buFont typeface="Arial" pitchFamily="34" charset="0"/>
              <a:buChar char="•"/>
              <a:defRP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defRPr/>
            </a:pPr>
            <a:r>
              <a:rPr lang="zh-CN" altLang="zh-CN" sz="1100" dirty="0" smtClean="0">
                <a:solidFill>
                  <a:schemeClr val="tx1"/>
                </a:solidFill>
                <a:latin typeface="方正仿宋简体" pitchFamily="2" charset="-122"/>
                <a:ea typeface="方正仿宋简体" pitchFamily="2" charset="-122"/>
              </a:rPr>
              <a:t>入库</a:t>
            </a:r>
            <a:r>
              <a:rPr lang="zh-CN" altLang="en-US" sz="1100" dirty="0" smtClean="0">
                <a:solidFill>
                  <a:schemeClr val="tx1"/>
                </a:solidFill>
                <a:latin typeface="方正仿宋简体" pitchFamily="2" charset="-122"/>
                <a:ea typeface="方正仿宋简体" pitchFamily="2" charset="-122"/>
              </a:rPr>
              <a:t>申报</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defRPr/>
            </a:pPr>
            <a:r>
              <a:rPr lang="zh-CN" altLang="en-US" sz="1100" dirty="0" smtClean="0">
                <a:solidFill>
                  <a:schemeClr val="tx1"/>
                </a:solidFill>
                <a:latin typeface="方正仿宋简体" pitchFamily="2" charset="-122"/>
                <a:ea typeface="方正仿宋简体" pitchFamily="2" charset="-122"/>
              </a:rPr>
              <a:t>缴纳入库押金</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defRPr/>
            </a:pPr>
            <a:r>
              <a:rPr lang="zh-CN" altLang="zh-CN" sz="1100" dirty="0">
                <a:solidFill>
                  <a:schemeClr val="tx1"/>
                </a:solidFill>
                <a:latin typeface="方正仿宋简体" pitchFamily="2" charset="-122"/>
                <a:ea typeface="方正仿宋简体" pitchFamily="2" charset="-122"/>
              </a:rPr>
              <a:t>制</a:t>
            </a:r>
            <a:r>
              <a:rPr lang="zh-CN" altLang="zh-CN" sz="1100" dirty="0" smtClean="0">
                <a:solidFill>
                  <a:schemeClr val="tx1"/>
                </a:solidFill>
                <a:latin typeface="方正仿宋简体" pitchFamily="2" charset="-122"/>
                <a:ea typeface="方正仿宋简体" pitchFamily="2" charset="-122"/>
              </a:rPr>
              <a:t>单申请</a:t>
            </a:r>
            <a:endParaRPr lang="en-US" altLang="zh-CN" sz="1100" dirty="0">
              <a:solidFill>
                <a:schemeClr val="tx1"/>
              </a:solidFill>
              <a:latin typeface="方正仿宋简体" pitchFamily="2" charset="-122"/>
              <a:ea typeface="方正仿宋简体" pitchFamily="2" charset="-122"/>
            </a:endParaRPr>
          </a:p>
          <a:p>
            <a:pPr marL="72000" indent="-72000" algn="ctr">
              <a:lnSpc>
                <a:spcPct val="150000"/>
              </a:lnSpc>
              <a:buFont typeface="Arial" pitchFamily="34" charset="0"/>
              <a:buChar char="•"/>
              <a:defRPr/>
            </a:pPr>
            <a:endParaRPr lang="zh-CN" altLang="en-US" sz="1100" dirty="0">
              <a:solidFill>
                <a:schemeClr val="tx1"/>
              </a:solidFill>
              <a:latin typeface="方正仿宋简体" pitchFamily="2" charset="-122"/>
              <a:ea typeface="方正仿宋简体" pitchFamily="2" charset="-122"/>
            </a:endParaRPr>
          </a:p>
        </p:txBody>
      </p:sp>
      <p:sp>
        <p:nvSpPr>
          <p:cNvPr id="5" name="圆角矩形 4"/>
          <p:cNvSpPr/>
          <p:nvPr/>
        </p:nvSpPr>
        <p:spPr>
          <a:xfrm>
            <a:off x="5232852" y="783254"/>
            <a:ext cx="958145"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en-US" sz="1100" dirty="0">
                <a:solidFill>
                  <a:schemeClr val="tx1"/>
                </a:solidFill>
                <a:latin typeface="方正仿宋简体" pitchFamily="2" charset="-122"/>
                <a:ea typeface="方正仿宋简体" pitchFamily="2" charset="-122"/>
              </a:rPr>
              <a:t>审核</a:t>
            </a: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zh-CN" sz="1100" dirty="0">
                <a:solidFill>
                  <a:schemeClr val="tx1"/>
                </a:solidFill>
                <a:latin typeface="方正仿宋简体" pitchFamily="2" charset="-122"/>
                <a:ea typeface="方正仿宋简体" pitchFamily="2" charset="-122"/>
              </a:rPr>
              <a:t>交割必备单证</a:t>
            </a: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p:txBody>
      </p:sp>
      <p:sp>
        <p:nvSpPr>
          <p:cNvPr id="6" name="圆角矩形 5"/>
          <p:cNvSpPr/>
          <p:nvPr/>
        </p:nvSpPr>
        <p:spPr>
          <a:xfrm>
            <a:off x="4114559" y="783254"/>
            <a:ext cx="958145"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marL="72000" indent="-72000">
              <a:lnSpc>
                <a:spcPct val="150000"/>
              </a:lnSpc>
              <a:buFont typeface="Arial" pitchFamily="34" charset="0"/>
              <a:buChar char="•"/>
            </a:pPr>
            <a:endParaRPr lang="en-US" altLang="zh-CN" sz="1100" dirty="0" smtClean="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smtClean="0">
                <a:solidFill>
                  <a:schemeClr val="tx1"/>
                </a:solidFill>
                <a:latin typeface="方正仿宋简体" pitchFamily="2" charset="-122"/>
                <a:ea typeface="方正仿宋简体" pitchFamily="2" charset="-122"/>
              </a:rPr>
              <a:t>质检</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量检</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zh-CN" altLang="en-US" sz="1100" dirty="0">
              <a:solidFill>
                <a:schemeClr val="tx1"/>
              </a:solidFill>
              <a:latin typeface="方正仿宋简体" pitchFamily="2" charset="-122"/>
              <a:ea typeface="方正仿宋简体" pitchFamily="2" charset="-122"/>
            </a:endParaRPr>
          </a:p>
        </p:txBody>
      </p:sp>
      <p:sp>
        <p:nvSpPr>
          <p:cNvPr id="7" name="圆角矩形 6"/>
          <p:cNvSpPr/>
          <p:nvPr/>
        </p:nvSpPr>
        <p:spPr>
          <a:xfrm>
            <a:off x="6377151" y="783254"/>
            <a:ext cx="948563"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smtClean="0">
                <a:solidFill>
                  <a:schemeClr val="tx1"/>
                </a:solidFill>
                <a:latin typeface="方正仿宋简体" pitchFamily="2" charset="-122"/>
                <a:ea typeface="方正仿宋简体" pitchFamily="2" charset="-122"/>
              </a:rPr>
              <a:t>签发</a:t>
            </a:r>
            <a:r>
              <a:rPr lang="zh-CN" altLang="en-US" sz="1100" dirty="0">
                <a:solidFill>
                  <a:schemeClr val="tx1"/>
                </a:solidFill>
                <a:latin typeface="方正仿宋简体" pitchFamily="2" charset="-122"/>
                <a:ea typeface="方正仿宋简体" pitchFamily="2" charset="-122"/>
              </a:rPr>
              <a:t>仓单</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客户验收</a:t>
            </a: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zh-CN" altLang="en-US" sz="1100" dirty="0">
              <a:solidFill>
                <a:schemeClr val="tx1"/>
              </a:solidFill>
              <a:latin typeface="方正仿宋简体" pitchFamily="2" charset="-122"/>
              <a:ea typeface="方正仿宋简体" pitchFamily="2" charset="-122"/>
            </a:endParaRPr>
          </a:p>
        </p:txBody>
      </p:sp>
      <p:sp>
        <p:nvSpPr>
          <p:cNvPr id="8" name="圆角矩形 7"/>
          <p:cNvSpPr/>
          <p:nvPr/>
        </p:nvSpPr>
        <p:spPr>
          <a:xfrm>
            <a:off x="1875237" y="783254"/>
            <a:ext cx="959514"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en-US" sz="1100" dirty="0">
                <a:solidFill>
                  <a:schemeClr val="tx1"/>
                </a:solidFill>
                <a:latin typeface="方正仿宋简体" pitchFamily="2" charset="-122"/>
                <a:ea typeface="方正仿宋简体" pitchFamily="2" charset="-122"/>
              </a:rPr>
              <a:t>三工作日内出具审批意见</a:t>
            </a:r>
          </a:p>
        </p:txBody>
      </p:sp>
      <p:sp>
        <p:nvSpPr>
          <p:cNvPr id="9" name="圆角矩形 8"/>
          <p:cNvSpPr/>
          <p:nvPr/>
        </p:nvSpPr>
        <p:spPr>
          <a:xfrm>
            <a:off x="2994898" y="783254"/>
            <a:ext cx="959514"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r>
              <a:rPr lang="zh-CN" altLang="zh-CN" sz="1100" dirty="0" smtClean="0">
                <a:solidFill>
                  <a:schemeClr val="tx1"/>
                </a:solidFill>
                <a:latin typeface="方正仿宋简体" pitchFamily="2" charset="-122"/>
                <a:ea typeface="方正仿宋简体" pitchFamily="2" charset="-122"/>
              </a:rPr>
              <a:t>在</a:t>
            </a:r>
            <a:r>
              <a:rPr lang="zh-CN" altLang="zh-CN" sz="1100" dirty="0">
                <a:solidFill>
                  <a:schemeClr val="tx1"/>
                </a:solidFill>
                <a:latin typeface="方正仿宋简体" pitchFamily="2" charset="-122"/>
                <a:ea typeface="方正仿宋简体" pitchFamily="2" charset="-122"/>
              </a:rPr>
              <a:t>有效期</a:t>
            </a:r>
            <a:r>
              <a:rPr lang="zh-CN" altLang="en-US" sz="1100" dirty="0">
                <a:solidFill>
                  <a:schemeClr val="tx1"/>
                </a:solidFill>
                <a:latin typeface="方正仿宋简体" pitchFamily="2" charset="-122"/>
                <a:ea typeface="方正仿宋简体" pitchFamily="2" charset="-122"/>
              </a:rPr>
              <a:t>内完成入库</a:t>
            </a:r>
          </a:p>
        </p:txBody>
      </p:sp>
      <p:sp>
        <p:nvSpPr>
          <p:cNvPr id="10" name="圆角矩形 9"/>
          <p:cNvSpPr/>
          <p:nvPr/>
        </p:nvSpPr>
        <p:spPr>
          <a:xfrm>
            <a:off x="755576" y="783254"/>
            <a:ext cx="959514" cy="900155"/>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入库</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申报</a:t>
            </a:r>
          </a:p>
        </p:txBody>
      </p:sp>
      <p:sp>
        <p:nvSpPr>
          <p:cNvPr id="11" name="圆角矩形 10"/>
          <p:cNvSpPr/>
          <p:nvPr/>
        </p:nvSpPr>
        <p:spPr>
          <a:xfrm>
            <a:off x="6377151" y="783254"/>
            <a:ext cx="948563" cy="900155"/>
          </a:xfrm>
          <a:prstGeom prst="roundRect">
            <a:avLst/>
          </a:prstGeom>
          <a:solidFill>
            <a:schemeClr val="accent2">
              <a:lumMod val="40000"/>
              <a:lumOff val="60000"/>
            </a:schemeClr>
          </a:solidFill>
          <a:ln w="9525">
            <a:solidFill>
              <a:schemeClr val="tx1"/>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4000" tIns="53340" rIns="53341" bIns="53340" numCol="1" spcCol="1270" anchor="ctr" anchorCtr="0">
            <a:noAutofit/>
          </a:bodyPr>
          <a:lstStyle/>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签发</a:t>
            </a:r>
            <a:endParaRPr lang="en-US" altLang="zh-CN" sz="1200" b="1" dirty="0">
              <a:solidFill>
                <a:schemeClr val="tx1"/>
              </a:solidFill>
              <a:latin typeface="方正仿宋简体" pitchFamily="2" charset="-122"/>
              <a:ea typeface="方正仿宋简体" pitchFamily="2" charset="-122"/>
            </a:endParaRPr>
          </a:p>
          <a:p>
            <a:pPr algn="ctr" defTabSz="622300">
              <a:lnSpc>
                <a:spcPct val="90000"/>
              </a:lnSpc>
              <a:spcBef>
                <a:spcPct val="0"/>
              </a:spcBef>
              <a:spcAft>
                <a:spcPct val="35000"/>
              </a:spcAft>
            </a:pP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验收</a:t>
            </a:r>
          </a:p>
        </p:txBody>
      </p:sp>
      <p:sp>
        <p:nvSpPr>
          <p:cNvPr id="12" name="圆角矩形 11"/>
          <p:cNvSpPr/>
          <p:nvPr/>
        </p:nvSpPr>
        <p:spPr>
          <a:xfrm>
            <a:off x="5232852" y="783254"/>
            <a:ext cx="958145" cy="900155"/>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审证</a:t>
            </a:r>
          </a:p>
        </p:txBody>
      </p:sp>
      <p:sp>
        <p:nvSpPr>
          <p:cNvPr id="13" name="圆角矩形 12"/>
          <p:cNvSpPr/>
          <p:nvPr/>
        </p:nvSpPr>
        <p:spPr>
          <a:xfrm>
            <a:off x="1875237" y="783254"/>
            <a:ext cx="960883" cy="900155"/>
          </a:xfrm>
          <a:prstGeom prst="roundRect">
            <a:avLst/>
          </a:prstGeom>
          <a:solidFill>
            <a:schemeClr val="accent2">
              <a:lumMod val="40000"/>
              <a:lumOff val="60000"/>
            </a:schemeClr>
          </a:solidFill>
          <a:ln w="9525">
            <a:solidFill>
              <a:schemeClr val="tx1"/>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4000" tIns="53340" rIns="53341" bIns="53340" numCol="1" spcCol="1270" anchor="ctr" anchorCtr="0">
            <a:noAutofit/>
          </a:bodyPr>
          <a:lstStyle/>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入库</a:t>
            </a:r>
            <a:endParaRPr lang="en-US" altLang="zh-CN" sz="1200" b="1" dirty="0">
              <a:solidFill>
                <a:schemeClr val="tx1"/>
              </a:solidFill>
              <a:latin typeface="方正仿宋简体" pitchFamily="2" charset="-122"/>
              <a:ea typeface="方正仿宋简体" pitchFamily="2" charset="-122"/>
            </a:endParaRPr>
          </a:p>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审批</a:t>
            </a:r>
          </a:p>
        </p:txBody>
      </p:sp>
      <p:sp>
        <p:nvSpPr>
          <p:cNvPr id="14" name="圆角矩形 13"/>
          <p:cNvSpPr/>
          <p:nvPr/>
        </p:nvSpPr>
        <p:spPr>
          <a:xfrm>
            <a:off x="2994898" y="783254"/>
            <a:ext cx="959514" cy="908636"/>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实货</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入库</a:t>
            </a:r>
          </a:p>
        </p:txBody>
      </p:sp>
      <p:sp>
        <p:nvSpPr>
          <p:cNvPr id="15" name="圆角矩形 14"/>
          <p:cNvSpPr/>
          <p:nvPr/>
        </p:nvSpPr>
        <p:spPr>
          <a:xfrm>
            <a:off x="4114559" y="783254"/>
            <a:ext cx="958145" cy="900155"/>
          </a:xfrm>
          <a:prstGeom prst="roundRect">
            <a:avLst/>
          </a:prstGeom>
          <a:solidFill>
            <a:schemeClr val="accent2">
              <a:lumMod val="40000"/>
              <a:lumOff val="60000"/>
            </a:schemeClr>
          </a:solidFill>
          <a:ln w="9525">
            <a:solidFill>
              <a:schemeClr val="tx1"/>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4000" tIns="53340" rIns="53341" bIns="53340" numCol="1" spcCol="1270" anchor="ctr" anchorCtr="0">
            <a:noAutofit/>
          </a:bodyPr>
          <a:lstStyle/>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入库</a:t>
            </a:r>
            <a:endParaRPr lang="en-US" altLang="zh-CN" sz="1200" b="1" dirty="0">
              <a:solidFill>
                <a:schemeClr val="tx1"/>
              </a:solidFill>
              <a:latin typeface="方正仿宋简体" pitchFamily="2" charset="-122"/>
              <a:ea typeface="方正仿宋简体" pitchFamily="2" charset="-122"/>
            </a:endParaRPr>
          </a:p>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检验</a:t>
            </a:r>
          </a:p>
        </p:txBody>
      </p:sp>
      <p:sp>
        <p:nvSpPr>
          <p:cNvPr id="16" name="圆角矩形 15"/>
          <p:cNvSpPr/>
          <p:nvPr/>
        </p:nvSpPr>
        <p:spPr>
          <a:xfrm>
            <a:off x="7500918" y="783254"/>
            <a:ext cx="959514" cy="2770735"/>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en-US" sz="1100" dirty="0" smtClean="0">
                <a:solidFill>
                  <a:schemeClr val="tx1"/>
                </a:solidFill>
                <a:latin typeface="方正仿宋简体" pitchFamily="2" charset="-122"/>
                <a:ea typeface="方正仿宋简体" pitchFamily="2" charset="-122"/>
              </a:rPr>
              <a:t>出具</a:t>
            </a:r>
            <a:r>
              <a:rPr lang="zh-CN" altLang="en-US" sz="1100" dirty="0">
                <a:solidFill>
                  <a:schemeClr val="tx1"/>
                </a:solidFill>
                <a:latin typeface="方正仿宋简体" pitchFamily="2" charset="-122"/>
                <a:ea typeface="方正仿宋简体" pitchFamily="2" charset="-122"/>
              </a:rPr>
              <a:t>检验报告后的</a:t>
            </a:r>
            <a:r>
              <a:rPr lang="en-US" altLang="zh-CN" sz="1100" dirty="0">
                <a:solidFill>
                  <a:schemeClr val="tx1"/>
                </a:solidFill>
                <a:latin typeface="方正仿宋简体" pitchFamily="2" charset="-122"/>
                <a:ea typeface="方正仿宋简体" pitchFamily="2" charset="-122"/>
              </a:rPr>
              <a:t>3</a:t>
            </a:r>
            <a:r>
              <a:rPr lang="zh-CN" altLang="en-US" sz="1100" dirty="0">
                <a:solidFill>
                  <a:schemeClr val="tx1"/>
                </a:solidFill>
                <a:latin typeface="方正仿宋简体" pitchFamily="2" charset="-122"/>
                <a:ea typeface="方正仿宋简体" pitchFamily="2" charset="-122"/>
              </a:rPr>
              <a:t>个工作日内，结算溢短</a:t>
            </a:r>
            <a:r>
              <a:rPr lang="en-US" altLang="zh-CN" sz="1100" dirty="0">
                <a:solidFill>
                  <a:schemeClr val="tx1"/>
                </a:solidFill>
                <a:latin typeface="方正仿宋简体" pitchFamily="2" charset="-122"/>
                <a:ea typeface="方正仿宋简体" pitchFamily="2" charset="-122"/>
              </a:rPr>
              <a:t>/</a:t>
            </a:r>
            <a:r>
              <a:rPr lang="zh-CN" altLang="en-US" sz="1100" dirty="0">
                <a:solidFill>
                  <a:schemeClr val="tx1"/>
                </a:solidFill>
                <a:latin typeface="方正仿宋简体" pitchFamily="2" charset="-122"/>
                <a:ea typeface="方正仿宋简体" pitchFamily="2" charset="-122"/>
              </a:rPr>
              <a:t>损耗</a:t>
            </a:r>
            <a:r>
              <a:rPr lang="zh-CN" altLang="en-US" sz="1100" dirty="0" smtClean="0">
                <a:solidFill>
                  <a:schemeClr val="tx1"/>
                </a:solidFill>
                <a:latin typeface="方正仿宋简体" pitchFamily="2" charset="-122"/>
                <a:ea typeface="方正仿宋简体" pitchFamily="2" charset="-122"/>
              </a:rPr>
              <a:t>补偿</a:t>
            </a: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p:txBody>
      </p:sp>
      <p:sp>
        <p:nvSpPr>
          <p:cNvPr id="17" name="圆角矩形 16"/>
          <p:cNvSpPr/>
          <p:nvPr/>
        </p:nvSpPr>
        <p:spPr>
          <a:xfrm>
            <a:off x="7500918" y="783254"/>
            <a:ext cx="959514" cy="900155"/>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二次</a:t>
            </a: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结算</a:t>
            </a:r>
          </a:p>
        </p:txBody>
      </p:sp>
      <p:sp>
        <p:nvSpPr>
          <p:cNvPr id="18" name="右箭头 17"/>
          <p:cNvSpPr/>
          <p:nvPr/>
        </p:nvSpPr>
        <p:spPr>
          <a:xfrm>
            <a:off x="1731516" y="1173362"/>
            <a:ext cx="158778"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
        <p:nvSpPr>
          <p:cNvPr id="19" name="Rectangle 3"/>
          <p:cNvSpPr txBox="1">
            <a:spLocks noRot="1" noChangeArrowheads="1"/>
          </p:cNvSpPr>
          <p:nvPr/>
        </p:nvSpPr>
        <p:spPr bwMode="auto">
          <a:xfrm>
            <a:off x="3354887" y="3809619"/>
            <a:ext cx="4761981" cy="965577"/>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ctr" anchorCtr="0"/>
          <a:lstStyle>
            <a:defPPr>
              <a:defRPr lang="zh-CN"/>
            </a:defPPr>
            <a:lvl1pPr>
              <a:lnSpc>
                <a:spcPct val="150000"/>
              </a:lnSpc>
              <a:defRPr sz="1200" b="1">
                <a:solidFill>
                  <a:srgbClr val="C00000"/>
                </a:solidFill>
                <a:latin typeface="方正仿宋简体" pitchFamily="2" charset="-122"/>
                <a:ea typeface="方正仿宋简体"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100" dirty="0">
                <a:solidFill>
                  <a:schemeClr val="tx1"/>
                </a:solidFill>
              </a:rPr>
              <a:t>海关入库核准单证</a:t>
            </a:r>
            <a:endParaRPr lang="en-US" altLang="zh-CN" sz="1100" dirty="0">
              <a:solidFill>
                <a:schemeClr val="tx1"/>
              </a:solidFill>
            </a:endParaRPr>
          </a:p>
          <a:p>
            <a:r>
              <a:rPr lang="zh-CN" altLang="en-US" sz="1100" dirty="0">
                <a:solidFill>
                  <a:schemeClr val="tx1"/>
                </a:solidFill>
              </a:rPr>
              <a:t>指定检验机构出具的检验证书原件</a:t>
            </a:r>
            <a:endParaRPr lang="en-US" altLang="zh-CN" sz="1100" dirty="0">
              <a:solidFill>
                <a:schemeClr val="tx1"/>
              </a:solidFill>
            </a:endParaRPr>
          </a:p>
          <a:p>
            <a:r>
              <a:rPr lang="zh-CN" altLang="en-US" sz="1100" dirty="0">
                <a:solidFill>
                  <a:schemeClr val="tx1"/>
                </a:solidFill>
              </a:rPr>
              <a:t>提单、原产地证明、装船港商检证书等</a:t>
            </a:r>
          </a:p>
        </p:txBody>
      </p:sp>
      <p:sp>
        <p:nvSpPr>
          <p:cNvPr id="20" name="右箭头 19"/>
          <p:cNvSpPr/>
          <p:nvPr/>
        </p:nvSpPr>
        <p:spPr>
          <a:xfrm>
            <a:off x="1040282" y="3894425"/>
            <a:ext cx="2110657" cy="725697"/>
          </a:xfrm>
          <a:prstGeom prst="rightArrow">
            <a:avLst>
              <a:gd name="adj1" fmla="val 52812"/>
              <a:gd name="adj2" fmla="val 51052"/>
            </a:avLst>
          </a:prstGeom>
        </p:spPr>
        <p:style>
          <a:lnRef idx="2">
            <a:schemeClr val="lt1">
              <a:hueOff val="0"/>
              <a:satOff val="0"/>
              <a:lumOff val="0"/>
              <a:alphaOff val="0"/>
            </a:schemeClr>
          </a:lnRef>
          <a:fillRef idx="1">
            <a:schemeClr val="accent2">
              <a:shade val="80000"/>
              <a:hueOff val="-17936"/>
              <a:satOff val="-2012"/>
              <a:lumOff val="12840"/>
              <a:alphaOff val="0"/>
            </a:schemeClr>
          </a:fillRef>
          <a:effectRef idx="0">
            <a:schemeClr val="accent2">
              <a:shade val="80000"/>
              <a:hueOff val="-17936"/>
              <a:satOff val="-2012"/>
              <a:lumOff val="12840"/>
              <a:alphaOff val="0"/>
            </a:schemeClr>
          </a:effectRef>
          <a:fontRef idx="minor">
            <a:schemeClr val="lt1"/>
          </a:fontRef>
        </p:style>
        <p:txBody>
          <a:bodyPr spcFirstLastPara="0" vert="horz" wrap="square" lIns="903790" tIns="53340" rIns="53341" bIns="53340" numCol="1" spcCol="1270" anchor="ctr" anchorCtr="0">
            <a:noAutofit/>
          </a:bodyPr>
          <a:lstStyle/>
          <a:p>
            <a:pPr defTabSz="622300">
              <a:lnSpc>
                <a:spcPct val="90000"/>
              </a:lnSpc>
              <a:spcBef>
                <a:spcPct val="0"/>
              </a:spcBef>
              <a:spcAft>
                <a:spcPct val="35000"/>
              </a:spcAft>
            </a:pPr>
            <a:endParaRPr lang="zh-CN" altLang="en-US" sz="1200" b="1" dirty="0">
              <a:solidFill>
                <a:schemeClr val="lt1"/>
              </a:solidFill>
              <a:latin typeface="方正仿宋简体" pitchFamily="2" charset="-122"/>
              <a:ea typeface="方正仿宋简体" pitchFamily="2" charset="-122"/>
            </a:endParaRPr>
          </a:p>
        </p:txBody>
      </p:sp>
      <p:sp>
        <p:nvSpPr>
          <p:cNvPr id="21" name="TextBox 46"/>
          <p:cNvSpPr txBox="1">
            <a:spLocks noChangeArrowheads="1"/>
          </p:cNvSpPr>
          <p:nvPr/>
        </p:nvSpPr>
        <p:spPr bwMode="auto">
          <a:xfrm>
            <a:off x="1253811" y="4118555"/>
            <a:ext cx="1534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ea typeface="宋体" charset="-122"/>
              </a:defRPr>
            </a:lvl1pPr>
            <a:lvl2pPr marL="742950" indent="-285750">
              <a:defRPr sz="1700">
                <a:solidFill>
                  <a:schemeClr val="tx1"/>
                </a:solidFill>
                <a:latin typeface="Arial" charset="0"/>
                <a:ea typeface="宋体" charset="-122"/>
              </a:defRPr>
            </a:lvl2pPr>
            <a:lvl3pPr marL="1143000" indent="-228600">
              <a:defRPr sz="1700">
                <a:solidFill>
                  <a:schemeClr val="tx1"/>
                </a:solidFill>
                <a:latin typeface="Arial" charset="0"/>
                <a:ea typeface="宋体" charset="-122"/>
              </a:defRPr>
            </a:lvl3pPr>
            <a:lvl4pPr marL="1600200" indent="-228600">
              <a:defRPr sz="1700">
                <a:solidFill>
                  <a:schemeClr val="tx1"/>
                </a:solidFill>
                <a:latin typeface="Arial" charset="0"/>
                <a:ea typeface="宋体" charset="-122"/>
              </a:defRPr>
            </a:lvl4pPr>
            <a:lvl5pPr marL="2057400" indent="-228600">
              <a:defRPr sz="1700">
                <a:solidFill>
                  <a:schemeClr val="tx1"/>
                </a:solidFill>
                <a:latin typeface="Arial" charset="0"/>
                <a:ea typeface="宋体" charset="-122"/>
              </a:defRPr>
            </a:lvl5pPr>
            <a:lvl6pPr marL="2514600" indent="-228600" defTabSz="846138" eaLnBrk="0" fontAlgn="base" hangingPunct="0">
              <a:spcBef>
                <a:spcPct val="0"/>
              </a:spcBef>
              <a:spcAft>
                <a:spcPct val="0"/>
              </a:spcAft>
              <a:defRPr sz="1700">
                <a:solidFill>
                  <a:schemeClr val="tx1"/>
                </a:solidFill>
                <a:latin typeface="Arial" charset="0"/>
                <a:ea typeface="宋体" charset="-122"/>
              </a:defRPr>
            </a:lvl6pPr>
            <a:lvl7pPr marL="2971800" indent="-228600" defTabSz="846138" eaLnBrk="0" fontAlgn="base" hangingPunct="0">
              <a:spcBef>
                <a:spcPct val="0"/>
              </a:spcBef>
              <a:spcAft>
                <a:spcPct val="0"/>
              </a:spcAft>
              <a:defRPr sz="1700">
                <a:solidFill>
                  <a:schemeClr val="tx1"/>
                </a:solidFill>
                <a:latin typeface="Arial" charset="0"/>
                <a:ea typeface="宋体" charset="-122"/>
              </a:defRPr>
            </a:lvl7pPr>
            <a:lvl8pPr marL="3429000" indent="-228600" defTabSz="846138" eaLnBrk="0" fontAlgn="base" hangingPunct="0">
              <a:spcBef>
                <a:spcPct val="0"/>
              </a:spcBef>
              <a:spcAft>
                <a:spcPct val="0"/>
              </a:spcAft>
              <a:defRPr sz="1700">
                <a:solidFill>
                  <a:schemeClr val="tx1"/>
                </a:solidFill>
                <a:latin typeface="Arial" charset="0"/>
                <a:ea typeface="宋体" charset="-122"/>
              </a:defRPr>
            </a:lvl8pPr>
            <a:lvl9pPr marL="3886200" indent="-228600" defTabSz="846138" eaLnBrk="0" fontAlgn="base" hangingPunct="0">
              <a:spcBef>
                <a:spcPct val="0"/>
              </a:spcBef>
              <a:spcAft>
                <a:spcPct val="0"/>
              </a:spcAft>
              <a:defRPr sz="1700">
                <a:solidFill>
                  <a:schemeClr val="tx1"/>
                </a:solidFill>
                <a:latin typeface="Arial" charset="0"/>
                <a:ea typeface="宋体" charset="-122"/>
              </a:defRPr>
            </a:lvl9pPr>
          </a:lstStyle>
          <a:p>
            <a:pPr eaLnBrk="1" hangingPunct="1"/>
            <a:r>
              <a:rPr lang="zh-CN" altLang="en-US" sz="1200" b="1" dirty="0">
                <a:latin typeface="方正仿宋简体" pitchFamily="2" charset="-122"/>
                <a:ea typeface="方正仿宋简体" pitchFamily="2" charset="-122"/>
                <a:sym typeface="Calibri" pitchFamily="34" charset="0"/>
              </a:rPr>
              <a:t>交割必备单证</a:t>
            </a:r>
          </a:p>
        </p:txBody>
      </p:sp>
      <p:sp>
        <p:nvSpPr>
          <p:cNvPr id="22" name="右箭头 21"/>
          <p:cNvSpPr/>
          <p:nvPr/>
        </p:nvSpPr>
        <p:spPr>
          <a:xfrm>
            <a:off x="2834751" y="1173362"/>
            <a:ext cx="160147"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
        <p:nvSpPr>
          <p:cNvPr id="23" name="右箭头 22"/>
          <p:cNvSpPr/>
          <p:nvPr/>
        </p:nvSpPr>
        <p:spPr>
          <a:xfrm>
            <a:off x="3962625" y="1173362"/>
            <a:ext cx="158778"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
        <p:nvSpPr>
          <p:cNvPr id="24" name="右箭头 23"/>
          <p:cNvSpPr/>
          <p:nvPr/>
        </p:nvSpPr>
        <p:spPr>
          <a:xfrm>
            <a:off x="5072704" y="1173362"/>
            <a:ext cx="160148"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
        <p:nvSpPr>
          <p:cNvPr id="25" name="右箭头 24"/>
          <p:cNvSpPr/>
          <p:nvPr/>
        </p:nvSpPr>
        <p:spPr>
          <a:xfrm>
            <a:off x="6190997" y="1180631"/>
            <a:ext cx="160147"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
        <p:nvSpPr>
          <p:cNvPr id="26" name="右箭头 25"/>
          <p:cNvSpPr/>
          <p:nvPr/>
        </p:nvSpPr>
        <p:spPr>
          <a:xfrm>
            <a:off x="7325714" y="1169727"/>
            <a:ext cx="158778" cy="128421"/>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sz="1100" dirty="0">
              <a:latin typeface="方正仿宋简体" pitchFamily="2" charset="-122"/>
              <a:ea typeface="方正仿宋简体" pitchFamily="2" charset="-122"/>
            </a:endParaRPr>
          </a:p>
        </p:txBody>
      </p:sp>
    </p:spTree>
    <p:extLst>
      <p:ext uri="{BB962C8B-B14F-4D97-AF65-F5344CB8AC3E}">
        <p14:creationId xmlns:p14="http://schemas.microsoft.com/office/powerpoint/2010/main" val="2455501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标准仓单出</a:t>
            </a:r>
            <a:r>
              <a:rPr lang="zh-CN" altLang="en-US" dirty="0" smtClean="0"/>
              <a:t>库流程</a:t>
            </a:r>
            <a:endParaRPr lang="zh-CN" altLang="en-US" dirty="0"/>
          </a:p>
        </p:txBody>
      </p:sp>
      <p:sp>
        <p:nvSpPr>
          <p:cNvPr id="27" name="圆角矩形 26"/>
          <p:cNvSpPr/>
          <p:nvPr/>
        </p:nvSpPr>
        <p:spPr>
          <a:xfrm>
            <a:off x="971600" y="907012"/>
            <a:ext cx="1299437" cy="2617818"/>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zh-CN" sz="1100" dirty="0">
                <a:solidFill>
                  <a:schemeClr val="tx1"/>
                </a:solidFill>
                <a:latin typeface="方正仿宋简体" pitchFamily="2" charset="-122"/>
                <a:ea typeface="方正仿宋简体" pitchFamily="2" charset="-122"/>
              </a:rPr>
              <a:t>出库申请</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smtClean="0">
                <a:solidFill>
                  <a:schemeClr val="tx1"/>
                </a:solidFill>
                <a:latin typeface="方正仿宋简体" pitchFamily="2" charset="-122"/>
                <a:ea typeface="方正仿宋简体" pitchFamily="2" charset="-122"/>
              </a:rPr>
              <a:t>自行</a:t>
            </a:r>
            <a:r>
              <a:rPr lang="zh-CN" altLang="en-US" sz="1100" dirty="0">
                <a:solidFill>
                  <a:schemeClr val="tx1"/>
                </a:solidFill>
                <a:latin typeface="方正仿宋简体" pitchFamily="2" charset="-122"/>
                <a:ea typeface="方正仿宋简体" pitchFamily="2" charset="-122"/>
              </a:rPr>
              <a:t>提货</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委托提货</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委托仓库发货</a:t>
            </a:r>
          </a:p>
        </p:txBody>
      </p:sp>
      <p:sp>
        <p:nvSpPr>
          <p:cNvPr id="28" name="圆角矩形 27"/>
          <p:cNvSpPr/>
          <p:nvPr/>
        </p:nvSpPr>
        <p:spPr>
          <a:xfrm>
            <a:off x="2595581" y="907012"/>
            <a:ext cx="825882" cy="2617818"/>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anchor="ctr"/>
          <a:lstStyle/>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质检</a:t>
            </a:r>
            <a:endParaRPr lang="en-US" altLang="zh-CN" sz="1100" dirty="0">
              <a:solidFill>
                <a:schemeClr val="tx1"/>
              </a:solidFill>
              <a:latin typeface="方正仿宋简体" pitchFamily="2" charset="-122"/>
              <a:ea typeface="方正仿宋简体" pitchFamily="2" charset="-122"/>
            </a:endParaRPr>
          </a:p>
          <a:p>
            <a:pPr marL="72000" indent="-72000">
              <a:lnSpc>
                <a:spcPct val="150000"/>
              </a:lnSpc>
              <a:buFont typeface="Arial" pitchFamily="34" charset="0"/>
              <a:buChar char="•"/>
            </a:pPr>
            <a:r>
              <a:rPr lang="zh-CN" altLang="en-US" sz="1100" dirty="0">
                <a:solidFill>
                  <a:schemeClr val="tx1"/>
                </a:solidFill>
                <a:latin typeface="方正仿宋简体" pitchFamily="2" charset="-122"/>
                <a:ea typeface="方正仿宋简体" pitchFamily="2" charset="-122"/>
              </a:rPr>
              <a:t>量检</a:t>
            </a:r>
            <a:endParaRPr lang="en-US" altLang="zh-CN" sz="1100" dirty="0">
              <a:solidFill>
                <a:schemeClr val="tx1"/>
              </a:solidFill>
              <a:latin typeface="方正仿宋简体" pitchFamily="2" charset="-122"/>
              <a:ea typeface="方正仿宋简体" pitchFamily="2" charset="-122"/>
            </a:endParaRPr>
          </a:p>
        </p:txBody>
      </p:sp>
      <p:sp>
        <p:nvSpPr>
          <p:cNvPr id="29" name="圆角矩形 28"/>
          <p:cNvSpPr/>
          <p:nvPr/>
        </p:nvSpPr>
        <p:spPr>
          <a:xfrm>
            <a:off x="2595581" y="907012"/>
            <a:ext cx="825882" cy="950901"/>
          </a:xfrm>
          <a:prstGeom prst="roundRect">
            <a:avLst/>
          </a:prstGeom>
          <a:solidFill>
            <a:schemeClr val="accent2">
              <a:lumMod val="40000"/>
              <a:lumOff val="60000"/>
            </a:schemeClr>
          </a:solidFill>
          <a:ln w="9525">
            <a:solidFill>
              <a:schemeClr val="tx1"/>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4000" tIns="53340" rIns="53341" bIns="53340" numCol="1" spcCol="1270" anchor="ctr" anchorCtr="0">
            <a:noAutofit/>
          </a:bodyPr>
          <a:lstStyle/>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出库</a:t>
            </a:r>
            <a:endParaRPr lang="en-US" altLang="zh-CN" sz="1200" b="1" dirty="0">
              <a:solidFill>
                <a:schemeClr val="tx1"/>
              </a:solidFill>
              <a:latin typeface="方正仿宋简体" pitchFamily="2" charset="-122"/>
              <a:ea typeface="方正仿宋简体" pitchFamily="2" charset="-122"/>
            </a:endParaRPr>
          </a:p>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检验</a:t>
            </a:r>
          </a:p>
        </p:txBody>
      </p:sp>
      <p:sp>
        <p:nvSpPr>
          <p:cNvPr id="30" name="圆角矩形 29"/>
          <p:cNvSpPr/>
          <p:nvPr/>
        </p:nvSpPr>
        <p:spPr>
          <a:xfrm>
            <a:off x="6876528" y="905750"/>
            <a:ext cx="1238822" cy="2619080"/>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en-US" altLang="zh-CN" sz="1100" dirty="0">
                <a:solidFill>
                  <a:schemeClr val="tx1"/>
                </a:solidFill>
                <a:latin typeface="方正仿宋简体" pitchFamily="2" charset="-122"/>
                <a:ea typeface="方正仿宋简体" pitchFamily="2" charset="-122"/>
              </a:rPr>
              <a:t>10</a:t>
            </a:r>
            <a:r>
              <a:rPr lang="zh-CN" altLang="en-US" sz="1100" dirty="0">
                <a:solidFill>
                  <a:schemeClr val="tx1"/>
                </a:solidFill>
                <a:latin typeface="方正仿宋简体" pitchFamily="2" charset="-122"/>
                <a:ea typeface="方正仿宋简体" pitchFamily="2" charset="-122"/>
              </a:rPr>
              <a:t>个工作日内</a:t>
            </a:r>
            <a:r>
              <a:rPr lang="zh-CN" altLang="zh-CN" sz="1100" dirty="0">
                <a:solidFill>
                  <a:schemeClr val="tx1"/>
                </a:solidFill>
                <a:latin typeface="方正仿宋简体" pitchFamily="2" charset="-122"/>
                <a:ea typeface="方正仿宋简体" pitchFamily="2" charset="-122"/>
              </a:rPr>
              <a:t>，向交割仓库申请，</a:t>
            </a:r>
            <a:r>
              <a:rPr lang="zh-CN" altLang="en-US" sz="1100" dirty="0">
                <a:solidFill>
                  <a:schemeClr val="tx1"/>
                </a:solidFill>
                <a:latin typeface="方正仿宋简体" pitchFamily="2" charset="-122"/>
                <a:ea typeface="方正仿宋简体" pitchFamily="2" charset="-122"/>
              </a:rPr>
              <a:t>并</a:t>
            </a:r>
            <a:r>
              <a:rPr lang="zh-CN" altLang="zh-CN" sz="1100" dirty="0">
                <a:solidFill>
                  <a:schemeClr val="tx1"/>
                </a:solidFill>
                <a:latin typeface="方正仿宋简体" pitchFamily="2" charset="-122"/>
                <a:ea typeface="方正仿宋简体" pitchFamily="2" charset="-122"/>
              </a:rPr>
              <a:t>出具检验机构质量鉴定结论</a:t>
            </a:r>
            <a:endParaRPr lang="zh-CN" altLang="en-US" sz="1100" dirty="0">
              <a:solidFill>
                <a:schemeClr val="tx1"/>
              </a:solidFill>
              <a:latin typeface="方正仿宋简体" pitchFamily="2" charset="-122"/>
              <a:ea typeface="方正仿宋简体" pitchFamily="2" charset="-122"/>
            </a:endParaRPr>
          </a:p>
          <a:p>
            <a:pPr>
              <a:lnSpc>
                <a:spcPct val="150000"/>
              </a:lnSpc>
            </a:pPr>
            <a:endParaRPr lang="zh-CN" altLang="en-US" sz="1100" dirty="0">
              <a:solidFill>
                <a:schemeClr val="tx1"/>
              </a:solidFill>
              <a:latin typeface="方正仿宋简体" pitchFamily="2" charset="-122"/>
              <a:ea typeface="方正仿宋简体" pitchFamily="2" charset="-122"/>
            </a:endParaRPr>
          </a:p>
        </p:txBody>
      </p:sp>
      <p:sp>
        <p:nvSpPr>
          <p:cNvPr id="31" name="圆角矩形 30"/>
          <p:cNvSpPr/>
          <p:nvPr/>
        </p:nvSpPr>
        <p:spPr>
          <a:xfrm>
            <a:off x="5373777" y="905750"/>
            <a:ext cx="1175681" cy="2619080"/>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en-US" sz="1100" dirty="0">
                <a:solidFill>
                  <a:schemeClr val="tx1"/>
                </a:solidFill>
                <a:latin typeface="方正仿宋简体" pitchFamily="2" charset="-122"/>
                <a:ea typeface="方正仿宋简体" pitchFamily="2" charset="-122"/>
              </a:rPr>
              <a:t>出具检验报告后的</a:t>
            </a:r>
            <a:r>
              <a:rPr lang="en-US" altLang="zh-CN" sz="1100" dirty="0">
                <a:solidFill>
                  <a:schemeClr val="tx1"/>
                </a:solidFill>
                <a:latin typeface="方正仿宋简体" pitchFamily="2" charset="-122"/>
                <a:ea typeface="方正仿宋简体" pitchFamily="2" charset="-122"/>
              </a:rPr>
              <a:t>3</a:t>
            </a:r>
            <a:r>
              <a:rPr lang="zh-CN" altLang="en-US" sz="1100" dirty="0">
                <a:solidFill>
                  <a:schemeClr val="tx1"/>
                </a:solidFill>
                <a:latin typeface="方正仿宋简体" pitchFamily="2" charset="-122"/>
                <a:ea typeface="方正仿宋简体" pitchFamily="2" charset="-122"/>
              </a:rPr>
              <a:t>个工作日内，结算溢短</a:t>
            </a:r>
            <a:r>
              <a:rPr lang="en-US" altLang="zh-CN" sz="1100" dirty="0">
                <a:solidFill>
                  <a:schemeClr val="tx1"/>
                </a:solidFill>
                <a:latin typeface="方正仿宋简体" pitchFamily="2" charset="-122"/>
                <a:ea typeface="方正仿宋简体" pitchFamily="2" charset="-122"/>
              </a:rPr>
              <a:t>/</a:t>
            </a:r>
            <a:r>
              <a:rPr lang="zh-CN" altLang="en-US" sz="1100" dirty="0">
                <a:solidFill>
                  <a:schemeClr val="tx1"/>
                </a:solidFill>
                <a:latin typeface="方正仿宋简体" pitchFamily="2" charset="-122"/>
                <a:ea typeface="方正仿宋简体" pitchFamily="2" charset="-122"/>
              </a:rPr>
              <a:t>损耗补偿</a:t>
            </a:r>
          </a:p>
        </p:txBody>
      </p:sp>
      <p:sp>
        <p:nvSpPr>
          <p:cNvPr id="32" name="圆角矩形 31"/>
          <p:cNvSpPr/>
          <p:nvPr/>
        </p:nvSpPr>
        <p:spPr>
          <a:xfrm>
            <a:off x="3746006" y="905750"/>
            <a:ext cx="1298175" cy="2619080"/>
          </a:xfrm>
          <a:prstGeom prst="round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r>
              <a:rPr lang="zh-CN" altLang="zh-CN" sz="1100" dirty="0">
                <a:solidFill>
                  <a:schemeClr val="tx1"/>
                </a:solidFill>
                <a:latin typeface="方正仿宋简体" pitchFamily="2" charset="-122"/>
                <a:ea typeface="方正仿宋简体" pitchFamily="2" charset="-122"/>
              </a:rPr>
              <a:t>标准仓单出库确认单</a:t>
            </a: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a:p>
            <a:pPr>
              <a:lnSpc>
                <a:spcPct val="150000"/>
              </a:lnSpc>
            </a:pPr>
            <a:endParaRPr lang="en-US" altLang="zh-CN" sz="1100" dirty="0">
              <a:solidFill>
                <a:schemeClr val="tx1"/>
              </a:solidFill>
              <a:latin typeface="方正仿宋简体" pitchFamily="2" charset="-122"/>
              <a:ea typeface="方正仿宋简体" pitchFamily="2" charset="-122"/>
            </a:endParaRPr>
          </a:p>
        </p:txBody>
      </p:sp>
      <p:sp>
        <p:nvSpPr>
          <p:cNvPr id="33" name="圆角矩形 32"/>
          <p:cNvSpPr/>
          <p:nvPr/>
        </p:nvSpPr>
        <p:spPr>
          <a:xfrm>
            <a:off x="974126" y="907012"/>
            <a:ext cx="1298175" cy="950901"/>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提货</a:t>
            </a:r>
          </a:p>
        </p:txBody>
      </p:sp>
      <p:sp>
        <p:nvSpPr>
          <p:cNvPr id="34" name="圆角矩形 33"/>
          <p:cNvSpPr/>
          <p:nvPr/>
        </p:nvSpPr>
        <p:spPr>
          <a:xfrm>
            <a:off x="6876528" y="907012"/>
            <a:ext cx="1238822" cy="950901"/>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endParaRPr lang="en-US" altLang="zh-CN" sz="12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质量争议</a:t>
            </a:r>
          </a:p>
          <a:p>
            <a:pPr algn="ctr" defTabSz="711200">
              <a:lnSpc>
                <a:spcPct val="90000"/>
              </a:lnSpc>
              <a:spcBef>
                <a:spcPct val="0"/>
              </a:spcBef>
              <a:spcAft>
                <a:spcPct val="35000"/>
              </a:spcAft>
            </a:pPr>
            <a:endParaRPr lang="zh-CN" altLang="en-US" sz="1200" b="1" dirty="0">
              <a:ln w="18415" cmpd="sng">
                <a:prstDash val="solid"/>
              </a:ln>
              <a:latin typeface="方正仿宋简体" pitchFamily="2" charset="-122"/>
              <a:ea typeface="方正仿宋简体" pitchFamily="2" charset="-122"/>
            </a:endParaRPr>
          </a:p>
        </p:txBody>
      </p:sp>
      <p:sp>
        <p:nvSpPr>
          <p:cNvPr id="35" name="圆角矩形 34"/>
          <p:cNvSpPr/>
          <p:nvPr/>
        </p:nvSpPr>
        <p:spPr>
          <a:xfrm>
            <a:off x="5373777" y="907012"/>
            <a:ext cx="1175681" cy="950901"/>
          </a:xfrm>
          <a:prstGeom prst="roundRect">
            <a:avLst/>
          </a:prstGeom>
          <a:solidFill>
            <a:schemeClr val="accent2">
              <a:lumMod val="40000"/>
              <a:lumOff val="60000"/>
            </a:schemeClr>
          </a:solidFill>
          <a:ln w="9525">
            <a:solidFill>
              <a:schemeClr val="tx1"/>
            </a:solidFill>
          </a:ln>
        </p:spPr>
        <p:style>
          <a:lnRef idx="2">
            <a:schemeClr val="lt1">
              <a:hueOff val="0"/>
              <a:satOff val="0"/>
              <a:lumOff val="0"/>
              <a:alphaOff val="0"/>
            </a:schemeClr>
          </a:lnRef>
          <a:fillRef idx="1">
            <a:schemeClr val="accent2">
              <a:shade val="80000"/>
              <a:hueOff val="-35872"/>
              <a:satOff val="-4024"/>
              <a:lumOff val="25680"/>
              <a:alphaOff val="0"/>
            </a:schemeClr>
          </a:fillRef>
          <a:effectRef idx="0">
            <a:schemeClr val="accent2">
              <a:shade val="80000"/>
              <a:hueOff val="-35872"/>
              <a:satOff val="-4024"/>
              <a:lumOff val="25680"/>
              <a:alphaOff val="0"/>
            </a:schemeClr>
          </a:effectRef>
          <a:fontRef idx="minor">
            <a:schemeClr val="lt1"/>
          </a:fontRef>
        </p:style>
        <p:txBody>
          <a:bodyPr spcFirstLastPara="0" vert="horz" wrap="square" lIns="54000" tIns="53340" rIns="53341" bIns="53340" numCol="1" spcCol="1270" anchor="ctr" anchorCtr="0">
            <a:noAutofit/>
          </a:bodyPr>
          <a:lstStyle/>
          <a:p>
            <a:pPr algn="ctr" defTabSz="622300">
              <a:lnSpc>
                <a:spcPct val="90000"/>
              </a:lnSpc>
              <a:spcBef>
                <a:spcPct val="0"/>
              </a:spcBef>
              <a:spcAft>
                <a:spcPct val="35000"/>
              </a:spcAft>
            </a:pPr>
            <a:r>
              <a:rPr lang="zh-CN" altLang="en-US" sz="1200" b="1" dirty="0">
                <a:solidFill>
                  <a:schemeClr val="tx1"/>
                </a:solidFill>
                <a:latin typeface="方正仿宋简体" pitchFamily="2" charset="-122"/>
                <a:ea typeface="方正仿宋简体" pitchFamily="2" charset="-122"/>
              </a:rPr>
              <a:t>二次结算</a:t>
            </a:r>
          </a:p>
        </p:txBody>
      </p:sp>
      <p:sp>
        <p:nvSpPr>
          <p:cNvPr id="36" name="圆角矩形 35"/>
          <p:cNvSpPr/>
          <p:nvPr/>
        </p:nvSpPr>
        <p:spPr>
          <a:xfrm>
            <a:off x="3746006" y="907012"/>
            <a:ext cx="1298175" cy="950901"/>
          </a:xfrm>
          <a:prstGeom prst="round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200" b="1" dirty="0">
                <a:ln w="18415" cmpd="sng">
                  <a:prstDash val="solid"/>
                </a:ln>
                <a:latin typeface="方正仿宋简体" pitchFamily="2" charset="-122"/>
                <a:ea typeface="方正仿宋简体" pitchFamily="2" charset="-122"/>
              </a:rPr>
              <a:t>出库确认</a:t>
            </a:r>
          </a:p>
        </p:txBody>
      </p:sp>
      <p:sp>
        <p:nvSpPr>
          <p:cNvPr id="37" name="TextBox 36"/>
          <p:cNvSpPr txBox="1"/>
          <p:nvPr/>
        </p:nvSpPr>
        <p:spPr>
          <a:xfrm>
            <a:off x="972862" y="3819489"/>
            <a:ext cx="7142488" cy="854080"/>
          </a:xfrm>
          <a:prstGeom prst="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ctr" anchorCtr="0"/>
          <a:lstStyle>
            <a:defPPr>
              <a:defRPr lang="zh-CN"/>
            </a:defPPr>
            <a:lvl1pPr>
              <a:lnSpc>
                <a:spcPct val="150000"/>
              </a:lnSpc>
              <a:defRPr sz="1100" b="1">
                <a:solidFill>
                  <a:schemeClr val="tx1"/>
                </a:solidFill>
                <a:latin typeface="方正仿宋简体" pitchFamily="2" charset="-122"/>
                <a:ea typeface="方正仿宋简体"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rgbClr val="C00000"/>
                </a:solidFill>
              </a:rPr>
              <a:t>保税交割结算单是</a:t>
            </a:r>
            <a:r>
              <a:rPr lang="zh-CN" altLang="en-US" dirty="0"/>
              <a:t>指由交易所出具的</a:t>
            </a:r>
            <a:r>
              <a:rPr lang="ko-KR" altLang="en-US" dirty="0"/>
              <a:t>，</a:t>
            </a:r>
            <a:r>
              <a:rPr lang="zh-CN" altLang="en-US" dirty="0"/>
              <a:t>记录有客户名称、交割仓库名称、交割品种、油种、交割期、保税交割结算价、油种升贴水、仓单数量、交割金额、溢短结算价、溢短量、溢短金额等事项的，专门用作保税交割报关用途的单据。</a:t>
            </a:r>
            <a:endParaRPr lang="ko-KR" altLang="en-US" dirty="0"/>
          </a:p>
        </p:txBody>
      </p:sp>
      <p:sp>
        <p:nvSpPr>
          <p:cNvPr id="38" name="右箭头 37"/>
          <p:cNvSpPr/>
          <p:nvPr/>
        </p:nvSpPr>
        <p:spPr>
          <a:xfrm>
            <a:off x="2329127" y="1316165"/>
            <a:ext cx="207102" cy="13385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39" name="右箭头 38"/>
          <p:cNvSpPr/>
          <p:nvPr/>
        </p:nvSpPr>
        <p:spPr>
          <a:xfrm>
            <a:off x="3479553" y="1316165"/>
            <a:ext cx="207102" cy="13385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40" name="右箭头 39"/>
          <p:cNvSpPr/>
          <p:nvPr/>
        </p:nvSpPr>
        <p:spPr>
          <a:xfrm>
            <a:off x="5108585" y="1316165"/>
            <a:ext cx="205839" cy="13385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41" name="右箭头 40"/>
          <p:cNvSpPr/>
          <p:nvPr/>
        </p:nvSpPr>
        <p:spPr>
          <a:xfrm>
            <a:off x="6610073" y="1316165"/>
            <a:ext cx="207102" cy="13385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4162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标准仓单</a:t>
            </a:r>
            <a:r>
              <a:rPr lang="zh-CN" altLang="en-US" dirty="0" smtClean="0"/>
              <a:t>转让</a:t>
            </a:r>
            <a:r>
              <a:rPr lang="zh-CN" altLang="en-US" dirty="0"/>
              <a:t>流程</a:t>
            </a:r>
            <a:r>
              <a:rPr lang="zh-CN" altLang="en-US" dirty="0" smtClean="0"/>
              <a:t>（</a:t>
            </a:r>
            <a:r>
              <a:rPr lang="zh-CN" altLang="en-US" dirty="0"/>
              <a:t>举例：境外特殊经纪参与者模式）</a:t>
            </a:r>
          </a:p>
        </p:txBody>
      </p:sp>
      <p:sp>
        <p:nvSpPr>
          <p:cNvPr id="18" name="Rectangle 1"/>
          <p:cNvSpPr>
            <a:spLocks/>
          </p:cNvSpPr>
          <p:nvPr/>
        </p:nvSpPr>
        <p:spPr bwMode="auto">
          <a:xfrm>
            <a:off x="3265381" y="847135"/>
            <a:ext cx="4013009" cy="522934"/>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卖方</a:t>
            </a:r>
            <a:endParaRPr lang="en-US" altLang="zh-CN" sz="1200" b="1" dirty="0">
              <a:ln w="18415" cmpd="sng">
                <a:prstDash val="solid"/>
              </a:ln>
              <a:latin typeface="方正仿宋简体" pitchFamily="2" charset="-122"/>
              <a:ea typeface="方正仿宋简体" pitchFamily="2" charset="-122"/>
            </a:endParaRPr>
          </a:p>
          <a:p>
            <a:pPr algn="ctr" defTabSz="711200">
              <a:spcBef>
                <a:spcPct val="0"/>
              </a:spcBef>
            </a:pPr>
            <a:r>
              <a:rPr lang="zh-CN" altLang="en-US" sz="1200" b="1" dirty="0">
                <a:ln w="18415" cmpd="sng">
                  <a:prstDash val="solid"/>
                </a:ln>
                <a:latin typeface="方正仿宋简体" pitchFamily="2" charset="-122"/>
                <a:ea typeface="方正仿宋简体" pitchFamily="2" charset="-122"/>
              </a:rPr>
              <a:t>境外客户提交仓单转让申请</a:t>
            </a:r>
          </a:p>
        </p:txBody>
      </p:sp>
      <p:sp>
        <p:nvSpPr>
          <p:cNvPr id="19" name="右箭头 18"/>
          <p:cNvSpPr/>
          <p:nvPr/>
        </p:nvSpPr>
        <p:spPr>
          <a:xfrm rot="5400000">
            <a:off x="5135384" y="1388013"/>
            <a:ext cx="215326" cy="17943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0" name="Rectangle 3"/>
          <p:cNvSpPr>
            <a:spLocks/>
          </p:cNvSpPr>
          <p:nvPr/>
        </p:nvSpPr>
        <p:spPr bwMode="auto">
          <a:xfrm>
            <a:off x="3265381" y="1620001"/>
            <a:ext cx="4013009" cy="522934"/>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gn="ctr"/>
            <a:r>
              <a:rPr lang="zh-CN" altLang="en-US" sz="1200" b="1" dirty="0">
                <a:solidFill>
                  <a:schemeClr val="tx1"/>
                </a:solidFill>
                <a:latin typeface="方正仿宋简体" pitchFamily="2" charset="-122"/>
                <a:ea typeface="方正仿宋简体" pitchFamily="2" charset="-122"/>
              </a:rPr>
              <a:t>卖方</a:t>
            </a:r>
            <a:endParaRPr lang="en-US" altLang="zh-CN" sz="1200" b="1" dirty="0">
              <a:solidFill>
                <a:schemeClr val="tx1"/>
              </a:solidFill>
              <a:latin typeface="方正仿宋简体" pitchFamily="2" charset="-122"/>
              <a:ea typeface="方正仿宋简体" pitchFamily="2" charset="-122"/>
            </a:endParaRPr>
          </a:p>
          <a:p>
            <a:pPr algn="ctr"/>
            <a:r>
              <a:rPr lang="zh-CN" altLang="en-US" sz="1200" b="1" dirty="0">
                <a:solidFill>
                  <a:schemeClr val="tx1"/>
                </a:solidFill>
                <a:latin typeface="方正仿宋简体" pitchFamily="2" charset="-122"/>
                <a:ea typeface="方正仿宋简体" pitchFamily="2" charset="-122"/>
              </a:rPr>
              <a:t>境外经纪审核仓单转让申请</a:t>
            </a:r>
          </a:p>
        </p:txBody>
      </p:sp>
      <p:sp>
        <p:nvSpPr>
          <p:cNvPr id="21" name="Rectangle 6"/>
          <p:cNvSpPr>
            <a:spLocks/>
          </p:cNvSpPr>
          <p:nvPr/>
        </p:nvSpPr>
        <p:spPr bwMode="auto">
          <a:xfrm>
            <a:off x="3265381" y="2385177"/>
            <a:ext cx="4013009" cy="522934"/>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卖方</a:t>
            </a:r>
            <a:endParaRPr lang="en-US" altLang="zh-CN" sz="1200" b="1" dirty="0">
              <a:ln w="18415" cmpd="sng">
                <a:prstDash val="solid"/>
              </a:ln>
              <a:latin typeface="方正仿宋简体" pitchFamily="2" charset="-122"/>
              <a:ea typeface="方正仿宋简体" pitchFamily="2" charset="-122"/>
            </a:endParaRPr>
          </a:p>
          <a:p>
            <a:pPr algn="ctr" defTabSz="711200">
              <a:spcBef>
                <a:spcPct val="0"/>
              </a:spcBef>
            </a:pPr>
            <a:r>
              <a:rPr lang="zh-CN" altLang="zh-CN" sz="1200" b="1" dirty="0">
                <a:ln w="18415" cmpd="sng">
                  <a:prstDash val="solid"/>
                </a:ln>
                <a:latin typeface="方正仿宋简体" pitchFamily="2" charset="-122"/>
                <a:ea typeface="方正仿宋简体" pitchFamily="2" charset="-122"/>
              </a:rPr>
              <a:t>会员</a:t>
            </a:r>
            <a:r>
              <a:rPr lang="zh-CN" altLang="en-US" sz="1200" b="1" dirty="0">
                <a:ln w="18415" cmpd="sng">
                  <a:prstDash val="solid"/>
                </a:ln>
                <a:latin typeface="方正仿宋简体" pitchFamily="2" charset="-122"/>
                <a:ea typeface="方正仿宋简体" pitchFamily="2" charset="-122"/>
              </a:rPr>
              <a:t>确认仓单转让</a:t>
            </a:r>
            <a:r>
              <a:rPr lang="zh-CN" altLang="zh-CN" sz="1200" b="1" dirty="0">
                <a:ln w="18415" cmpd="sng">
                  <a:prstDash val="solid"/>
                </a:ln>
                <a:latin typeface="方正仿宋简体" pitchFamily="2" charset="-122"/>
                <a:ea typeface="方正仿宋简体" pitchFamily="2" charset="-122"/>
              </a:rPr>
              <a:t>申请</a:t>
            </a:r>
          </a:p>
        </p:txBody>
      </p:sp>
      <p:sp>
        <p:nvSpPr>
          <p:cNvPr id="22" name="右箭头 21"/>
          <p:cNvSpPr/>
          <p:nvPr/>
        </p:nvSpPr>
        <p:spPr>
          <a:xfrm rot="5400000">
            <a:off x="5135384" y="2160879"/>
            <a:ext cx="215326" cy="17943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3" name="矩形 31930"/>
          <p:cNvSpPr>
            <a:spLocks/>
          </p:cNvSpPr>
          <p:nvPr/>
        </p:nvSpPr>
        <p:spPr bwMode="auto">
          <a:xfrm>
            <a:off x="3265381" y="3154199"/>
            <a:ext cx="4013009" cy="522934"/>
          </a:xfrm>
          <a:prstGeom prst="rect">
            <a:avLst/>
          </a:prstGeom>
          <a:noFill/>
          <a:ln w="12700">
            <a:prstDash val="dash"/>
          </a:ln>
        </p:spPr>
        <p:style>
          <a:lnRef idx="1">
            <a:schemeClr val="dk1"/>
          </a:lnRef>
          <a:fillRef idx="2">
            <a:schemeClr val="dk1"/>
          </a:fillRef>
          <a:effectRef idx="1">
            <a:schemeClr val="dk1"/>
          </a:effectRef>
          <a:fontRef idx="minor">
            <a:schemeClr val="dk1"/>
          </a:fontRef>
        </p:style>
        <p:txBody>
          <a:bodyPr lIns="72000" rIns="72000" anchor="ctr"/>
          <a:lstStyle/>
          <a:p>
            <a:pPr algn="ctr"/>
            <a:r>
              <a:rPr lang="zh-CN" altLang="en-US" sz="1200" b="1" dirty="0" smtClean="0">
                <a:solidFill>
                  <a:srgbClr val="C00000"/>
                </a:solidFill>
                <a:latin typeface="方正仿宋简体" pitchFamily="2" charset="-122"/>
                <a:ea typeface="方正仿宋简体" pitchFamily="2" charset="-122"/>
              </a:rPr>
              <a:t>买方确认仓单转让申请</a:t>
            </a:r>
            <a:endParaRPr lang="zh-CN" altLang="en-US" sz="1200" b="1" dirty="0">
              <a:solidFill>
                <a:srgbClr val="C00000"/>
              </a:solidFill>
              <a:latin typeface="方正仿宋简体" pitchFamily="2" charset="-122"/>
              <a:ea typeface="方正仿宋简体" pitchFamily="2" charset="-122"/>
            </a:endParaRPr>
          </a:p>
        </p:txBody>
      </p:sp>
      <p:sp>
        <p:nvSpPr>
          <p:cNvPr id="24" name="右箭头 23"/>
          <p:cNvSpPr/>
          <p:nvPr/>
        </p:nvSpPr>
        <p:spPr>
          <a:xfrm rot="5400000">
            <a:off x="5145638" y="2926056"/>
            <a:ext cx="215326" cy="17943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右箭头 24"/>
          <p:cNvSpPr/>
          <p:nvPr/>
        </p:nvSpPr>
        <p:spPr>
          <a:xfrm rot="5400000">
            <a:off x="5145638" y="3695077"/>
            <a:ext cx="215326" cy="17943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6" name="矩形 31930"/>
          <p:cNvSpPr>
            <a:spLocks/>
          </p:cNvSpPr>
          <p:nvPr/>
        </p:nvSpPr>
        <p:spPr bwMode="auto">
          <a:xfrm>
            <a:off x="3235902" y="3923220"/>
            <a:ext cx="4013010" cy="369130"/>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仓库审核仓单转让申请</a:t>
            </a:r>
          </a:p>
        </p:txBody>
      </p:sp>
      <p:sp>
        <p:nvSpPr>
          <p:cNvPr id="44" name="矩形 31930"/>
          <p:cNvSpPr>
            <a:spLocks/>
          </p:cNvSpPr>
          <p:nvPr/>
        </p:nvSpPr>
        <p:spPr bwMode="auto">
          <a:xfrm>
            <a:off x="3235902" y="4538437"/>
            <a:ext cx="4013010" cy="367848"/>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gn="ctr"/>
            <a:r>
              <a:rPr lang="zh-CN" altLang="en-US" sz="1200" b="1" dirty="0">
                <a:solidFill>
                  <a:schemeClr val="tx1"/>
                </a:solidFill>
                <a:latin typeface="方正仿宋简体" pitchFamily="2" charset="-122"/>
                <a:ea typeface="方正仿宋简体" pitchFamily="2" charset="-122"/>
              </a:rPr>
              <a:t>能源中心释放转让仓单</a:t>
            </a:r>
          </a:p>
        </p:txBody>
      </p:sp>
      <p:sp>
        <p:nvSpPr>
          <p:cNvPr id="45" name="右箭头 44"/>
          <p:cNvSpPr/>
          <p:nvPr/>
        </p:nvSpPr>
        <p:spPr>
          <a:xfrm rot="5400000">
            <a:off x="5146279" y="4309653"/>
            <a:ext cx="214044" cy="17943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 name="云形标注 1"/>
          <p:cNvSpPr/>
          <p:nvPr/>
        </p:nvSpPr>
        <p:spPr>
          <a:xfrm>
            <a:off x="1115616" y="2495159"/>
            <a:ext cx="1800200" cy="1041232"/>
          </a:xfrm>
          <a:prstGeom prst="cloudCallout">
            <a:avLst>
              <a:gd name="adj1" fmla="val 73690"/>
              <a:gd name="adj2" fmla="val 47445"/>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anchor="ctr" anchorCtr="0"/>
          <a:lstStyle/>
          <a:p>
            <a:pPr>
              <a:lnSpc>
                <a:spcPts val="1600"/>
              </a:lnSpc>
            </a:pPr>
            <a:r>
              <a:rPr lang="zh-CN" altLang="en-US" sz="1100" b="1" dirty="0">
                <a:solidFill>
                  <a:srgbClr val="C00000"/>
                </a:solidFill>
                <a:latin typeface="方正仿宋简体" pitchFamily="2" charset="-122"/>
                <a:ea typeface="方正仿宋简体" pitchFamily="2" charset="-122"/>
              </a:rPr>
              <a:t>买方参与模式不同，确认申请的流程略有不同</a:t>
            </a:r>
          </a:p>
        </p:txBody>
      </p:sp>
    </p:spTree>
    <p:extLst>
      <p:ext uri="{BB962C8B-B14F-4D97-AF65-F5344CB8AC3E}">
        <p14:creationId xmlns:p14="http://schemas.microsoft.com/office/powerpoint/2010/main" val="972743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标准仓单</a:t>
            </a:r>
            <a:r>
              <a:rPr lang="zh-CN" altLang="en-US" dirty="0" smtClean="0"/>
              <a:t>作废及冻结</a:t>
            </a:r>
            <a:r>
              <a:rPr lang="en-US" altLang="zh-CN" dirty="0"/>
              <a:t>/</a:t>
            </a:r>
            <a:r>
              <a:rPr lang="zh-CN" altLang="en-US" dirty="0" smtClean="0"/>
              <a:t>解冻流程</a:t>
            </a:r>
            <a:endParaRPr lang="zh-CN" altLang="en-US" dirty="0"/>
          </a:p>
        </p:txBody>
      </p:sp>
      <p:sp>
        <p:nvSpPr>
          <p:cNvPr id="4" name="Rectangle 1"/>
          <p:cNvSpPr>
            <a:spLocks/>
          </p:cNvSpPr>
          <p:nvPr/>
        </p:nvSpPr>
        <p:spPr bwMode="auto">
          <a:xfrm>
            <a:off x="755936" y="1491630"/>
            <a:ext cx="3240000" cy="700078"/>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非期货公司会员、境外非经纪或境内外客户</a:t>
            </a:r>
          </a:p>
          <a:p>
            <a:pPr algn="ctr" defTabSz="711200">
              <a:spcBef>
                <a:spcPct val="0"/>
              </a:spcBef>
            </a:pPr>
            <a:r>
              <a:rPr lang="zh-CN" altLang="en-US" sz="1200" b="1" dirty="0">
                <a:ln w="18415" cmpd="sng">
                  <a:prstDash val="solid"/>
                </a:ln>
                <a:latin typeface="方正仿宋简体" pitchFamily="2" charset="-122"/>
                <a:ea typeface="方正仿宋简体" pitchFamily="2" charset="-122"/>
              </a:rPr>
              <a:t>提交仓单作废申请</a:t>
            </a:r>
          </a:p>
        </p:txBody>
      </p:sp>
      <p:sp>
        <p:nvSpPr>
          <p:cNvPr id="5" name="右箭头 4"/>
          <p:cNvSpPr/>
          <p:nvPr/>
        </p:nvSpPr>
        <p:spPr>
          <a:xfrm rot="5400000">
            <a:off x="2196250" y="2292054"/>
            <a:ext cx="196022" cy="163352"/>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6" name="Rectangle 3"/>
          <p:cNvSpPr>
            <a:spLocks/>
          </p:cNvSpPr>
          <p:nvPr/>
        </p:nvSpPr>
        <p:spPr bwMode="auto">
          <a:xfrm>
            <a:off x="755936" y="2611754"/>
            <a:ext cx="3240000" cy="476053"/>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gn="ctr"/>
            <a:r>
              <a:rPr lang="zh-CN" altLang="en-US" sz="1200" b="1" dirty="0">
                <a:solidFill>
                  <a:schemeClr val="tx1"/>
                </a:solidFill>
                <a:latin typeface="方正仿宋简体" pitchFamily="2" charset="-122"/>
                <a:ea typeface="方正仿宋简体" pitchFamily="2" charset="-122"/>
              </a:rPr>
              <a:t>仓库审核仓单作废申请</a:t>
            </a:r>
          </a:p>
        </p:txBody>
      </p:sp>
      <p:sp>
        <p:nvSpPr>
          <p:cNvPr id="7" name="右箭头 6"/>
          <p:cNvSpPr/>
          <p:nvPr/>
        </p:nvSpPr>
        <p:spPr>
          <a:xfrm rot="5400000">
            <a:off x="2196249" y="3205985"/>
            <a:ext cx="196022" cy="163352"/>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8" name="Rectangle 3"/>
          <p:cNvSpPr>
            <a:spLocks/>
          </p:cNvSpPr>
          <p:nvPr/>
        </p:nvSpPr>
        <p:spPr bwMode="auto">
          <a:xfrm>
            <a:off x="755936" y="3535857"/>
            <a:ext cx="3240000" cy="476053"/>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能源中心审核仓单作废申请</a:t>
            </a:r>
          </a:p>
        </p:txBody>
      </p:sp>
      <p:sp>
        <p:nvSpPr>
          <p:cNvPr id="10" name="Rectangle 1"/>
          <p:cNvSpPr>
            <a:spLocks/>
          </p:cNvSpPr>
          <p:nvPr/>
        </p:nvSpPr>
        <p:spPr bwMode="auto">
          <a:xfrm>
            <a:off x="5148424" y="1491630"/>
            <a:ext cx="3240000" cy="700078"/>
          </a:xfrm>
          <a:prstGeom prst="rect">
            <a:avLst/>
          </a:prstGeom>
          <a:ln>
            <a:solidFill>
              <a:schemeClr val="tx1"/>
            </a:solidFill>
          </a:ln>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txBody>
          <a:bodyPr spcFirstLastPara="0" vert="horz" wrap="square" lIns="113681" tIns="113681" rIns="113681" bIns="113681" numCol="1" spcCol="1270" anchor="ctr" anchorCtr="0">
            <a:noAutofit/>
          </a:bodyPr>
          <a:lstStyle/>
          <a:p>
            <a:pPr algn="ctr" defTabSz="711200">
              <a:spcBef>
                <a:spcPct val="0"/>
              </a:spcBef>
            </a:pPr>
            <a:r>
              <a:rPr lang="zh-CN" altLang="en-US" sz="1200" b="1" dirty="0">
                <a:ln w="18415" cmpd="sng">
                  <a:prstDash val="solid"/>
                </a:ln>
                <a:latin typeface="方正仿宋简体" pitchFamily="2" charset="-122"/>
                <a:ea typeface="方正仿宋简体" pitchFamily="2" charset="-122"/>
              </a:rPr>
              <a:t>交割仓库</a:t>
            </a:r>
            <a:endParaRPr lang="en-US" altLang="zh-CN" sz="1200" b="1" dirty="0">
              <a:ln w="18415" cmpd="sng">
                <a:prstDash val="solid"/>
              </a:ln>
              <a:latin typeface="方正仿宋简体" pitchFamily="2" charset="-122"/>
              <a:ea typeface="方正仿宋简体" pitchFamily="2" charset="-122"/>
            </a:endParaRPr>
          </a:p>
          <a:p>
            <a:pPr algn="ctr" defTabSz="711200">
              <a:spcBef>
                <a:spcPct val="0"/>
              </a:spcBef>
            </a:pPr>
            <a:r>
              <a:rPr lang="zh-CN" altLang="en-US" sz="1200" b="1" dirty="0">
                <a:ln w="18415" cmpd="sng">
                  <a:prstDash val="solid"/>
                </a:ln>
                <a:latin typeface="方正仿宋简体" pitchFamily="2" charset="-122"/>
                <a:ea typeface="方正仿宋简体" pitchFamily="2" charset="-122"/>
              </a:rPr>
              <a:t>提交仓单冻结</a:t>
            </a:r>
            <a:r>
              <a:rPr lang="en-US" altLang="zh-CN" sz="1200" b="1" dirty="0">
                <a:ln w="18415" cmpd="sng">
                  <a:prstDash val="solid"/>
                </a:ln>
                <a:latin typeface="方正仿宋简体" pitchFamily="2" charset="-122"/>
                <a:ea typeface="方正仿宋简体" pitchFamily="2" charset="-122"/>
              </a:rPr>
              <a:t>/</a:t>
            </a:r>
            <a:r>
              <a:rPr lang="zh-CN" altLang="en-US" sz="1200" b="1" dirty="0">
                <a:ln w="18415" cmpd="sng">
                  <a:prstDash val="solid"/>
                </a:ln>
                <a:latin typeface="方正仿宋简体" pitchFamily="2" charset="-122"/>
                <a:ea typeface="方正仿宋简体" pitchFamily="2" charset="-122"/>
              </a:rPr>
              <a:t>解冻申请</a:t>
            </a:r>
          </a:p>
        </p:txBody>
      </p:sp>
      <p:sp>
        <p:nvSpPr>
          <p:cNvPr id="11" name="右箭头 10"/>
          <p:cNvSpPr/>
          <p:nvPr/>
        </p:nvSpPr>
        <p:spPr>
          <a:xfrm rot="5400000">
            <a:off x="6669804" y="2292156"/>
            <a:ext cx="197239" cy="164366"/>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2" name="Rectangle 3"/>
          <p:cNvSpPr>
            <a:spLocks/>
          </p:cNvSpPr>
          <p:nvPr/>
        </p:nvSpPr>
        <p:spPr bwMode="auto">
          <a:xfrm>
            <a:off x="5148424" y="2611754"/>
            <a:ext cx="3240000" cy="536061"/>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lIns="72000" rIns="72000" anchor="ctr"/>
          <a:lstStyle/>
          <a:p>
            <a:pPr algn="ctr"/>
            <a:r>
              <a:rPr lang="zh-CN" altLang="en-US" sz="1200" b="1" dirty="0">
                <a:solidFill>
                  <a:schemeClr val="tx1"/>
                </a:solidFill>
                <a:latin typeface="方正仿宋简体" pitchFamily="2" charset="-122"/>
                <a:ea typeface="方正仿宋简体" pitchFamily="2" charset="-122"/>
              </a:rPr>
              <a:t>能源中心</a:t>
            </a:r>
            <a:endParaRPr lang="en-US" altLang="zh-CN" sz="1200" b="1" dirty="0">
              <a:solidFill>
                <a:schemeClr val="tx1"/>
              </a:solidFill>
              <a:latin typeface="方正仿宋简体" pitchFamily="2" charset="-122"/>
              <a:ea typeface="方正仿宋简体" pitchFamily="2" charset="-122"/>
            </a:endParaRPr>
          </a:p>
          <a:p>
            <a:pPr algn="ctr"/>
            <a:r>
              <a:rPr lang="zh-CN" altLang="en-US" sz="1200" b="1" dirty="0">
                <a:solidFill>
                  <a:schemeClr val="tx1"/>
                </a:solidFill>
                <a:latin typeface="方正仿宋简体" pitchFamily="2" charset="-122"/>
                <a:ea typeface="方正仿宋简体" pitchFamily="2" charset="-122"/>
              </a:rPr>
              <a:t>审核仓单冻结</a:t>
            </a:r>
            <a:r>
              <a:rPr lang="en-US" altLang="zh-CN" sz="1200" b="1" dirty="0">
                <a:solidFill>
                  <a:schemeClr val="tx1"/>
                </a:solidFill>
                <a:latin typeface="方正仿宋简体" pitchFamily="2" charset="-122"/>
                <a:ea typeface="方正仿宋简体" pitchFamily="2" charset="-122"/>
              </a:rPr>
              <a:t>/</a:t>
            </a:r>
            <a:r>
              <a:rPr lang="zh-CN" altLang="en-US" sz="1200" b="1" dirty="0">
                <a:solidFill>
                  <a:schemeClr val="tx1"/>
                </a:solidFill>
                <a:latin typeface="方正仿宋简体" pitchFamily="2" charset="-122"/>
                <a:ea typeface="方正仿宋简体" pitchFamily="2" charset="-122"/>
              </a:rPr>
              <a:t>解冻申请</a:t>
            </a:r>
          </a:p>
        </p:txBody>
      </p:sp>
      <p:cxnSp>
        <p:nvCxnSpPr>
          <p:cNvPr id="14" name="直接连接符 13"/>
          <p:cNvCxnSpPr/>
          <p:nvPr/>
        </p:nvCxnSpPr>
        <p:spPr>
          <a:xfrm>
            <a:off x="4572000" y="1203598"/>
            <a:ext cx="0" cy="3168352"/>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323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zh-CN" altLang="en-US" dirty="0" smtClean="0"/>
              <a:t>四、原油期货指定</a:t>
            </a:r>
            <a:r>
              <a:rPr lang="zh-CN" altLang="en-US" dirty="0"/>
              <a:t>交割</a:t>
            </a:r>
            <a:r>
              <a:rPr lang="zh-CN" altLang="en-US" dirty="0" smtClean="0"/>
              <a:t>仓库设置</a:t>
            </a:r>
            <a:r>
              <a:rPr lang="zh-CN" altLang="en-US" dirty="0"/>
              <a:t>情况</a:t>
            </a:r>
          </a:p>
        </p:txBody>
      </p:sp>
    </p:spTree>
    <p:extLst>
      <p:ext uri="{BB962C8B-B14F-4D97-AF65-F5344CB8AC3E}">
        <p14:creationId xmlns:p14="http://schemas.microsoft.com/office/powerpoint/2010/main" val="1477777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指定交割仓库分布</a:t>
            </a:r>
            <a:endParaRPr lang="zh-CN" altLang="en-US" dirty="0"/>
          </a:p>
        </p:txBody>
      </p:sp>
      <p:grpSp>
        <p:nvGrpSpPr>
          <p:cNvPr id="13" name="组合 12"/>
          <p:cNvGrpSpPr/>
          <p:nvPr/>
        </p:nvGrpSpPr>
        <p:grpSpPr>
          <a:xfrm>
            <a:off x="899592" y="843558"/>
            <a:ext cx="4521431" cy="3929413"/>
            <a:chOff x="1634745" y="843558"/>
            <a:chExt cx="4521431" cy="3929413"/>
          </a:xfrm>
        </p:grpSpPr>
        <p:grpSp>
          <p:nvGrpSpPr>
            <p:cNvPr id="14" name="组合 13"/>
            <p:cNvGrpSpPr/>
            <p:nvPr/>
          </p:nvGrpSpPr>
          <p:grpSpPr>
            <a:xfrm>
              <a:off x="1634745" y="843558"/>
              <a:ext cx="4521431" cy="3929413"/>
              <a:chOff x="242392" y="771550"/>
              <a:chExt cx="4761656" cy="4138184"/>
            </a:xfrm>
          </p:grpSpPr>
          <p:pic>
            <p:nvPicPr>
              <p:cNvPr id="22" name="Picture 2" descr="D:\360data\重要数据\桌面\Nipic_23551906_20160713110122595000--.png"/>
              <p:cNvPicPr>
                <a:picLocks noChangeAspect="1" noChangeArrowheads="1"/>
              </p:cNvPicPr>
              <p:nvPr/>
            </p:nvPicPr>
            <p:blipFill rotWithShape="1">
              <a:blip r:embed="rId2" cstate="print">
                <a:graysc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b="25205"/>
              <a:stretch/>
            </p:blipFill>
            <p:spPr bwMode="auto">
              <a:xfrm>
                <a:off x="242392" y="771550"/>
                <a:ext cx="476165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360data\重要数据\桌面\Nipic_23551906_20160713110122595000.png"/>
              <p:cNvPicPr>
                <a:picLocks noChangeAspect="1" noChangeArrowheads="1"/>
              </p:cNvPicPr>
              <p:nvPr/>
            </p:nvPicPr>
            <p:blipFill rotWithShape="1">
              <a:blip r:embed="rId4" cstate="print">
                <a:graysc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61895" t="74700" r="13805"/>
              <a:stretch/>
            </p:blipFill>
            <p:spPr bwMode="auto">
              <a:xfrm>
                <a:off x="395536" y="3795886"/>
                <a:ext cx="944880" cy="111384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16" name="圆柱形 15"/>
            <p:cNvSpPr/>
            <p:nvPr/>
          </p:nvSpPr>
          <p:spPr>
            <a:xfrm>
              <a:off x="5362807" y="2287941"/>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柱形 16"/>
            <p:cNvSpPr/>
            <p:nvPr/>
          </p:nvSpPr>
          <p:spPr>
            <a:xfrm>
              <a:off x="5374113" y="2453002"/>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柱形 17"/>
            <p:cNvSpPr/>
            <p:nvPr/>
          </p:nvSpPr>
          <p:spPr>
            <a:xfrm>
              <a:off x="5335675" y="2611279"/>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柱形 18"/>
            <p:cNvSpPr/>
            <p:nvPr/>
          </p:nvSpPr>
          <p:spPr>
            <a:xfrm>
              <a:off x="5564048" y="3101941"/>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柱形 19"/>
            <p:cNvSpPr/>
            <p:nvPr/>
          </p:nvSpPr>
          <p:spPr>
            <a:xfrm>
              <a:off x="5597964" y="3239869"/>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柱形 20"/>
            <p:cNvSpPr/>
            <p:nvPr/>
          </p:nvSpPr>
          <p:spPr>
            <a:xfrm>
              <a:off x="4661862" y="4248327"/>
              <a:ext cx="102551" cy="102551"/>
            </a:xfrm>
            <a:prstGeom prst="can">
              <a:avLst/>
            </a:prstGeom>
            <a:gradFill flip="none" rotWithShape="1">
              <a:gsLst>
                <a:gs pos="100000">
                  <a:schemeClr val="tx1"/>
                </a:gs>
                <a:gs pos="0">
                  <a:schemeClr val="tx1"/>
                </a:gs>
                <a:gs pos="50000">
                  <a:schemeClr val="bg1"/>
                </a:gs>
              </a:gsLst>
              <a:lin ang="0" scaled="1"/>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24"/>
          <p:cNvSpPr txBox="1"/>
          <p:nvPr/>
        </p:nvSpPr>
        <p:spPr>
          <a:xfrm>
            <a:off x="5796136" y="1650976"/>
            <a:ext cx="2895834" cy="1928886"/>
          </a:xfrm>
          <a:prstGeom prst="rect">
            <a:avLst/>
          </a:prstGeom>
          <a:solidFill>
            <a:schemeClr val="bg1">
              <a:lumMod val="9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lIns="90000" rIns="36000" anchor="ctr"/>
          <a:lstStyle>
            <a:defPPr>
              <a:defRPr lang="zh-CN"/>
            </a:defPPr>
            <a:lvl1pPr fontAlgn="base">
              <a:lnSpc>
                <a:spcPts val="2800"/>
              </a:lnSpc>
              <a:defRPr sz="1100" b="1">
                <a:ln w="1905"/>
                <a:solidFill>
                  <a:schemeClr val="tx1"/>
                </a:solidFill>
                <a:effectLst>
                  <a:innerShdw blurRad="69850" dist="43180" dir="5400000">
                    <a:srgbClr val="000000">
                      <a:alpha val="65000"/>
                    </a:srgbClr>
                  </a:innerShdw>
                </a:effectLst>
                <a:latin typeface="方正仿宋简体" pitchFamily="2" charset="-122"/>
                <a:ea typeface="方正仿宋简体" pitchFamily="2" charset="-122"/>
              </a:defRPr>
            </a:lvl1pPr>
          </a:lstStyle>
          <a:p>
            <a:pPr>
              <a:lnSpc>
                <a:spcPts val="2400"/>
              </a:lnSpc>
            </a:pPr>
            <a:r>
              <a:rPr lang="zh-CN" altLang="en-US" dirty="0"/>
              <a:t>交割仓库基本条件：</a:t>
            </a:r>
            <a:endParaRPr lang="en-US" altLang="zh-CN" dirty="0"/>
          </a:p>
          <a:p>
            <a:pPr>
              <a:lnSpc>
                <a:spcPts val="2400"/>
              </a:lnSpc>
            </a:pPr>
            <a:r>
              <a:rPr lang="zh-CN" altLang="en-US" dirty="0"/>
              <a:t>经营资质、抗风险能力、仓库库容、原油仓储管理经验、交通运输条件等。</a:t>
            </a:r>
            <a:endParaRPr lang="en-US" altLang="zh-CN" dirty="0"/>
          </a:p>
          <a:p>
            <a:pPr>
              <a:lnSpc>
                <a:spcPts val="2400"/>
              </a:lnSpc>
            </a:pPr>
            <a:r>
              <a:rPr lang="zh-CN" altLang="en-US" dirty="0"/>
              <a:t>选址布局：</a:t>
            </a:r>
            <a:endParaRPr lang="en-US" altLang="zh-CN" dirty="0"/>
          </a:p>
          <a:p>
            <a:pPr>
              <a:lnSpc>
                <a:spcPts val="2400"/>
              </a:lnSpc>
            </a:pPr>
            <a:r>
              <a:rPr lang="zh-CN" altLang="en-US" dirty="0"/>
              <a:t>位于沿海主要原油进口港口，可辐射日韩亚太地区。</a:t>
            </a:r>
            <a:endParaRPr lang="en-US" altLang="zh-CN" dirty="0"/>
          </a:p>
        </p:txBody>
      </p:sp>
    </p:spTree>
    <p:extLst>
      <p:ext uri="{BB962C8B-B14F-4D97-AF65-F5344CB8AC3E}">
        <p14:creationId xmlns:p14="http://schemas.microsoft.com/office/powerpoint/2010/main" val="3795471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txBox="1">
            <a:spLocks/>
          </p:cNvSpPr>
          <p:nvPr/>
        </p:nvSpPr>
        <p:spPr>
          <a:xfrm>
            <a:off x="1" y="3078874"/>
            <a:ext cx="9143999" cy="933036"/>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smtClean="0">
                <a:solidFill>
                  <a:srgbClr val="C00000"/>
                </a:solidFill>
                <a:effectLst>
                  <a:outerShdw blurRad="38100" dist="38100" dir="2700000" algn="tl">
                    <a:srgbClr val="000000">
                      <a:alpha val="43137"/>
                    </a:srgbClr>
                  </a:outerShdw>
                </a:effectLst>
                <a:latin typeface="隶书" pitchFamily="49" charset="-122"/>
                <a:ea typeface="隶书" pitchFamily="49" charset="-122"/>
              </a:rPr>
              <a:t>谢 谢</a:t>
            </a:r>
            <a:endParaRPr lang="zh-CN" altLang="en-US" sz="3200" dirty="0">
              <a:solidFill>
                <a:srgbClr val="C00000"/>
              </a:solidFill>
              <a:effectLst>
                <a:outerShdw blurRad="38100" dist="38100" dir="2700000" algn="tl">
                  <a:srgbClr val="000000">
                    <a:alpha val="43137"/>
                  </a:srgbClr>
                </a:outerShdw>
              </a:effectLst>
              <a:latin typeface="隶书" pitchFamily="49" charset="-122"/>
              <a:ea typeface="隶书" pitchFamily="49" charset="-122"/>
            </a:endParaRPr>
          </a:p>
        </p:txBody>
      </p:sp>
    </p:spTree>
    <p:extLst>
      <p:ext uri="{BB962C8B-B14F-4D97-AF65-F5344CB8AC3E}">
        <p14:creationId xmlns:p14="http://schemas.microsoft.com/office/powerpoint/2010/main" val="222306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827584" y="1432643"/>
            <a:ext cx="3384376" cy="2795291"/>
            <a:chOff x="755576" y="1432643"/>
            <a:chExt cx="3384376" cy="2795291"/>
          </a:xfrm>
        </p:grpSpPr>
        <p:sp>
          <p:nvSpPr>
            <p:cNvPr id="16" name="Freeform 4"/>
            <p:cNvSpPr>
              <a:spLocks/>
            </p:cNvSpPr>
            <p:nvPr/>
          </p:nvSpPr>
          <p:spPr bwMode="auto">
            <a:xfrm>
              <a:off x="755781" y="1923678"/>
              <a:ext cx="3384171" cy="2304256"/>
            </a:xfrm>
            <a:custGeom>
              <a:avLst/>
              <a:gdLst>
                <a:gd name="T0" fmla="*/ 3738197 w 2551"/>
                <a:gd name="T1" fmla="*/ 3187700 h 2008"/>
                <a:gd name="T2" fmla="*/ 3738197 w 2551"/>
                <a:gd name="T3" fmla="*/ 0 h 2008"/>
                <a:gd name="T4" fmla="*/ 1866900 w 2551"/>
                <a:gd name="T5" fmla="*/ 153988 h 2008"/>
                <a:gd name="T6" fmla="*/ 0 w 2551"/>
                <a:gd name="T7" fmla="*/ 0 h 2008"/>
                <a:gd name="T8" fmla="*/ 0 w 2551"/>
                <a:gd name="T9" fmla="*/ 3187700 h 2008"/>
                <a:gd name="T10" fmla="*/ 3738197 w 2551"/>
                <a:gd name="T11" fmla="*/ 3187700 h 2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1" h="2008">
                  <a:moveTo>
                    <a:pt x="2551" y="2008"/>
                  </a:moveTo>
                  <a:lnTo>
                    <a:pt x="2551" y="0"/>
                  </a:lnTo>
                  <a:lnTo>
                    <a:pt x="1274" y="97"/>
                  </a:lnTo>
                  <a:lnTo>
                    <a:pt x="0" y="0"/>
                  </a:lnTo>
                  <a:lnTo>
                    <a:pt x="0" y="2008"/>
                  </a:lnTo>
                  <a:lnTo>
                    <a:pt x="2551" y="2008"/>
                  </a:lnTo>
                </a:path>
              </a:pathLst>
            </a:custGeom>
            <a:solidFill>
              <a:schemeClr val="bg1">
                <a:lumMod val="85000"/>
              </a:schemeClr>
            </a:solidFill>
            <a:ln>
              <a:noFill/>
              <a:headEnd/>
              <a:tailEnd/>
            </a:ln>
          </p:spPr>
          <p:style>
            <a:lnRef idx="1">
              <a:schemeClr val="accent5"/>
            </a:lnRef>
            <a:fillRef idx="0">
              <a:schemeClr val="accent5"/>
            </a:fillRef>
            <a:effectRef idx="0">
              <a:schemeClr val="accent5"/>
            </a:effectRef>
            <a:fontRef idx="minor">
              <a:schemeClr val="tx1"/>
            </a:fontRef>
          </p:style>
          <p:txBody>
            <a:bodyPr lIns="180000" tIns="360000" rIns="108000"/>
            <a:lstStyle/>
            <a:p>
              <a:pPr marL="0" lvl="1">
                <a:lnSpc>
                  <a:spcPts val="2600"/>
                </a:lnSpc>
                <a:defRPr/>
              </a:pPr>
              <a:r>
                <a:rPr lang="zh-CN" altLang="en-US" sz="1400" dirty="0">
                  <a:latin typeface="方正仿宋简体" pitchFamily="2" charset="-122"/>
                  <a:ea typeface="方正仿宋简体" pitchFamily="2" charset="-122"/>
                </a:rPr>
                <a:t>平仓是指期货交易者买入或者卖出与其所持合约的品种、数量和交割月份相同但交易方向相反的合约，了结</a:t>
              </a:r>
              <a:r>
                <a:rPr lang="zh-CN" altLang="en-US" sz="1400" dirty="0" smtClean="0">
                  <a:latin typeface="方正仿宋简体" pitchFamily="2" charset="-122"/>
                  <a:ea typeface="方正仿宋简体" pitchFamily="2" charset="-122"/>
                </a:rPr>
                <a:t>期货持仓的交易行为</a:t>
              </a:r>
              <a:r>
                <a:rPr lang="zh-CN" altLang="en-US" sz="1400" dirty="0">
                  <a:latin typeface="方正仿宋简体" pitchFamily="2" charset="-122"/>
                  <a:ea typeface="方正仿宋简体" pitchFamily="2" charset="-122"/>
                </a:rPr>
                <a:t>。</a:t>
              </a:r>
            </a:p>
          </p:txBody>
        </p:sp>
        <p:sp>
          <p:nvSpPr>
            <p:cNvPr id="17" name="Text Box 5"/>
            <p:cNvSpPr txBox="1">
              <a:spLocks noChangeArrowheads="1"/>
            </p:cNvSpPr>
            <p:nvPr/>
          </p:nvSpPr>
          <p:spPr bwMode="auto">
            <a:xfrm>
              <a:off x="755576" y="1432643"/>
              <a:ext cx="3384376" cy="324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eaLnBrk="0" hangingPunct="0">
                <a:defRPr/>
              </a:pPr>
              <a:r>
                <a:rPr lang="zh-CN" altLang="en-US" sz="1400" b="1" dirty="0">
                  <a:solidFill>
                    <a:schemeClr val="bg1"/>
                  </a:solidFill>
                  <a:latin typeface="方正仿宋简体" pitchFamily="2" charset="-122"/>
                  <a:ea typeface="方正仿宋简体" pitchFamily="2" charset="-122"/>
                </a:rPr>
                <a:t>平仓</a:t>
              </a:r>
              <a:endParaRPr lang="zh-CN" altLang="en-US" sz="1400" b="1" dirty="0">
                <a:solidFill>
                  <a:schemeClr val="bg1"/>
                </a:solidFill>
                <a:latin typeface="方正仿宋简体" pitchFamily="2" charset="-122"/>
                <a:ea typeface="方正仿宋简体" pitchFamily="2" charset="-122"/>
              </a:endParaRPr>
            </a:p>
          </p:txBody>
        </p:sp>
      </p:grpSp>
      <p:grpSp>
        <p:nvGrpSpPr>
          <p:cNvPr id="18" name="组合 17"/>
          <p:cNvGrpSpPr/>
          <p:nvPr/>
        </p:nvGrpSpPr>
        <p:grpSpPr>
          <a:xfrm>
            <a:off x="4716221" y="1432643"/>
            <a:ext cx="3384376" cy="2795291"/>
            <a:chOff x="755576" y="1432643"/>
            <a:chExt cx="3384376" cy="2795291"/>
          </a:xfrm>
        </p:grpSpPr>
        <p:sp>
          <p:nvSpPr>
            <p:cNvPr id="19" name="Freeform 4"/>
            <p:cNvSpPr>
              <a:spLocks/>
            </p:cNvSpPr>
            <p:nvPr/>
          </p:nvSpPr>
          <p:spPr bwMode="auto">
            <a:xfrm>
              <a:off x="755781" y="1923678"/>
              <a:ext cx="3384171" cy="2304256"/>
            </a:xfrm>
            <a:custGeom>
              <a:avLst/>
              <a:gdLst>
                <a:gd name="T0" fmla="*/ 3738197 w 2551"/>
                <a:gd name="T1" fmla="*/ 3187700 h 2008"/>
                <a:gd name="T2" fmla="*/ 3738197 w 2551"/>
                <a:gd name="T3" fmla="*/ 0 h 2008"/>
                <a:gd name="T4" fmla="*/ 1866900 w 2551"/>
                <a:gd name="T5" fmla="*/ 153988 h 2008"/>
                <a:gd name="T6" fmla="*/ 0 w 2551"/>
                <a:gd name="T7" fmla="*/ 0 h 2008"/>
                <a:gd name="T8" fmla="*/ 0 w 2551"/>
                <a:gd name="T9" fmla="*/ 3187700 h 2008"/>
                <a:gd name="T10" fmla="*/ 3738197 w 2551"/>
                <a:gd name="T11" fmla="*/ 3187700 h 20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1" h="2008">
                  <a:moveTo>
                    <a:pt x="2551" y="2008"/>
                  </a:moveTo>
                  <a:lnTo>
                    <a:pt x="2551" y="0"/>
                  </a:lnTo>
                  <a:lnTo>
                    <a:pt x="1274" y="97"/>
                  </a:lnTo>
                  <a:lnTo>
                    <a:pt x="0" y="0"/>
                  </a:lnTo>
                  <a:lnTo>
                    <a:pt x="0" y="2008"/>
                  </a:lnTo>
                  <a:lnTo>
                    <a:pt x="2551" y="2008"/>
                  </a:lnTo>
                </a:path>
              </a:pathLst>
            </a:custGeom>
            <a:solidFill>
              <a:schemeClr val="bg1">
                <a:lumMod val="85000"/>
              </a:schemeClr>
            </a:solidFill>
            <a:ln>
              <a:noFill/>
              <a:headEnd/>
              <a:tailEnd/>
            </a:ln>
          </p:spPr>
          <p:style>
            <a:lnRef idx="1">
              <a:schemeClr val="accent5"/>
            </a:lnRef>
            <a:fillRef idx="0">
              <a:schemeClr val="accent5"/>
            </a:fillRef>
            <a:effectRef idx="0">
              <a:schemeClr val="accent5"/>
            </a:effectRef>
            <a:fontRef idx="minor">
              <a:schemeClr val="tx1"/>
            </a:fontRef>
          </p:style>
          <p:txBody>
            <a:bodyPr lIns="180000" tIns="360000" rIns="108000"/>
            <a:lstStyle/>
            <a:p>
              <a:pPr marL="0" lvl="1">
                <a:lnSpc>
                  <a:spcPts val="2600"/>
                </a:lnSpc>
                <a:defRPr/>
              </a:pPr>
              <a:r>
                <a:rPr lang="zh-CN" altLang="en-US" sz="1400" dirty="0">
                  <a:latin typeface="方正仿宋简体" pitchFamily="2" charset="-122"/>
                  <a:ea typeface="方正仿宋简体" pitchFamily="2" charset="-122"/>
                </a:rPr>
                <a:t>交割是</a:t>
              </a:r>
              <a:r>
                <a:rPr lang="zh-CN" altLang="en-US" sz="1400" dirty="0" smtClean="0">
                  <a:latin typeface="方正仿宋简体" pitchFamily="2" charset="-122"/>
                  <a:ea typeface="方正仿宋简体" pitchFamily="2" charset="-122"/>
                </a:rPr>
                <a:t>指期货合约</a:t>
              </a:r>
              <a:r>
                <a:rPr lang="zh-CN" altLang="en-US" sz="1400" dirty="0">
                  <a:latin typeface="方正仿宋简体" pitchFamily="2" charset="-122"/>
                  <a:ea typeface="方正仿宋简体" pitchFamily="2" charset="-122"/>
                </a:rPr>
                <a:t>到期</a:t>
              </a:r>
              <a:r>
                <a:rPr lang="zh-CN" altLang="en-US" sz="1400" dirty="0" smtClean="0">
                  <a:latin typeface="方正仿宋简体" pitchFamily="2" charset="-122"/>
                  <a:ea typeface="方正仿宋简体" pitchFamily="2" charset="-122"/>
                </a:rPr>
                <a:t>时，按照</a:t>
              </a:r>
              <a:r>
                <a:rPr lang="zh-CN" altLang="en-US" sz="1400" dirty="0">
                  <a:latin typeface="方正仿宋简体" pitchFamily="2" charset="-122"/>
                  <a:ea typeface="方正仿宋简体" pitchFamily="2" charset="-122"/>
                </a:rPr>
                <a:t>期货交易所的规则和</a:t>
              </a:r>
              <a:r>
                <a:rPr lang="zh-CN" altLang="en-US" sz="1400" dirty="0" smtClean="0">
                  <a:latin typeface="方正仿宋简体" pitchFamily="2" charset="-122"/>
                  <a:ea typeface="方正仿宋简体" pitchFamily="2" charset="-122"/>
                </a:rPr>
                <a:t>程序，交易</a:t>
              </a:r>
              <a:r>
                <a:rPr lang="zh-CN" altLang="en-US" sz="1400" dirty="0">
                  <a:latin typeface="方正仿宋简体" pitchFamily="2" charset="-122"/>
                  <a:ea typeface="方正仿宋简体" pitchFamily="2" charset="-122"/>
                </a:rPr>
                <a:t>双方通过该合约所载标的物所有权的</a:t>
              </a:r>
              <a:r>
                <a:rPr lang="zh-CN" altLang="en-US" sz="1400" dirty="0" smtClean="0">
                  <a:latin typeface="方正仿宋简体" pitchFamily="2" charset="-122"/>
                  <a:ea typeface="方正仿宋简体" pitchFamily="2" charset="-122"/>
                </a:rPr>
                <a:t>转移，或者</a:t>
              </a:r>
              <a:r>
                <a:rPr lang="zh-CN" altLang="en-US" sz="1400" dirty="0">
                  <a:latin typeface="方正仿宋简体" pitchFamily="2" charset="-122"/>
                  <a:ea typeface="方正仿宋简体" pitchFamily="2" charset="-122"/>
                </a:rPr>
                <a:t>按照规定结算价格进行现金差价</a:t>
              </a:r>
              <a:r>
                <a:rPr lang="zh-CN" altLang="en-US" sz="1400" dirty="0" smtClean="0">
                  <a:latin typeface="方正仿宋简体" pitchFamily="2" charset="-122"/>
                  <a:ea typeface="方正仿宋简体" pitchFamily="2" charset="-122"/>
                </a:rPr>
                <a:t>结算，了解</a:t>
              </a:r>
              <a:r>
                <a:rPr lang="zh-CN" altLang="en-US" sz="1400" dirty="0">
                  <a:latin typeface="方正仿宋简体" pitchFamily="2" charset="-122"/>
                  <a:ea typeface="方正仿宋简体" pitchFamily="2" charset="-122"/>
                </a:rPr>
                <a:t>到期未平仓合约的过程</a:t>
              </a:r>
              <a:r>
                <a:rPr lang="zh-CN" altLang="en-US" sz="1400" dirty="0" smtClean="0">
                  <a:latin typeface="方正仿宋简体" pitchFamily="2" charset="-122"/>
                  <a:ea typeface="方正仿宋简体" pitchFamily="2" charset="-122"/>
                </a:rPr>
                <a:t>。</a:t>
              </a:r>
              <a:endParaRPr lang="zh-CN" altLang="en-US" sz="1400" dirty="0">
                <a:latin typeface="方正仿宋简体" pitchFamily="2" charset="-122"/>
                <a:ea typeface="方正仿宋简体" pitchFamily="2" charset="-122"/>
              </a:endParaRPr>
            </a:p>
          </p:txBody>
        </p:sp>
        <p:sp>
          <p:nvSpPr>
            <p:cNvPr id="20" name="Text Box 5"/>
            <p:cNvSpPr txBox="1">
              <a:spLocks noChangeArrowheads="1"/>
            </p:cNvSpPr>
            <p:nvPr/>
          </p:nvSpPr>
          <p:spPr bwMode="auto">
            <a:xfrm>
              <a:off x="755576" y="1432643"/>
              <a:ext cx="3384376" cy="324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lIns="0" tIns="0" rIns="0" bIns="0" anchor="ctr">
              <a:spAutoFit/>
            </a:bodyPr>
            <a:lstStyle/>
            <a:p>
              <a:pPr algn="ctr" eaLnBrk="0" hangingPunct="0">
                <a:defRPr/>
              </a:pPr>
              <a:r>
                <a:rPr lang="zh-CN" altLang="en-US" sz="1400" b="1" dirty="0">
                  <a:solidFill>
                    <a:schemeClr val="bg1"/>
                  </a:solidFill>
                  <a:latin typeface="方正仿宋简体" pitchFamily="2" charset="-122"/>
                  <a:ea typeface="方正仿宋简体" pitchFamily="2" charset="-122"/>
                </a:rPr>
                <a:t>交割</a:t>
              </a:r>
            </a:p>
          </p:txBody>
        </p:sp>
      </p:grpSp>
      <p:sp>
        <p:nvSpPr>
          <p:cNvPr id="3" name="标题 2"/>
          <p:cNvSpPr>
            <a:spLocks noGrp="1"/>
          </p:cNvSpPr>
          <p:nvPr>
            <p:ph type="title"/>
          </p:nvPr>
        </p:nvSpPr>
        <p:spPr/>
        <p:txBody>
          <a:bodyPr/>
          <a:lstStyle/>
          <a:p>
            <a:r>
              <a:rPr lang="zh-CN" altLang="en-US" dirty="0" smtClean="0"/>
              <a:t>期货履约</a:t>
            </a:r>
            <a:r>
              <a:rPr lang="en-US" altLang="zh-CN" dirty="0" smtClean="0"/>
              <a:t>——</a:t>
            </a:r>
            <a:r>
              <a:rPr lang="zh-CN" altLang="en-US" dirty="0" smtClean="0"/>
              <a:t>平仓与交割</a:t>
            </a:r>
            <a:endParaRPr lang="zh-CN" altLang="en-US" dirty="0"/>
          </a:p>
        </p:txBody>
      </p:sp>
      <p:sp>
        <p:nvSpPr>
          <p:cNvPr id="5" name="Text Box 32"/>
          <p:cNvSpPr txBox="1">
            <a:spLocks noChangeArrowheads="1"/>
          </p:cNvSpPr>
          <p:nvPr/>
        </p:nvSpPr>
        <p:spPr bwMode="auto">
          <a:xfrm>
            <a:off x="467544" y="843558"/>
            <a:ext cx="7943726"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sz="1400" b="1" dirty="0" smtClean="0">
                <a:latin typeface="方正仿宋简体" pitchFamily="2" charset="-122"/>
                <a:ea typeface="方正仿宋简体" pitchFamily="2" charset="-122"/>
                <a:cs typeface="+mj-cs"/>
              </a:rPr>
              <a:t>在期货交易中，有平</a:t>
            </a:r>
            <a:r>
              <a:rPr lang="zh-CN" altLang="en-US" sz="1400" b="1" dirty="0">
                <a:latin typeface="方正仿宋简体" pitchFamily="2" charset="-122"/>
                <a:ea typeface="方正仿宋简体" pitchFamily="2" charset="-122"/>
                <a:cs typeface="+mj-cs"/>
              </a:rPr>
              <a:t>仓</a:t>
            </a:r>
            <a:r>
              <a:rPr lang="zh-CN" altLang="en-US" sz="1400" b="1" dirty="0" smtClean="0">
                <a:latin typeface="方正仿宋简体" pitchFamily="2" charset="-122"/>
                <a:ea typeface="方正仿宋简体" pitchFamily="2" charset="-122"/>
                <a:cs typeface="+mj-cs"/>
              </a:rPr>
              <a:t>与交割</a:t>
            </a:r>
            <a:r>
              <a:rPr lang="zh-CN" altLang="en-US" sz="1400" b="1" dirty="0">
                <a:latin typeface="方正仿宋简体" pitchFamily="2" charset="-122"/>
                <a:ea typeface="方正仿宋简体" pitchFamily="2" charset="-122"/>
                <a:cs typeface="+mj-cs"/>
              </a:rPr>
              <a:t>两种履约</a:t>
            </a:r>
            <a:r>
              <a:rPr lang="zh-CN" altLang="en-US" sz="1400" b="1" dirty="0" smtClean="0">
                <a:latin typeface="方正仿宋简体" pitchFamily="2" charset="-122"/>
                <a:ea typeface="方正仿宋简体" pitchFamily="2" charset="-122"/>
                <a:cs typeface="+mj-cs"/>
              </a:rPr>
              <a:t>方式。</a:t>
            </a:r>
            <a:endParaRPr lang="zh-CN" altLang="en-US" sz="1400" b="1" dirty="0">
              <a:latin typeface="方正仿宋简体" pitchFamily="2" charset="-122"/>
              <a:ea typeface="方正仿宋简体" pitchFamily="2" charset="-122"/>
              <a:cs typeface="+mj-cs"/>
            </a:endParaRPr>
          </a:p>
        </p:txBody>
      </p:sp>
    </p:spTree>
    <p:extLst>
      <p:ext uri="{BB962C8B-B14F-4D97-AF65-F5344CB8AC3E}">
        <p14:creationId xmlns:p14="http://schemas.microsoft.com/office/powerpoint/2010/main" val="107041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交割方式</a:t>
            </a:r>
          </a:p>
        </p:txBody>
      </p:sp>
      <p:sp>
        <p:nvSpPr>
          <p:cNvPr id="4" name="Text Box 4"/>
          <p:cNvSpPr txBox="1">
            <a:spLocks noChangeArrowheads="1"/>
          </p:cNvSpPr>
          <p:nvPr/>
        </p:nvSpPr>
        <p:spPr bwMode="auto">
          <a:xfrm>
            <a:off x="683568" y="1023558"/>
            <a:ext cx="720000" cy="900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a:latin typeface="方正仿宋简体" pitchFamily="2" charset="-122"/>
                <a:ea typeface="方正仿宋简体" pitchFamily="2" charset="-122"/>
              </a:rPr>
              <a:t>现金</a:t>
            </a:r>
          </a:p>
          <a:p>
            <a:r>
              <a:rPr lang="zh-CN" altLang="en-US">
                <a:latin typeface="方正仿宋简体" pitchFamily="2" charset="-122"/>
                <a:ea typeface="方正仿宋简体" pitchFamily="2" charset="-122"/>
              </a:rPr>
              <a:t>交割</a:t>
            </a:r>
          </a:p>
        </p:txBody>
      </p:sp>
      <p:sp>
        <p:nvSpPr>
          <p:cNvPr id="5" name="Freeform 5"/>
          <p:cNvSpPr>
            <a:spLocks/>
          </p:cNvSpPr>
          <p:nvPr/>
        </p:nvSpPr>
        <p:spPr bwMode="auto">
          <a:xfrm>
            <a:off x="1599560" y="843558"/>
            <a:ext cx="6840000" cy="1260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合约到期时</a:t>
            </a:r>
            <a:r>
              <a:rPr lang="zh-CN" altLang="en-US" sz="1400" dirty="0" smtClean="0">
                <a:latin typeface="方正仿宋简体" pitchFamily="2" charset="-122"/>
                <a:ea typeface="方正仿宋简体" pitchFamily="2" charset="-122"/>
              </a:rPr>
              <a:t>，</a:t>
            </a:r>
            <a:r>
              <a:rPr lang="zh-CN" altLang="en-US" sz="1400" dirty="0">
                <a:latin typeface="方正仿宋简体" pitchFamily="2" charset="-122"/>
                <a:ea typeface="方正仿宋简体" pitchFamily="2" charset="-122"/>
              </a:rPr>
              <a:t>交易双方</a:t>
            </a:r>
            <a:r>
              <a:rPr lang="zh-CN" altLang="en-US" sz="1400" dirty="0" smtClean="0">
                <a:latin typeface="方正仿宋简体" pitchFamily="2" charset="-122"/>
                <a:ea typeface="方正仿宋简体" pitchFamily="2" charset="-122"/>
              </a:rPr>
              <a:t>按照</a:t>
            </a:r>
            <a:r>
              <a:rPr lang="zh-CN" altLang="en-US" sz="1400" dirty="0">
                <a:latin typeface="方正仿宋简体" pitchFamily="2" charset="-122"/>
                <a:ea typeface="方正仿宋简体" pitchFamily="2" charset="-122"/>
              </a:rPr>
              <a:t>交易所的</a:t>
            </a:r>
            <a:r>
              <a:rPr lang="zh-CN" altLang="en-US" sz="1400" dirty="0" smtClean="0">
                <a:latin typeface="方正仿宋简体" pitchFamily="2" charset="-122"/>
                <a:ea typeface="方正仿宋简体" pitchFamily="2" charset="-122"/>
              </a:rPr>
              <a:t>规则、程序及公布的交割结算价进行</a:t>
            </a:r>
            <a:r>
              <a:rPr lang="zh-CN" altLang="en-US" sz="1400" dirty="0">
                <a:latin typeface="方正仿宋简体" pitchFamily="2" charset="-122"/>
                <a:ea typeface="方正仿宋简体" pitchFamily="2" charset="-122"/>
              </a:rPr>
              <a:t>现金差价结算，</a:t>
            </a:r>
            <a:r>
              <a:rPr lang="zh-CN" altLang="en-US" sz="1400" dirty="0" smtClean="0">
                <a:latin typeface="方正仿宋简体" pitchFamily="2" charset="-122"/>
                <a:ea typeface="方正仿宋简体" pitchFamily="2" charset="-122"/>
              </a:rPr>
              <a:t>了结未</a:t>
            </a:r>
            <a:r>
              <a:rPr lang="zh-CN" altLang="en-US" sz="1400" dirty="0">
                <a:latin typeface="方正仿宋简体" pitchFamily="2" charset="-122"/>
                <a:ea typeface="方正仿宋简体" pitchFamily="2" charset="-122"/>
              </a:rPr>
              <a:t>平</a:t>
            </a:r>
            <a:r>
              <a:rPr lang="zh-CN" altLang="en-US" sz="1400" dirty="0" smtClean="0">
                <a:latin typeface="方正仿宋简体" pitchFamily="2" charset="-122"/>
                <a:ea typeface="方正仿宋简体" pitchFamily="2" charset="-122"/>
              </a:rPr>
              <a:t>仓期货合约</a:t>
            </a:r>
            <a:r>
              <a:rPr lang="zh-CN" altLang="en-US" sz="1400" dirty="0">
                <a:latin typeface="方正仿宋简体" pitchFamily="2" charset="-122"/>
                <a:ea typeface="方正仿宋简体" pitchFamily="2" charset="-122"/>
              </a:rPr>
              <a:t>的过程。</a:t>
            </a:r>
            <a:endParaRPr lang="en-US" altLang="zh-CN" sz="1400" dirty="0">
              <a:latin typeface="方正仿宋简体" pitchFamily="2" charset="-122"/>
              <a:ea typeface="方正仿宋简体" pitchFamily="2" charset="-122"/>
            </a:endParaRPr>
          </a:p>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主要用于金融期货（如股指期货）</a:t>
            </a:r>
            <a:r>
              <a:rPr lang="zh-CN" altLang="en-US" sz="1400" dirty="0" smtClean="0">
                <a:latin typeface="方正仿宋简体" pitchFamily="2" charset="-122"/>
                <a:ea typeface="方正仿宋简体" pitchFamily="2" charset="-122"/>
              </a:rPr>
              <a:t>或无形</a:t>
            </a:r>
            <a:r>
              <a:rPr lang="zh-CN" altLang="en-US" sz="1400" dirty="0">
                <a:latin typeface="方正仿宋简体" pitchFamily="2" charset="-122"/>
                <a:ea typeface="方正仿宋简体" pitchFamily="2" charset="-122"/>
              </a:rPr>
              <a:t>商品的期货交易（如运输价格）</a:t>
            </a:r>
            <a:r>
              <a:rPr lang="zh-CN" altLang="en-US" sz="1400" dirty="0" smtClean="0">
                <a:latin typeface="方正仿宋简体" pitchFamily="2" charset="-122"/>
                <a:ea typeface="方正仿宋简体" pitchFamily="2" charset="-122"/>
              </a:rPr>
              <a:t>。</a:t>
            </a:r>
            <a:endParaRPr lang="zh-CN" altLang="de-DE" sz="1400" dirty="0">
              <a:latin typeface="方正仿宋简体" pitchFamily="2" charset="-122"/>
              <a:ea typeface="方正仿宋简体" pitchFamily="2" charset="-122"/>
            </a:endParaRPr>
          </a:p>
        </p:txBody>
      </p:sp>
      <p:sp>
        <p:nvSpPr>
          <p:cNvPr id="8" name="Freeform 9"/>
          <p:cNvSpPr>
            <a:spLocks/>
          </p:cNvSpPr>
          <p:nvPr/>
        </p:nvSpPr>
        <p:spPr bwMode="auto">
          <a:xfrm>
            <a:off x="1599559" y="2355726"/>
            <a:ext cx="6840000" cy="1260000"/>
          </a:xfrm>
          <a:custGeom>
            <a:avLst/>
            <a:gdLst>
              <a:gd name="T0" fmla="*/ 6649915 w 4538"/>
              <a:gd name="T1" fmla="*/ 0 h 1080"/>
              <a:gd name="T2" fmla="*/ 0 w 4538"/>
              <a:gd name="T3" fmla="*/ 0 h 1080"/>
              <a:gd name="T4" fmla="*/ 153865 w 4538"/>
              <a:gd name="T5" fmla="*/ 829414 h 1080"/>
              <a:gd name="T6" fmla="*/ 0 w 4538"/>
              <a:gd name="T7" fmla="*/ 1655762 h 1080"/>
              <a:gd name="T8" fmla="*/ 6649915 w 4538"/>
              <a:gd name="T9" fmla="*/ 1655762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pPr>
            <a:r>
              <a:rPr lang="zh-CN" altLang="en-US" sz="1400" dirty="0">
                <a:latin typeface="方正仿宋简体" pitchFamily="2" charset="-122"/>
                <a:ea typeface="方正仿宋简体" pitchFamily="2" charset="-122"/>
              </a:rPr>
              <a:t>合约到期时</a:t>
            </a:r>
            <a:r>
              <a:rPr lang="zh-CN" altLang="en-US" sz="1400" dirty="0" smtClean="0">
                <a:latin typeface="方正仿宋简体" pitchFamily="2" charset="-122"/>
                <a:ea typeface="方正仿宋简体" pitchFamily="2" charset="-122"/>
              </a:rPr>
              <a:t>，</a:t>
            </a:r>
            <a:r>
              <a:rPr lang="zh-CN" altLang="zh-CN" sz="1400" dirty="0" smtClean="0">
                <a:latin typeface="方正仿宋简体" pitchFamily="2" charset="-122"/>
                <a:ea typeface="方正仿宋简体" pitchFamily="2" charset="-122"/>
              </a:rPr>
              <a:t>根据</a:t>
            </a:r>
            <a:r>
              <a:rPr lang="zh-CN" altLang="en-US" sz="1400" dirty="0">
                <a:latin typeface="方正仿宋简体" pitchFamily="2" charset="-122"/>
                <a:ea typeface="方正仿宋简体" pitchFamily="2" charset="-122"/>
              </a:rPr>
              <a:t>期货交易所</a:t>
            </a:r>
            <a:r>
              <a:rPr lang="zh-CN" altLang="zh-CN" sz="1400" dirty="0" smtClean="0">
                <a:latin typeface="方正仿宋简体" pitchFamily="2" charset="-122"/>
                <a:ea typeface="方正仿宋简体" pitchFamily="2" charset="-122"/>
              </a:rPr>
              <a:t>的</a:t>
            </a:r>
            <a:r>
              <a:rPr lang="zh-CN" altLang="zh-CN" sz="1400" dirty="0">
                <a:latin typeface="方正仿宋简体" pitchFamily="2" charset="-122"/>
                <a:ea typeface="方正仿宋简体" pitchFamily="2" charset="-122"/>
              </a:rPr>
              <a:t>规则和程序，交易双方通过该期货合约所</a:t>
            </a:r>
            <a:r>
              <a:rPr lang="zh-CN" altLang="zh-CN" sz="1400" dirty="0" smtClean="0">
                <a:latin typeface="方正仿宋简体" pitchFamily="2" charset="-122"/>
                <a:ea typeface="方正仿宋简体" pitchFamily="2" charset="-122"/>
              </a:rPr>
              <a:t>载</a:t>
            </a:r>
            <a:r>
              <a:rPr lang="zh-CN" altLang="en-US" sz="1400" dirty="0" smtClean="0">
                <a:latin typeface="方正仿宋简体" pitchFamily="2" charset="-122"/>
                <a:ea typeface="方正仿宋简体" pitchFamily="2" charset="-122"/>
              </a:rPr>
              <a:t>标的物</a:t>
            </a:r>
            <a:r>
              <a:rPr lang="zh-CN" altLang="zh-CN" sz="1400" dirty="0" smtClean="0">
                <a:latin typeface="方正仿宋简体" pitchFamily="2" charset="-122"/>
                <a:ea typeface="方正仿宋简体" pitchFamily="2" charset="-122"/>
              </a:rPr>
              <a:t>所有权</a:t>
            </a:r>
            <a:r>
              <a:rPr lang="zh-CN" altLang="zh-CN" sz="1400" dirty="0">
                <a:latin typeface="方正仿宋简体" pitchFamily="2" charset="-122"/>
                <a:ea typeface="方正仿宋简体" pitchFamily="2" charset="-122"/>
              </a:rPr>
              <a:t>的</a:t>
            </a:r>
            <a:r>
              <a:rPr lang="zh-CN" altLang="zh-CN" sz="1400" dirty="0" smtClean="0">
                <a:latin typeface="方正仿宋简体" pitchFamily="2" charset="-122"/>
                <a:ea typeface="方正仿宋简体" pitchFamily="2" charset="-122"/>
              </a:rPr>
              <a:t>转移</a:t>
            </a:r>
            <a:r>
              <a:rPr lang="zh-CN" altLang="en-US" sz="1400" dirty="0">
                <a:latin typeface="方正仿宋简体" pitchFamily="2" charset="-122"/>
                <a:ea typeface="方正仿宋简体" pitchFamily="2" charset="-122"/>
              </a:rPr>
              <a:t>，了结未平仓期货合约的过程</a:t>
            </a:r>
            <a:r>
              <a:rPr lang="zh-CN" altLang="en-US" sz="1400" dirty="0" smtClean="0">
                <a:latin typeface="方正仿宋简体" pitchFamily="2" charset="-122"/>
                <a:ea typeface="方正仿宋简体" pitchFamily="2" charset="-122"/>
              </a:rPr>
              <a:t>。</a:t>
            </a:r>
            <a:endParaRPr lang="en-US" altLang="zh-CN" sz="1400" dirty="0" smtClean="0">
              <a:latin typeface="方正仿宋简体" pitchFamily="2" charset="-122"/>
              <a:ea typeface="方正仿宋简体" pitchFamily="2" charset="-122"/>
            </a:endParaRPr>
          </a:p>
          <a:p>
            <a:pPr marL="342900" indent="-342900" defTabSz="330200">
              <a:lnSpc>
                <a:spcPct val="150000"/>
              </a:lnSpc>
              <a:buClr>
                <a:srgbClr val="C00000"/>
              </a:buClr>
              <a:buFont typeface="Wingdings" panose="05000000000000000000" pitchFamily="2" charset="2"/>
              <a:buChar char="Ø"/>
              <a:tabLst>
                <a:tab pos="8521700" algn="r"/>
              </a:tabLst>
            </a:pPr>
            <a:r>
              <a:rPr lang="zh-CN" altLang="en-US" sz="1400" dirty="0" smtClean="0">
                <a:latin typeface="方正仿宋简体" pitchFamily="2" charset="-122"/>
                <a:ea typeface="方正仿宋简体" pitchFamily="2" charset="-122"/>
              </a:rPr>
              <a:t>主要</a:t>
            </a:r>
            <a:r>
              <a:rPr lang="zh-CN" altLang="en-US" sz="1400" dirty="0">
                <a:latin typeface="方正仿宋简体" pitchFamily="2" charset="-122"/>
                <a:ea typeface="方正仿宋简体" pitchFamily="2" charset="-122"/>
              </a:rPr>
              <a:t>用于商品</a:t>
            </a:r>
            <a:r>
              <a:rPr lang="zh-CN" altLang="en-US" sz="1400" dirty="0" smtClean="0">
                <a:latin typeface="方正仿宋简体" pitchFamily="2" charset="-122"/>
                <a:ea typeface="方正仿宋简体" pitchFamily="2" charset="-122"/>
              </a:rPr>
              <a:t>期货；在</a:t>
            </a:r>
            <a:r>
              <a:rPr lang="zh-CN" altLang="en-US" sz="1400" dirty="0">
                <a:latin typeface="方正仿宋简体" pitchFamily="2" charset="-122"/>
                <a:ea typeface="方正仿宋简体" pitchFamily="2" charset="-122"/>
              </a:rPr>
              <a:t>成熟的商品期货市场中，交割率一般不超过5%。</a:t>
            </a:r>
            <a:endParaRPr lang="zh-CN" altLang="de-DE" sz="1400" dirty="0">
              <a:latin typeface="方正仿宋简体" pitchFamily="2" charset="-122"/>
              <a:ea typeface="方正仿宋简体" pitchFamily="2" charset="-122"/>
            </a:endParaRPr>
          </a:p>
        </p:txBody>
      </p:sp>
      <p:sp>
        <p:nvSpPr>
          <p:cNvPr id="12" name="Text Box 4"/>
          <p:cNvSpPr txBox="1">
            <a:spLocks noChangeArrowheads="1"/>
          </p:cNvSpPr>
          <p:nvPr/>
        </p:nvSpPr>
        <p:spPr bwMode="auto">
          <a:xfrm>
            <a:off x="683568" y="2535726"/>
            <a:ext cx="720000" cy="900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实物</a:t>
            </a:r>
          </a:p>
          <a:p>
            <a:r>
              <a:rPr lang="zh-CN" altLang="en-US" dirty="0">
                <a:latin typeface="方正仿宋简体" pitchFamily="2" charset="-122"/>
                <a:ea typeface="方正仿宋简体" pitchFamily="2" charset="-122"/>
              </a:rPr>
              <a:t>交割</a:t>
            </a:r>
            <a:endParaRPr lang="zh-CN" altLang="en-US" dirty="0">
              <a:latin typeface="方正仿宋简体" pitchFamily="2" charset="-122"/>
              <a:ea typeface="方正仿宋简体" pitchFamily="2" charset="-122"/>
            </a:endParaRPr>
          </a:p>
        </p:txBody>
      </p:sp>
      <p:sp>
        <p:nvSpPr>
          <p:cNvPr id="14" name="Text Box 4"/>
          <p:cNvSpPr txBox="1">
            <a:spLocks noChangeArrowheads="1"/>
          </p:cNvSpPr>
          <p:nvPr/>
        </p:nvSpPr>
        <p:spPr bwMode="auto">
          <a:xfrm>
            <a:off x="683569" y="3795886"/>
            <a:ext cx="7755991" cy="1008112"/>
          </a:xfrm>
          <a:prstGeom prst="rect">
            <a:avLst/>
          </a:prstGeom>
          <a:noFill/>
          <a:ln w="12700">
            <a:solidFill>
              <a:srgbClr val="C00000"/>
            </a:solidFill>
            <a:prstDash val="sysDash"/>
            <a:headEnd/>
            <a:tailEnd/>
          </a:ln>
        </p:spPr>
        <p:style>
          <a:lnRef idx="1">
            <a:schemeClr val="accent2"/>
          </a:lnRef>
          <a:fillRef idx="3">
            <a:schemeClr val="accent2"/>
          </a:fillRef>
          <a:effectRef idx="2">
            <a:schemeClr val="accent2"/>
          </a:effectRef>
          <a:fontRef idx="minor">
            <a:schemeClr val="lt1"/>
          </a:fontRef>
        </p:style>
        <p:txBody>
          <a:bodyPr wrap="square" lIns="0" tIns="0" rIns="0" bIns="0" anchor="ctr">
            <a:noAutofit/>
          </a:bodyPr>
          <a:lstStyle/>
          <a:p>
            <a:pPr marL="5400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solidFill>
                  <a:schemeClr val="tx1"/>
                </a:solidFill>
                <a:latin typeface="方正仿宋简体" pitchFamily="2" charset="-122"/>
                <a:ea typeface="方正仿宋简体" pitchFamily="2" charset="-122"/>
              </a:rPr>
              <a:t>实物交割的作用</a:t>
            </a:r>
            <a:endParaRPr lang="en-US" altLang="zh-CN" sz="1400" dirty="0">
              <a:solidFill>
                <a:schemeClr val="tx1"/>
              </a:solidFill>
              <a:latin typeface="方正仿宋简体" pitchFamily="2" charset="-122"/>
              <a:ea typeface="方正仿宋简体" pitchFamily="2" charset="-122"/>
            </a:endParaRPr>
          </a:p>
          <a:p>
            <a:pPr marL="720000" indent="360000" eaLnBrk="0" hangingPunct="0">
              <a:lnSpc>
                <a:spcPct val="150000"/>
              </a:lnSpc>
              <a:buFont typeface="Wingdings" panose="05000000000000000000" pitchFamily="2" charset="2"/>
              <a:buChar char="ü"/>
              <a:defRPr/>
            </a:pPr>
            <a:r>
              <a:rPr lang="zh-CN" altLang="en-US" sz="1400" dirty="0">
                <a:solidFill>
                  <a:schemeClr val="tx1"/>
                </a:solidFill>
                <a:latin typeface="方正仿宋简体" pitchFamily="2" charset="-122"/>
                <a:ea typeface="方正仿宋简体" pitchFamily="2" charset="-122"/>
              </a:rPr>
              <a:t>联系期货市场和现货市场的纽带和桥梁；</a:t>
            </a:r>
            <a:endParaRPr lang="en-US" altLang="zh-CN" sz="1400" dirty="0">
              <a:solidFill>
                <a:schemeClr val="tx1"/>
              </a:solidFill>
              <a:latin typeface="方正仿宋简体" pitchFamily="2" charset="-122"/>
              <a:ea typeface="方正仿宋简体" pitchFamily="2" charset="-122"/>
            </a:endParaRPr>
          </a:p>
          <a:p>
            <a:pPr marL="720000" indent="360000" eaLnBrk="0" hangingPunct="0">
              <a:lnSpc>
                <a:spcPct val="150000"/>
              </a:lnSpc>
              <a:buFont typeface="Wingdings" panose="05000000000000000000" pitchFamily="2" charset="2"/>
              <a:buChar char="ü"/>
              <a:defRPr/>
            </a:pPr>
            <a:r>
              <a:rPr lang="zh-CN" altLang="en-US" sz="1400" dirty="0">
                <a:solidFill>
                  <a:schemeClr val="tx1"/>
                </a:solidFill>
                <a:latin typeface="方正仿宋简体" pitchFamily="2" charset="-122"/>
                <a:ea typeface="方正仿宋简体" pitchFamily="2" charset="-122"/>
              </a:rPr>
              <a:t>保证期货市场发挥价格发现和规避风险的作用。</a:t>
            </a:r>
          </a:p>
        </p:txBody>
      </p:sp>
    </p:spTree>
    <p:extLst>
      <p:ext uri="{BB962C8B-B14F-4D97-AF65-F5344CB8AC3E}">
        <p14:creationId xmlns:p14="http://schemas.microsoft.com/office/powerpoint/2010/main" val="1785543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467544" y="915566"/>
            <a:ext cx="8208912" cy="2376264"/>
          </a:xfrm>
          <a:prstGeom prst="roundRect">
            <a:avLst>
              <a:gd name="adj" fmla="val 8475"/>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smtClean="0"/>
              <a:t>实物交割方式</a:t>
            </a:r>
            <a:endParaRPr lang="zh-CN" altLang="en-US" dirty="0"/>
          </a:p>
        </p:txBody>
      </p:sp>
      <p:sp>
        <p:nvSpPr>
          <p:cNvPr id="13" name="Text Box 4"/>
          <p:cNvSpPr txBox="1">
            <a:spLocks noChangeArrowheads="1"/>
          </p:cNvSpPr>
          <p:nvPr/>
        </p:nvSpPr>
        <p:spPr bwMode="auto">
          <a:xfrm>
            <a:off x="683568" y="1185486"/>
            <a:ext cx="720000" cy="720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集中</a:t>
            </a:r>
          </a:p>
          <a:p>
            <a:r>
              <a:rPr lang="zh-CN" altLang="en-US" dirty="0">
                <a:latin typeface="方正仿宋简体" pitchFamily="2" charset="-122"/>
                <a:ea typeface="方正仿宋简体" pitchFamily="2" charset="-122"/>
              </a:rPr>
              <a:t>交割</a:t>
            </a:r>
            <a:endParaRPr lang="zh-CN" altLang="en-US" dirty="0">
              <a:latin typeface="方正仿宋简体" pitchFamily="2" charset="-122"/>
              <a:ea typeface="方正仿宋简体" pitchFamily="2" charset="-122"/>
            </a:endParaRPr>
          </a:p>
        </p:txBody>
      </p:sp>
      <p:sp>
        <p:nvSpPr>
          <p:cNvPr id="14" name="Freeform 5"/>
          <p:cNvSpPr>
            <a:spLocks/>
          </p:cNvSpPr>
          <p:nvPr/>
        </p:nvSpPr>
        <p:spPr bwMode="auto">
          <a:xfrm>
            <a:off x="1599560" y="1095486"/>
            <a:ext cx="6840000" cy="900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smtClean="0">
                <a:latin typeface="方正仿宋简体" pitchFamily="2" charset="-122"/>
                <a:ea typeface="方正仿宋简体" pitchFamily="2" charset="-122"/>
              </a:rPr>
              <a:t>也称为一次性交割，是指所有到期合约在交割月份最后交易日过后一次性集中交割的交割方式。</a:t>
            </a:r>
            <a:endParaRPr lang="zh-CN" altLang="de-DE" sz="1400" dirty="0">
              <a:latin typeface="方正仿宋简体" pitchFamily="2" charset="-122"/>
              <a:ea typeface="方正仿宋简体" pitchFamily="2" charset="-122"/>
            </a:endParaRPr>
          </a:p>
        </p:txBody>
      </p:sp>
      <p:sp>
        <p:nvSpPr>
          <p:cNvPr id="15" name="Text Box 4"/>
          <p:cNvSpPr txBox="1">
            <a:spLocks noChangeArrowheads="1"/>
          </p:cNvSpPr>
          <p:nvPr/>
        </p:nvSpPr>
        <p:spPr bwMode="auto">
          <a:xfrm>
            <a:off x="683568" y="2301710"/>
            <a:ext cx="720000" cy="720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滚动</a:t>
            </a:r>
          </a:p>
          <a:p>
            <a:r>
              <a:rPr lang="zh-CN" altLang="en-US" dirty="0">
                <a:latin typeface="方正仿宋简体" pitchFamily="2" charset="-122"/>
                <a:ea typeface="方正仿宋简体" pitchFamily="2" charset="-122"/>
              </a:rPr>
              <a:t>交割</a:t>
            </a:r>
          </a:p>
        </p:txBody>
      </p:sp>
      <p:sp>
        <p:nvSpPr>
          <p:cNvPr id="16" name="Freeform 5"/>
          <p:cNvSpPr>
            <a:spLocks/>
          </p:cNvSpPr>
          <p:nvPr/>
        </p:nvSpPr>
        <p:spPr bwMode="auto">
          <a:xfrm>
            <a:off x="1599560" y="2211710"/>
            <a:ext cx="6840000" cy="900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smtClean="0">
                <a:latin typeface="方正仿宋简体" pitchFamily="2" charset="-122"/>
                <a:ea typeface="方正仿宋简体" pitchFamily="2" charset="-122"/>
              </a:rPr>
              <a:t>指在合约进入</a:t>
            </a:r>
            <a:r>
              <a:rPr lang="zh-CN" altLang="en-US" sz="1400" dirty="0">
                <a:latin typeface="方正仿宋简体" pitchFamily="2" charset="-122"/>
                <a:ea typeface="方正仿宋简体" pitchFamily="2" charset="-122"/>
              </a:rPr>
              <a:t>交割</a:t>
            </a:r>
            <a:r>
              <a:rPr lang="zh-CN" altLang="en-US" sz="1400" dirty="0" smtClean="0">
                <a:latin typeface="方正仿宋简体" pitchFamily="2" charset="-122"/>
                <a:ea typeface="方正仿宋简体" pitchFamily="2" charset="-122"/>
              </a:rPr>
              <a:t>月以后，在交割月第一交易日至最后交易日前一交易日之间，卖方均可提出交割</a:t>
            </a:r>
            <a:r>
              <a:rPr lang="zh-CN" altLang="en-US" sz="1400" dirty="0">
                <a:latin typeface="方正仿宋简体" pitchFamily="2" charset="-122"/>
                <a:ea typeface="方正仿宋简体" pitchFamily="2" charset="-122"/>
              </a:rPr>
              <a:t>，按多头建仓先后自动配对。</a:t>
            </a:r>
          </a:p>
        </p:txBody>
      </p:sp>
      <p:sp>
        <p:nvSpPr>
          <p:cNvPr id="17" name="Text Box 4"/>
          <p:cNvSpPr txBox="1">
            <a:spLocks noChangeArrowheads="1"/>
          </p:cNvSpPr>
          <p:nvPr/>
        </p:nvSpPr>
        <p:spPr bwMode="auto">
          <a:xfrm>
            <a:off x="683568" y="3759922"/>
            <a:ext cx="720000" cy="720000"/>
          </a:xfrm>
          <a:prstGeom prst="rect">
            <a:avLst/>
          </a:prstGeom>
          <a:noFill/>
          <a:ln w="12700">
            <a:prstDash val="sysDash"/>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smtClean="0">
                <a:solidFill>
                  <a:srgbClr val="C00000"/>
                </a:solidFill>
                <a:latin typeface="方正仿宋简体" pitchFamily="2" charset="-122"/>
                <a:ea typeface="方正仿宋简体" pitchFamily="2" charset="-122"/>
              </a:rPr>
              <a:t>期货转现货</a:t>
            </a:r>
            <a:endParaRPr lang="zh-CN" altLang="en-US" dirty="0">
              <a:solidFill>
                <a:srgbClr val="C00000"/>
              </a:solidFill>
              <a:latin typeface="方正仿宋简体" pitchFamily="2" charset="-122"/>
              <a:ea typeface="方正仿宋简体" pitchFamily="2" charset="-122"/>
            </a:endParaRPr>
          </a:p>
        </p:txBody>
      </p:sp>
      <p:sp>
        <p:nvSpPr>
          <p:cNvPr id="18" name="Freeform 5"/>
          <p:cNvSpPr>
            <a:spLocks/>
          </p:cNvSpPr>
          <p:nvPr/>
        </p:nvSpPr>
        <p:spPr bwMode="auto">
          <a:xfrm>
            <a:off x="1599560" y="3507854"/>
            <a:ext cx="6840000" cy="1224136"/>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noFill/>
          <a:ln w="12700" cmpd="sng">
            <a:solidFill>
              <a:schemeClr val="tx1"/>
            </a:solidFill>
            <a:prstDash val="sysDash"/>
            <a:round/>
            <a:headEnd/>
            <a:tailEnd/>
          </a:ln>
        </p:spPr>
        <p:txBody>
          <a:bodyPr lIns="288000" tIns="72000" rIns="288000" bIns="108000" anchor="ctr"/>
          <a:lstStyle/>
          <a:p>
            <a:pPr marL="342900" indent="-342900" defTabSz="330200">
              <a:lnSpc>
                <a:spcPts val="2200"/>
              </a:lnSpc>
              <a:buClr>
                <a:srgbClr val="C00000"/>
              </a:buClr>
              <a:buFont typeface="Wingdings" panose="05000000000000000000" pitchFamily="2" charset="2"/>
              <a:buChar char="Ø"/>
              <a:tabLst>
                <a:tab pos="8521700" algn="r"/>
              </a:tabLst>
              <a:defRPr/>
            </a:pPr>
            <a:r>
              <a:rPr lang="zh-CN" altLang="en-US" sz="1400" dirty="0" smtClean="0">
                <a:latin typeface="方正仿宋简体" pitchFamily="2" charset="-122"/>
                <a:ea typeface="方正仿宋简体" pitchFamily="2" charset="-122"/>
              </a:rPr>
              <a:t>是</a:t>
            </a:r>
            <a:r>
              <a:rPr lang="zh-CN" altLang="en-US" sz="1400" dirty="0">
                <a:latin typeface="方正仿宋简体" pitchFamily="2" charset="-122"/>
                <a:ea typeface="方正仿宋简体" pitchFamily="2" charset="-122"/>
              </a:rPr>
              <a:t>指持有方向相反的同一月份期货合约的买方和卖方协商一致并</a:t>
            </a:r>
            <a:r>
              <a:rPr lang="zh-CN" altLang="en-US" sz="1400" dirty="0" smtClean="0">
                <a:latin typeface="方正仿宋简体" pitchFamily="2" charset="-122"/>
                <a:ea typeface="方正仿宋简体" pitchFamily="2" charset="-122"/>
              </a:rPr>
              <a:t>向期货交易所提出</a:t>
            </a:r>
            <a:r>
              <a:rPr lang="zh-CN" altLang="en-US" sz="1400" dirty="0">
                <a:latin typeface="方正仿宋简体" pitchFamily="2" charset="-122"/>
                <a:ea typeface="方正仿宋简体" pitchFamily="2" charset="-122"/>
              </a:rPr>
              <a:t>申请，获得批准后，将各自持有的期货合约</a:t>
            </a:r>
            <a:r>
              <a:rPr lang="zh-CN" altLang="en-US" sz="1400" dirty="0" smtClean="0">
                <a:latin typeface="方正仿宋简体" pitchFamily="2" charset="-122"/>
                <a:ea typeface="方正仿宋简体" pitchFamily="2" charset="-122"/>
              </a:rPr>
              <a:t>按照交易所规定</a:t>
            </a:r>
            <a:r>
              <a:rPr lang="zh-CN" altLang="en-US" sz="1400" dirty="0">
                <a:latin typeface="方正仿宋简体" pitchFamily="2" charset="-122"/>
                <a:ea typeface="方正仿宋简体" pitchFamily="2" charset="-122"/>
              </a:rPr>
              <a:t>的价格</a:t>
            </a:r>
            <a:r>
              <a:rPr lang="zh-CN" altLang="en-US" sz="1400" dirty="0" smtClean="0">
                <a:latin typeface="方正仿宋简体" pitchFamily="2" charset="-122"/>
                <a:ea typeface="方正仿宋简体" pitchFamily="2" charset="-122"/>
              </a:rPr>
              <a:t>由交易所代为</a:t>
            </a:r>
            <a:r>
              <a:rPr lang="zh-CN" altLang="en-US" sz="1400" dirty="0">
                <a:latin typeface="方正仿宋简体" pitchFamily="2" charset="-122"/>
                <a:ea typeface="方正仿宋简体" pitchFamily="2" charset="-122"/>
              </a:rPr>
              <a:t>平仓，按双方协议价格进行与期货合约标的物数量相当、品种相同或者相近的仓单等交换的过程。</a:t>
            </a:r>
          </a:p>
        </p:txBody>
      </p:sp>
    </p:spTree>
    <p:extLst>
      <p:ext uri="{BB962C8B-B14F-4D97-AF65-F5344CB8AC3E}">
        <p14:creationId xmlns:p14="http://schemas.microsoft.com/office/powerpoint/2010/main" val="406859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467544" y="897554"/>
            <a:ext cx="8208912" cy="1890220"/>
          </a:xfrm>
          <a:prstGeom prst="roundRect">
            <a:avLst>
              <a:gd name="adj" fmla="val 8475"/>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a:t>实物交割方式</a:t>
            </a:r>
          </a:p>
        </p:txBody>
      </p:sp>
      <p:sp>
        <p:nvSpPr>
          <p:cNvPr id="5" name="Text Box 4"/>
          <p:cNvSpPr txBox="1">
            <a:spLocks noChangeArrowheads="1"/>
          </p:cNvSpPr>
          <p:nvPr/>
        </p:nvSpPr>
        <p:spPr bwMode="auto">
          <a:xfrm>
            <a:off x="683568" y="1059574"/>
            <a:ext cx="720000" cy="576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保税</a:t>
            </a:r>
          </a:p>
          <a:p>
            <a:r>
              <a:rPr lang="zh-CN" altLang="en-US" dirty="0">
                <a:latin typeface="方正仿宋简体" pitchFamily="2" charset="-122"/>
                <a:ea typeface="方正仿宋简体" pitchFamily="2" charset="-122"/>
              </a:rPr>
              <a:t>交割</a:t>
            </a:r>
          </a:p>
        </p:txBody>
      </p:sp>
      <p:sp>
        <p:nvSpPr>
          <p:cNvPr id="6" name="Freeform 5"/>
          <p:cNvSpPr>
            <a:spLocks/>
          </p:cNvSpPr>
          <p:nvPr/>
        </p:nvSpPr>
        <p:spPr bwMode="auto">
          <a:xfrm>
            <a:off x="1599560" y="987574"/>
            <a:ext cx="6840000" cy="720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以海关特殊监管区域或者保税监管场所</a:t>
            </a:r>
            <a:r>
              <a:rPr lang="zh-CN" altLang="en-US" sz="1400" dirty="0" smtClean="0">
                <a:latin typeface="方正仿宋简体" pitchFamily="2" charset="-122"/>
                <a:ea typeface="方正仿宋简体" pitchFamily="2" charset="-122"/>
              </a:rPr>
              <a:t>内，处于</a:t>
            </a:r>
            <a:r>
              <a:rPr lang="zh-CN" altLang="en-US" sz="1400" dirty="0">
                <a:latin typeface="方正仿宋简体" pitchFamily="2" charset="-122"/>
                <a:ea typeface="方正仿宋简体" pitchFamily="2" charset="-122"/>
              </a:rPr>
              <a:t>保税监管状态</a:t>
            </a:r>
            <a:r>
              <a:rPr lang="zh-CN" altLang="en-US" sz="1400" dirty="0" smtClean="0">
                <a:latin typeface="方正仿宋简体" pitchFamily="2" charset="-122"/>
                <a:ea typeface="方正仿宋简体" pitchFamily="2" charset="-122"/>
              </a:rPr>
              <a:t>的期货</a:t>
            </a:r>
            <a:r>
              <a:rPr lang="zh-CN" altLang="en-US" sz="1400" dirty="0">
                <a:latin typeface="方正仿宋简体" pitchFamily="2" charset="-122"/>
                <a:ea typeface="方正仿宋简体" pitchFamily="2" charset="-122"/>
              </a:rPr>
              <a:t>合约所载商品作为交割标的物进行实物交割的方式。</a:t>
            </a:r>
            <a:endParaRPr lang="zh-CN" altLang="de-DE" sz="1400" dirty="0">
              <a:latin typeface="方正仿宋简体" pitchFamily="2" charset="-122"/>
              <a:ea typeface="方正仿宋简体" pitchFamily="2" charset="-122"/>
            </a:endParaRPr>
          </a:p>
        </p:txBody>
      </p:sp>
      <p:sp>
        <p:nvSpPr>
          <p:cNvPr id="7" name="Text Box 4"/>
          <p:cNvSpPr txBox="1">
            <a:spLocks noChangeArrowheads="1"/>
          </p:cNvSpPr>
          <p:nvPr/>
        </p:nvSpPr>
        <p:spPr bwMode="auto">
          <a:xfrm>
            <a:off x="683568" y="1995758"/>
            <a:ext cx="720000" cy="576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完税</a:t>
            </a:r>
          </a:p>
          <a:p>
            <a:r>
              <a:rPr lang="zh-CN" altLang="en-US" dirty="0">
                <a:latin typeface="方正仿宋简体" pitchFamily="2" charset="-122"/>
                <a:ea typeface="方正仿宋简体" pitchFamily="2" charset="-122"/>
              </a:rPr>
              <a:t>交割</a:t>
            </a:r>
          </a:p>
        </p:txBody>
      </p:sp>
      <p:sp>
        <p:nvSpPr>
          <p:cNvPr id="8" name="Freeform 5"/>
          <p:cNvSpPr>
            <a:spLocks/>
          </p:cNvSpPr>
          <p:nvPr/>
        </p:nvSpPr>
        <p:spPr bwMode="auto">
          <a:xfrm>
            <a:off x="1599560" y="1923758"/>
            <a:ext cx="6840000" cy="720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已进入国内贸易流通的，已缴纳关税、增值税等税款的期货合约所载商品作为交割标的物进行实物交割的方式。</a:t>
            </a:r>
          </a:p>
        </p:txBody>
      </p:sp>
      <p:sp>
        <p:nvSpPr>
          <p:cNvPr id="15" name="圆角矩形 14"/>
          <p:cNvSpPr/>
          <p:nvPr/>
        </p:nvSpPr>
        <p:spPr>
          <a:xfrm>
            <a:off x="467544" y="3090368"/>
            <a:ext cx="8208912" cy="1713630"/>
          </a:xfrm>
          <a:prstGeom prst="roundRect">
            <a:avLst>
              <a:gd name="adj" fmla="val 8475"/>
            </a:avLst>
          </a:prstGeom>
          <a:solidFill>
            <a:schemeClr val="bg1"/>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Box 4"/>
          <p:cNvSpPr txBox="1">
            <a:spLocks noChangeArrowheads="1"/>
          </p:cNvSpPr>
          <p:nvPr/>
        </p:nvSpPr>
        <p:spPr bwMode="auto">
          <a:xfrm>
            <a:off x="683568" y="3252388"/>
            <a:ext cx="720000" cy="576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仓库</a:t>
            </a:r>
          </a:p>
          <a:p>
            <a:r>
              <a:rPr lang="zh-CN" altLang="en-US" dirty="0">
                <a:latin typeface="方正仿宋简体" pitchFamily="2" charset="-122"/>
                <a:ea typeface="方正仿宋简体" pitchFamily="2" charset="-122"/>
              </a:rPr>
              <a:t>交割</a:t>
            </a:r>
          </a:p>
        </p:txBody>
      </p:sp>
      <p:sp>
        <p:nvSpPr>
          <p:cNvPr id="17" name="Freeform 5"/>
          <p:cNvSpPr>
            <a:spLocks/>
          </p:cNvSpPr>
          <p:nvPr/>
        </p:nvSpPr>
        <p:spPr bwMode="auto">
          <a:xfrm>
            <a:off x="1599560" y="3252388"/>
            <a:ext cx="6840000" cy="576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买卖双方以仓库标准仓单形式，按规定程序履行实物交割的方式。</a:t>
            </a:r>
            <a:endParaRPr lang="zh-CN" altLang="de-DE" sz="1400" dirty="0">
              <a:latin typeface="方正仿宋简体" pitchFamily="2" charset="-122"/>
              <a:ea typeface="方正仿宋简体" pitchFamily="2" charset="-122"/>
            </a:endParaRPr>
          </a:p>
        </p:txBody>
      </p:sp>
      <p:sp>
        <p:nvSpPr>
          <p:cNvPr id="18" name="Text Box 4"/>
          <p:cNvSpPr txBox="1">
            <a:spLocks noChangeArrowheads="1"/>
          </p:cNvSpPr>
          <p:nvPr/>
        </p:nvSpPr>
        <p:spPr bwMode="auto">
          <a:xfrm>
            <a:off x="683568" y="4044548"/>
            <a:ext cx="720000" cy="5760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defPPr>
              <a:defRPr lang="zh-CN"/>
            </a:defPPr>
            <a:lvl1pPr algn="ctr">
              <a:defRPr sz="1400" b="1">
                <a:solidFill>
                  <a:schemeClr val="bg1"/>
                </a:solidFill>
                <a:latin typeface="仿宋" panose="02010609060101010101" pitchFamily="49" charset="-122"/>
                <a:ea typeface="仿宋" panose="02010609060101010101" pitchFamily="49"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latin typeface="方正仿宋简体" pitchFamily="2" charset="-122"/>
                <a:ea typeface="方正仿宋简体" pitchFamily="2" charset="-122"/>
              </a:rPr>
              <a:t>厂库</a:t>
            </a:r>
          </a:p>
          <a:p>
            <a:r>
              <a:rPr lang="zh-CN" altLang="en-US" dirty="0">
                <a:latin typeface="方正仿宋简体" pitchFamily="2" charset="-122"/>
                <a:ea typeface="方正仿宋简体" pitchFamily="2" charset="-122"/>
              </a:rPr>
              <a:t>交割</a:t>
            </a:r>
          </a:p>
        </p:txBody>
      </p:sp>
      <p:sp>
        <p:nvSpPr>
          <p:cNvPr id="19" name="Freeform 5"/>
          <p:cNvSpPr>
            <a:spLocks/>
          </p:cNvSpPr>
          <p:nvPr/>
        </p:nvSpPr>
        <p:spPr bwMode="auto">
          <a:xfrm>
            <a:off x="1599560" y="4044548"/>
            <a:ext cx="6840000" cy="576000"/>
          </a:xfrm>
          <a:custGeom>
            <a:avLst/>
            <a:gdLst>
              <a:gd name="T0" fmla="*/ 6649915 w 4538"/>
              <a:gd name="T1" fmla="*/ 0 h 1080"/>
              <a:gd name="T2" fmla="*/ 0 w 4538"/>
              <a:gd name="T3" fmla="*/ 0 h 1080"/>
              <a:gd name="T4" fmla="*/ 153865 w 4538"/>
              <a:gd name="T5" fmla="*/ 858838 h 1080"/>
              <a:gd name="T6" fmla="*/ 0 w 4538"/>
              <a:gd name="T7" fmla="*/ 1714500 h 1080"/>
              <a:gd name="T8" fmla="*/ 6649915 w 4538"/>
              <a:gd name="T9" fmla="*/ 1714500 h 1080"/>
              <a:gd name="T10" fmla="*/ 6649915 w 4538"/>
              <a:gd name="T11" fmla="*/ 0 h 10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8" h="1080">
                <a:moveTo>
                  <a:pt x="4538" y="0"/>
                </a:moveTo>
                <a:lnTo>
                  <a:pt x="0" y="0"/>
                </a:lnTo>
                <a:lnTo>
                  <a:pt x="105" y="541"/>
                </a:lnTo>
                <a:lnTo>
                  <a:pt x="0" y="1080"/>
                </a:lnTo>
                <a:lnTo>
                  <a:pt x="4538" y="1080"/>
                </a:lnTo>
                <a:lnTo>
                  <a:pt x="4538" y="0"/>
                </a:lnTo>
              </a:path>
            </a:pathLst>
          </a:custGeom>
          <a:solidFill>
            <a:schemeClr val="bg1">
              <a:lumMod val="85000"/>
            </a:schemeClr>
          </a:solidFill>
          <a:ln w="6350" cmpd="sng">
            <a:solidFill>
              <a:srgbClr val="000000"/>
            </a:solidFill>
            <a:prstDash val="solid"/>
            <a:round/>
            <a:headEnd/>
            <a:tailEnd/>
          </a:ln>
        </p:spPr>
        <p:txBody>
          <a:bodyPr lIns="288000" tIns="72000" rIns="288000" bIns="108000" anchor="ctr"/>
          <a:lstStyle/>
          <a:p>
            <a:pPr marL="342900" indent="-342900" defTabSz="330200">
              <a:lnSpc>
                <a:spcPct val="150000"/>
              </a:lnSpc>
              <a:buClr>
                <a:srgbClr val="C00000"/>
              </a:buClr>
              <a:buFont typeface="Wingdings" panose="05000000000000000000" pitchFamily="2" charset="2"/>
              <a:buChar char="Ø"/>
              <a:tabLst>
                <a:tab pos="8521700" algn="r"/>
              </a:tabLst>
              <a:defRPr/>
            </a:pPr>
            <a:r>
              <a:rPr lang="zh-CN" altLang="en-US" sz="1400" dirty="0">
                <a:latin typeface="方正仿宋简体" pitchFamily="2" charset="-122"/>
                <a:ea typeface="方正仿宋简体" pitchFamily="2" charset="-122"/>
              </a:rPr>
              <a:t>买卖双方以厂库标准仓单形式，按规定程序履行实物交割的方式。</a:t>
            </a:r>
          </a:p>
        </p:txBody>
      </p:sp>
    </p:spTree>
    <p:extLst>
      <p:ext uri="{BB962C8B-B14F-4D97-AF65-F5344CB8AC3E}">
        <p14:creationId xmlns:p14="http://schemas.microsoft.com/office/powerpoint/2010/main" val="3156451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zh-CN" altLang="en-US" dirty="0"/>
              <a:t>二、原油期货交割、检验规则要点</a:t>
            </a:r>
          </a:p>
        </p:txBody>
      </p:sp>
    </p:spTree>
    <p:extLst>
      <p:ext uri="{BB962C8B-B14F-4D97-AF65-F5344CB8AC3E}">
        <p14:creationId xmlns:p14="http://schemas.microsoft.com/office/powerpoint/2010/main" val="39418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对角圆角矩形 46"/>
          <p:cNvSpPr/>
          <p:nvPr/>
        </p:nvSpPr>
        <p:spPr>
          <a:xfrm>
            <a:off x="1942081" y="3063721"/>
            <a:ext cx="1080000" cy="423811"/>
          </a:xfrm>
          <a:prstGeom prst="round2DiagRect">
            <a:avLst>
              <a:gd name="adj1" fmla="val 44889"/>
              <a:gd name="adj2" fmla="val 0"/>
            </a:avLst>
          </a:prstGeom>
          <a:solidFill>
            <a:schemeClr val="bg1">
              <a:lumMod val="85000"/>
            </a:schemeClr>
          </a:solidFill>
          <a:ln w="9525">
            <a:solidFill>
              <a:schemeClr val="tx1"/>
            </a:solidFill>
          </a:ln>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solidFill>
                  <a:schemeClr val="tx1"/>
                </a:solidFill>
                <a:latin typeface="方正仿宋简体" pitchFamily="2" charset="-122"/>
                <a:ea typeface="方正仿宋简体" pitchFamily="2" charset="-122"/>
              </a:rPr>
              <a:t>境内自然人</a:t>
            </a:r>
            <a:endParaRPr lang="en-US" altLang="zh-CN" sz="1100" b="1" dirty="0" smtClean="0">
              <a:ln w="18415" cmpd="sng">
                <a:prstDash val="solid"/>
              </a:ln>
              <a:solidFill>
                <a:schemeClr val="tx1"/>
              </a:solidFill>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solidFill>
                  <a:schemeClr val="tx1"/>
                </a:solidFill>
                <a:latin typeface="方正仿宋简体" pitchFamily="2" charset="-122"/>
                <a:ea typeface="方正仿宋简体" pitchFamily="2" charset="-122"/>
              </a:rPr>
              <a:t>客户</a:t>
            </a:r>
            <a:endParaRPr lang="zh-CN" altLang="en-US" sz="1100" b="1" dirty="0">
              <a:ln w="18415" cmpd="sng">
                <a:prstDash val="solid"/>
              </a:ln>
              <a:solidFill>
                <a:schemeClr val="tx1"/>
              </a:solidFill>
              <a:latin typeface="方正仿宋简体" pitchFamily="2" charset="-122"/>
              <a:ea typeface="方正仿宋简体" pitchFamily="2" charset="-122"/>
            </a:endParaRPr>
          </a:p>
        </p:txBody>
      </p:sp>
      <p:sp>
        <p:nvSpPr>
          <p:cNvPr id="6" name="圆角矩形 5"/>
          <p:cNvSpPr/>
          <p:nvPr/>
        </p:nvSpPr>
        <p:spPr bwMode="auto">
          <a:xfrm>
            <a:off x="899593" y="915566"/>
            <a:ext cx="7049118" cy="432048"/>
          </a:xfrm>
          <a:prstGeom prst="roundRect">
            <a:avLst/>
          </a:prstGeom>
          <a:solidFill>
            <a:schemeClr val="bg1">
              <a:lumMod val="95000"/>
            </a:schemeClr>
          </a:solidFill>
          <a:ln w="12700">
            <a:solidFill>
              <a:schemeClr val="bg1">
                <a:lumMod val="65000"/>
              </a:schemeClr>
            </a:solidFill>
            <a:prstDash val="sysDot"/>
          </a:ln>
          <a:effectLst/>
        </p:spPr>
        <p:style>
          <a:lnRef idx="1">
            <a:schemeClr val="accent2"/>
          </a:lnRef>
          <a:fillRef idx="3">
            <a:schemeClr val="accent2"/>
          </a:fillRef>
          <a:effectRef idx="2">
            <a:schemeClr val="accent2"/>
          </a:effectRef>
          <a:fontRef idx="minor">
            <a:schemeClr val="lt1"/>
          </a:fontRef>
        </p:style>
        <p:txBody>
          <a:bodyPr lIns="95226" tIns="47613" rIns="95226" bIns="47613" anchor="ctr" anchorCtr="1"/>
          <a:lstStyle/>
          <a:p>
            <a:pPr>
              <a:lnSpc>
                <a:spcPts val="2000"/>
              </a:lnSpc>
            </a:pPr>
            <a:r>
              <a:rPr lang="zh-CN" altLang="en-US" sz="1200" dirty="0" smtClean="0">
                <a:ln w="9000" cmpd="sng">
                  <a:solidFill>
                    <a:sysClr val="windowText" lastClr="000000"/>
                  </a:solidFill>
                  <a:prstDash val="solid"/>
                </a:ln>
                <a:solidFill>
                  <a:schemeClr val="tx1"/>
                </a:solidFill>
                <a:latin typeface="方正仿宋简体" pitchFamily="2" charset="-122"/>
                <a:ea typeface="方正仿宋简体" pitchFamily="2" charset="-122"/>
              </a:rPr>
              <a:t>能 源 中 心</a:t>
            </a:r>
            <a:endParaRPr lang="zh-CN" altLang="en-US" sz="1200" dirty="0">
              <a:ln w="9000" cmpd="sng">
                <a:solidFill>
                  <a:sysClr val="windowText" lastClr="000000"/>
                </a:solidFill>
                <a:prstDash val="solid"/>
              </a:ln>
              <a:solidFill>
                <a:schemeClr val="tx1"/>
              </a:solidFill>
              <a:latin typeface="方正仿宋简体" pitchFamily="2" charset="-122"/>
              <a:ea typeface="方正仿宋简体" pitchFamily="2" charset="-122"/>
            </a:endParaRPr>
          </a:p>
        </p:txBody>
      </p:sp>
      <p:sp>
        <p:nvSpPr>
          <p:cNvPr id="3" name="标题 2"/>
          <p:cNvSpPr>
            <a:spLocks noGrp="1"/>
          </p:cNvSpPr>
          <p:nvPr>
            <p:ph type="title"/>
          </p:nvPr>
        </p:nvSpPr>
        <p:spPr/>
        <p:txBody>
          <a:bodyPr/>
          <a:lstStyle/>
          <a:p>
            <a:r>
              <a:rPr lang="zh-CN" altLang="en-US" dirty="0"/>
              <a:t>原油</a:t>
            </a:r>
            <a:r>
              <a:rPr lang="zh-CN" altLang="en-US" dirty="0" smtClean="0"/>
              <a:t>期货交割业务参与方式</a:t>
            </a:r>
            <a:endParaRPr lang="zh-CN" altLang="en-US" dirty="0"/>
          </a:p>
        </p:txBody>
      </p:sp>
      <p:cxnSp>
        <p:nvCxnSpPr>
          <p:cNvPr id="14" name="直接箭头连接符 13"/>
          <p:cNvCxnSpPr/>
          <p:nvPr/>
        </p:nvCxnSpPr>
        <p:spPr>
          <a:xfrm flipV="1">
            <a:off x="1668086" y="1349389"/>
            <a:ext cx="0" cy="578309"/>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4067944" y="2499258"/>
            <a:ext cx="0" cy="172871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endCxn id="80" idx="2"/>
          </p:cNvCxnSpPr>
          <p:nvPr/>
        </p:nvCxnSpPr>
        <p:spPr>
          <a:xfrm flipV="1">
            <a:off x="4921896" y="3867894"/>
            <a:ext cx="0" cy="36008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V="1">
            <a:off x="5940152" y="3219822"/>
            <a:ext cx="0" cy="100815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5220072" y="3219758"/>
            <a:ext cx="0" cy="288136"/>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flipV="1">
            <a:off x="4351744" y="2501032"/>
            <a:ext cx="0" cy="1006862"/>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0" name="圆角矩形 79"/>
          <p:cNvSpPr/>
          <p:nvPr/>
        </p:nvSpPr>
        <p:spPr>
          <a:xfrm>
            <a:off x="4201896" y="3507894"/>
            <a:ext cx="1440000" cy="360000"/>
          </a:xfrm>
          <a:prstGeom prst="roundRect">
            <a:avLst/>
          </a:prstGeom>
          <a:solidFill>
            <a:schemeClr val="tx2">
              <a:lumMod val="75000"/>
            </a:schemeClr>
          </a:solidFill>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a:ln w="18415" cmpd="sng">
                  <a:prstDash val="solid"/>
                </a:ln>
                <a:latin typeface="方正仿宋简体" pitchFamily="2" charset="-122"/>
                <a:ea typeface="方正仿宋简体" pitchFamily="2" charset="-122"/>
              </a:rPr>
              <a:t>境外</a:t>
            </a:r>
            <a:r>
              <a:rPr lang="zh-CN" altLang="en-US" sz="1100" b="1" dirty="0" smtClean="0">
                <a:ln w="18415" cmpd="sng">
                  <a:prstDash val="solid"/>
                </a:ln>
                <a:latin typeface="方正仿宋简体" pitchFamily="2" charset="-122"/>
                <a:ea typeface="方正仿宋简体" pitchFamily="2" charset="-122"/>
              </a:rPr>
              <a:t>中介</a:t>
            </a:r>
            <a:endParaRPr lang="zh-CN" altLang="en-US" sz="1100" b="1" dirty="0">
              <a:ln w="18415" cmpd="sng">
                <a:prstDash val="solid"/>
              </a:ln>
              <a:latin typeface="方正仿宋简体" pitchFamily="2" charset="-122"/>
              <a:ea typeface="方正仿宋简体" pitchFamily="2" charset="-122"/>
            </a:endParaRPr>
          </a:p>
        </p:txBody>
      </p:sp>
      <p:sp>
        <p:nvSpPr>
          <p:cNvPr id="81" name="对角圆角矩形 80"/>
          <p:cNvSpPr/>
          <p:nvPr/>
        </p:nvSpPr>
        <p:spPr>
          <a:xfrm>
            <a:off x="2483888" y="3804123"/>
            <a:ext cx="1080000" cy="423811"/>
          </a:xfrm>
          <a:prstGeom prst="round2DiagRect">
            <a:avLst>
              <a:gd name="adj1" fmla="val 44889"/>
              <a:gd name="adj2" fmla="val 0"/>
            </a:avLst>
          </a:prstGeom>
          <a:solidFill>
            <a:schemeClr val="bg1">
              <a:lumMod val="85000"/>
            </a:schemeClr>
          </a:solidFill>
          <a:ln w="9525">
            <a:solidFill>
              <a:schemeClr val="tx1"/>
            </a:solidFill>
          </a:ln>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solidFill>
                  <a:schemeClr val="tx1"/>
                </a:solidFill>
                <a:latin typeface="方正仿宋简体" pitchFamily="2" charset="-122"/>
                <a:ea typeface="方正仿宋简体" pitchFamily="2" charset="-122"/>
              </a:rPr>
              <a:t>境内机构</a:t>
            </a:r>
            <a:endParaRPr lang="en-US" altLang="zh-CN" sz="1100" b="1" dirty="0" smtClean="0">
              <a:ln w="18415" cmpd="sng">
                <a:prstDash val="solid"/>
              </a:ln>
              <a:solidFill>
                <a:schemeClr val="tx1"/>
              </a:solidFill>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solidFill>
                  <a:schemeClr val="tx1"/>
                </a:solidFill>
                <a:latin typeface="方正仿宋简体" pitchFamily="2" charset="-122"/>
                <a:ea typeface="方正仿宋简体" pitchFamily="2" charset="-122"/>
              </a:rPr>
              <a:t>客户</a:t>
            </a:r>
            <a:endParaRPr lang="zh-CN" altLang="en-US" sz="1100" b="1" dirty="0">
              <a:ln w="18415" cmpd="sng">
                <a:prstDash val="solid"/>
              </a:ln>
              <a:solidFill>
                <a:schemeClr val="tx1"/>
              </a:solidFill>
              <a:latin typeface="方正仿宋简体" pitchFamily="2" charset="-122"/>
              <a:ea typeface="方正仿宋简体" pitchFamily="2" charset="-122"/>
            </a:endParaRPr>
          </a:p>
        </p:txBody>
      </p:sp>
      <p:sp>
        <p:nvSpPr>
          <p:cNvPr id="85" name="对角圆角矩形 84"/>
          <p:cNvSpPr/>
          <p:nvPr/>
        </p:nvSpPr>
        <p:spPr>
          <a:xfrm>
            <a:off x="3851920" y="4227974"/>
            <a:ext cx="2411804" cy="360000"/>
          </a:xfrm>
          <a:prstGeom prst="round2DiagRect">
            <a:avLst>
              <a:gd name="adj1" fmla="val 44889"/>
              <a:gd name="adj2" fmla="val 0"/>
            </a:avLst>
          </a:prstGeom>
          <a:solidFill>
            <a:schemeClr val="bg1">
              <a:lumMod val="85000"/>
            </a:schemeClr>
          </a:solidFill>
          <a:ln w="9525">
            <a:solidFill>
              <a:schemeClr val="tx1"/>
            </a:solidFill>
          </a:ln>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solidFill>
                  <a:schemeClr val="tx1"/>
                </a:solidFill>
                <a:latin typeface="方正仿宋简体" pitchFamily="2" charset="-122"/>
                <a:ea typeface="方正仿宋简体" pitchFamily="2" charset="-122"/>
              </a:rPr>
              <a:t>境</a:t>
            </a:r>
            <a:r>
              <a:rPr lang="zh-CN" altLang="en-US" sz="1100" b="1" dirty="0">
                <a:ln w="18415" cmpd="sng">
                  <a:prstDash val="solid"/>
                </a:ln>
                <a:solidFill>
                  <a:schemeClr val="tx1"/>
                </a:solidFill>
                <a:latin typeface="方正仿宋简体" pitchFamily="2" charset="-122"/>
                <a:ea typeface="方正仿宋简体" pitchFamily="2" charset="-122"/>
              </a:rPr>
              <a:t>外</a:t>
            </a:r>
            <a:r>
              <a:rPr lang="zh-CN" altLang="en-US" sz="1100" b="1" dirty="0" smtClean="0">
                <a:ln w="18415" cmpd="sng">
                  <a:prstDash val="solid"/>
                </a:ln>
                <a:solidFill>
                  <a:schemeClr val="tx1"/>
                </a:solidFill>
                <a:latin typeface="方正仿宋简体" pitchFamily="2" charset="-122"/>
                <a:ea typeface="方正仿宋简体" pitchFamily="2" charset="-122"/>
              </a:rPr>
              <a:t>客户</a:t>
            </a:r>
            <a:endParaRPr lang="zh-CN" altLang="en-US" sz="1100" b="1" dirty="0">
              <a:ln w="18415" cmpd="sng">
                <a:prstDash val="solid"/>
              </a:ln>
              <a:solidFill>
                <a:schemeClr val="tx1"/>
              </a:solidFill>
              <a:latin typeface="方正仿宋简体" pitchFamily="2" charset="-122"/>
              <a:ea typeface="方正仿宋简体" pitchFamily="2" charset="-122"/>
            </a:endParaRPr>
          </a:p>
        </p:txBody>
      </p:sp>
      <p:sp>
        <p:nvSpPr>
          <p:cNvPr id="86" name="圆角矩形 85"/>
          <p:cNvSpPr/>
          <p:nvPr/>
        </p:nvSpPr>
        <p:spPr>
          <a:xfrm>
            <a:off x="4823724" y="2643822"/>
            <a:ext cx="1440000" cy="576000"/>
          </a:xfrm>
          <a:prstGeom prst="roundRect">
            <a:avLst/>
          </a:prstGeom>
          <a:solidFill>
            <a:schemeClr val="accent1">
              <a:lumMod val="75000"/>
            </a:schemeClr>
          </a:solidFill>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境外特殊经纪</a:t>
            </a:r>
            <a:endParaRPr lang="en-US" altLang="zh-CN" sz="1100" b="1" dirty="0" smtClean="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参与者</a:t>
            </a:r>
            <a:endParaRPr lang="en-US" altLang="zh-CN" sz="1100" b="1" dirty="0">
              <a:ln w="18415" cmpd="sng">
                <a:prstDash val="solid"/>
              </a:ln>
              <a:latin typeface="方正仿宋简体" pitchFamily="2" charset="-122"/>
              <a:ea typeface="方正仿宋简体" pitchFamily="2" charset="-122"/>
            </a:endParaRPr>
          </a:p>
        </p:txBody>
      </p:sp>
      <p:sp>
        <p:nvSpPr>
          <p:cNvPr id="87" name="圆角矩形 86"/>
          <p:cNvSpPr/>
          <p:nvPr/>
        </p:nvSpPr>
        <p:spPr>
          <a:xfrm>
            <a:off x="6508711" y="2643758"/>
            <a:ext cx="1440000" cy="576000"/>
          </a:xfrm>
          <a:prstGeom prst="roundRect">
            <a:avLst/>
          </a:prstGeom>
          <a:solidFill>
            <a:schemeClr val="accent1">
              <a:lumMod val="75000"/>
            </a:schemeClr>
          </a:solidFill>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a:ln w="18415" cmpd="sng">
                  <a:prstDash val="solid"/>
                </a:ln>
                <a:latin typeface="方正仿宋简体" pitchFamily="2" charset="-122"/>
                <a:ea typeface="方正仿宋简体" pitchFamily="2" charset="-122"/>
              </a:rPr>
              <a:t>境外</a:t>
            </a:r>
            <a:r>
              <a:rPr lang="zh-CN" altLang="en-US" sz="1100" b="1" dirty="0" smtClean="0">
                <a:ln w="18415" cmpd="sng">
                  <a:prstDash val="solid"/>
                </a:ln>
                <a:latin typeface="方正仿宋简体" pitchFamily="2" charset="-122"/>
                <a:ea typeface="方正仿宋简体" pitchFamily="2" charset="-122"/>
              </a:rPr>
              <a:t>特殊</a:t>
            </a:r>
            <a:r>
              <a:rPr lang="zh-CN" altLang="en-US" sz="1100" b="1" dirty="0">
                <a:ln w="18415" cmpd="sng">
                  <a:prstDash val="solid"/>
                </a:ln>
                <a:latin typeface="方正仿宋简体" pitchFamily="2" charset="-122"/>
                <a:ea typeface="方正仿宋简体" pitchFamily="2" charset="-122"/>
              </a:rPr>
              <a:t>非</a:t>
            </a:r>
            <a:r>
              <a:rPr lang="zh-CN" altLang="en-US" sz="1100" b="1" dirty="0" smtClean="0">
                <a:ln w="18415" cmpd="sng">
                  <a:prstDash val="solid"/>
                </a:ln>
                <a:latin typeface="方正仿宋简体" pitchFamily="2" charset="-122"/>
                <a:ea typeface="方正仿宋简体" pitchFamily="2" charset="-122"/>
              </a:rPr>
              <a:t>经纪</a:t>
            </a:r>
            <a:endParaRPr lang="en-US" altLang="zh-CN" sz="1100" b="1" dirty="0" smtClean="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参与者</a:t>
            </a:r>
            <a:endParaRPr lang="en-US" altLang="zh-CN" sz="1100" b="1" dirty="0">
              <a:ln w="18415" cmpd="sng">
                <a:prstDash val="solid"/>
              </a:ln>
              <a:latin typeface="方正仿宋简体" pitchFamily="2" charset="-122"/>
              <a:ea typeface="方正仿宋简体" pitchFamily="2" charset="-122"/>
            </a:endParaRPr>
          </a:p>
        </p:txBody>
      </p:sp>
      <p:cxnSp>
        <p:nvCxnSpPr>
          <p:cNvPr id="36" name="直接箭头连接符 35"/>
          <p:cNvCxnSpPr/>
          <p:nvPr/>
        </p:nvCxnSpPr>
        <p:spPr>
          <a:xfrm flipV="1">
            <a:off x="3419872" y="1349389"/>
            <a:ext cx="0" cy="573867"/>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9" name="圆角矩形 88"/>
          <p:cNvSpPr/>
          <p:nvPr/>
        </p:nvSpPr>
        <p:spPr>
          <a:xfrm>
            <a:off x="2627784" y="1925031"/>
            <a:ext cx="2016224" cy="57600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境 内 期 货</a:t>
            </a:r>
            <a:endParaRPr lang="en-US" altLang="zh-CN" sz="11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公 司 会 员</a:t>
            </a:r>
            <a:endParaRPr lang="zh-CN" altLang="en-US" sz="1100" b="1" dirty="0">
              <a:ln w="18415" cmpd="sng">
                <a:prstDash val="solid"/>
              </a:ln>
              <a:latin typeface="方正仿宋简体" pitchFamily="2" charset="-122"/>
              <a:ea typeface="方正仿宋简体" pitchFamily="2" charset="-122"/>
            </a:endParaRPr>
          </a:p>
        </p:txBody>
      </p:sp>
      <p:sp>
        <p:nvSpPr>
          <p:cNvPr id="91" name="圆角矩形 90"/>
          <p:cNvSpPr/>
          <p:nvPr/>
        </p:nvSpPr>
        <p:spPr>
          <a:xfrm>
            <a:off x="899592" y="1925031"/>
            <a:ext cx="1440000" cy="576000"/>
          </a:xfrm>
          <a:prstGeom prst="roundRect">
            <a:avLst/>
          </a:prstGeom>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113681" tIns="113681" rIns="113681" bIns="113681" numCol="1" spcCol="1270" anchor="ctr" anchorCtr="0">
            <a:noAutofit/>
          </a:bodyPr>
          <a:lstStyle/>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境 内 非 期 货</a:t>
            </a:r>
            <a:endParaRPr lang="en-US" altLang="zh-CN" sz="1100" b="1" dirty="0">
              <a:ln w="18415" cmpd="sng">
                <a:prstDash val="solid"/>
              </a:ln>
              <a:latin typeface="方正仿宋简体" pitchFamily="2" charset="-122"/>
              <a:ea typeface="方正仿宋简体" pitchFamily="2" charset="-122"/>
            </a:endParaRPr>
          </a:p>
          <a:p>
            <a:pPr algn="ctr" defTabSz="711200">
              <a:lnSpc>
                <a:spcPct val="90000"/>
              </a:lnSpc>
              <a:spcBef>
                <a:spcPct val="0"/>
              </a:spcBef>
              <a:spcAft>
                <a:spcPct val="35000"/>
              </a:spcAft>
            </a:pPr>
            <a:r>
              <a:rPr lang="zh-CN" altLang="en-US" sz="1100" b="1" dirty="0" smtClean="0">
                <a:ln w="18415" cmpd="sng">
                  <a:prstDash val="solid"/>
                </a:ln>
                <a:latin typeface="方正仿宋简体" pitchFamily="2" charset="-122"/>
                <a:ea typeface="方正仿宋简体" pitchFamily="2" charset="-122"/>
              </a:rPr>
              <a:t>公 司 会 员</a:t>
            </a:r>
            <a:endParaRPr lang="zh-CN" altLang="en-US" sz="1100" b="1" dirty="0">
              <a:ln w="18415" cmpd="sng">
                <a:prstDash val="solid"/>
              </a:ln>
              <a:latin typeface="方正仿宋简体" pitchFamily="2" charset="-122"/>
              <a:ea typeface="方正仿宋简体" pitchFamily="2" charset="-122"/>
            </a:endParaRPr>
          </a:p>
        </p:txBody>
      </p:sp>
      <p:sp>
        <p:nvSpPr>
          <p:cNvPr id="113" name="矩形 112"/>
          <p:cNvSpPr/>
          <p:nvPr/>
        </p:nvSpPr>
        <p:spPr>
          <a:xfrm>
            <a:off x="683568" y="771550"/>
            <a:ext cx="2952328" cy="3960441"/>
          </a:xfrm>
          <a:prstGeom prst="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13"/>
          <p:cNvSpPr/>
          <p:nvPr/>
        </p:nvSpPr>
        <p:spPr>
          <a:xfrm>
            <a:off x="3769768" y="771551"/>
            <a:ext cx="4474640" cy="3960440"/>
          </a:xfrm>
          <a:prstGeom prst="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827584" y="4299942"/>
            <a:ext cx="1296144" cy="288032"/>
          </a:xfrm>
          <a:prstGeom prst="rect">
            <a:avLst/>
          </a:prstGeom>
          <a:noFill/>
          <a:ln w="9525">
            <a:noFill/>
          </a:ln>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11200">
              <a:lnSpc>
                <a:spcPct val="90000"/>
              </a:lnSpc>
              <a:spcBef>
                <a:spcPct val="0"/>
              </a:spcBef>
              <a:spcAft>
                <a:spcPct val="35000"/>
              </a:spcAft>
            </a:pPr>
            <a:r>
              <a:rPr lang="zh-CN" altLang="en-US" sz="1100" b="1" spc="50" dirty="0">
                <a:ln w="11430"/>
                <a:gradFill>
                  <a:gsLst>
                    <a:gs pos="25000">
                      <a:schemeClr val="accent2">
                        <a:satMod val="155000"/>
                      </a:schemeClr>
                    </a:gs>
                    <a:gs pos="100000">
                      <a:schemeClr val="accent2">
                        <a:shade val="45000"/>
                        <a:satMod val="165000"/>
                      </a:schemeClr>
                    </a:gs>
                  </a:gsLst>
                  <a:lin ang="5400000"/>
                </a:gradFill>
                <a:latin typeface="黑体" pitchFamily="49" charset="-122"/>
                <a:ea typeface="黑体" pitchFamily="49" charset="-122"/>
              </a:rPr>
              <a:t>境内参与模式</a:t>
            </a:r>
          </a:p>
        </p:txBody>
      </p:sp>
      <p:sp>
        <p:nvSpPr>
          <p:cNvPr id="137" name="矩形 136"/>
          <p:cNvSpPr/>
          <p:nvPr/>
        </p:nvSpPr>
        <p:spPr>
          <a:xfrm>
            <a:off x="6680356" y="4263958"/>
            <a:ext cx="1296144" cy="288032"/>
          </a:xfrm>
          <a:prstGeom prst="rect">
            <a:avLst/>
          </a:prstGeom>
          <a:noFill/>
          <a:ln w="9525">
            <a:noFill/>
          </a:ln>
        </p:spPr>
        <p:style>
          <a:lnRef idx="0">
            <a:schemeClr val="lt1">
              <a:hueOff val="0"/>
              <a:satOff val="0"/>
              <a:lumOff val="0"/>
              <a:alphaOff val="0"/>
            </a:schemeClr>
          </a:lnRef>
          <a:fillRef idx="3">
            <a:schemeClr val="accent2">
              <a:alpha val="90000"/>
              <a:hueOff val="0"/>
              <a:satOff val="0"/>
              <a:lumOff val="0"/>
              <a:alphaOff val="-40000"/>
            </a:schemeClr>
          </a:fillRef>
          <a:effectRef idx="2">
            <a:schemeClr val="accent2">
              <a:alpha val="90000"/>
              <a:hueOff val="0"/>
              <a:satOff val="0"/>
              <a:lumOff val="0"/>
              <a:alphaOff val="-40000"/>
            </a:schemeClr>
          </a:effectRef>
          <a:fontRef idx="minor">
            <a:schemeClr val="lt1"/>
          </a:fontRef>
        </p:style>
        <p:txBody>
          <a:bodyPr spcFirstLastPara="0" vert="horz" wrap="square" lIns="113681" tIns="113681" rIns="113681" bIns="113681"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711200">
              <a:lnSpc>
                <a:spcPct val="90000"/>
              </a:lnSpc>
              <a:spcBef>
                <a:spcPct val="0"/>
              </a:spcBef>
              <a:spcAft>
                <a:spcPct val="35000"/>
              </a:spcAft>
            </a:pPr>
            <a:r>
              <a:rPr lang="zh-CN" altLang="en-US" sz="1100" b="1" spc="50" dirty="0" smtClean="0">
                <a:ln w="11430"/>
                <a:gradFill>
                  <a:gsLst>
                    <a:gs pos="25000">
                      <a:schemeClr val="accent2">
                        <a:satMod val="155000"/>
                      </a:schemeClr>
                    </a:gs>
                    <a:gs pos="100000">
                      <a:schemeClr val="accent2">
                        <a:shade val="45000"/>
                        <a:satMod val="165000"/>
                      </a:schemeClr>
                    </a:gs>
                  </a:gsLst>
                  <a:lin ang="5400000"/>
                </a:gradFill>
                <a:latin typeface="黑体" pitchFamily="49" charset="-122"/>
                <a:ea typeface="黑体" pitchFamily="49" charset="-122"/>
              </a:rPr>
              <a:t>境外参与</a:t>
            </a:r>
            <a:r>
              <a:rPr lang="zh-CN" altLang="en-US" sz="1100" b="1" spc="50" dirty="0">
                <a:ln w="11430"/>
                <a:gradFill>
                  <a:gsLst>
                    <a:gs pos="25000">
                      <a:schemeClr val="accent2">
                        <a:satMod val="155000"/>
                      </a:schemeClr>
                    </a:gs>
                    <a:gs pos="100000">
                      <a:schemeClr val="accent2">
                        <a:shade val="45000"/>
                        <a:satMod val="165000"/>
                      </a:schemeClr>
                    </a:gs>
                  </a:gsLst>
                  <a:lin ang="5400000"/>
                </a:gradFill>
                <a:latin typeface="黑体" pitchFamily="49" charset="-122"/>
                <a:ea typeface="黑体" pitchFamily="49" charset="-122"/>
              </a:rPr>
              <a:t>模式</a:t>
            </a:r>
          </a:p>
        </p:txBody>
      </p:sp>
      <p:cxnSp>
        <p:nvCxnSpPr>
          <p:cNvPr id="147" name="肘形连接符 146"/>
          <p:cNvCxnSpPr/>
          <p:nvPr/>
        </p:nvCxnSpPr>
        <p:spPr>
          <a:xfrm rot="16200000" flipV="1">
            <a:off x="4896008" y="2105032"/>
            <a:ext cx="288000" cy="792000"/>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2" name="肘形连接符 151"/>
          <p:cNvCxnSpPr>
            <a:stCxn id="87" idx="0"/>
          </p:cNvCxnSpPr>
          <p:nvPr/>
        </p:nvCxnSpPr>
        <p:spPr>
          <a:xfrm rot="16200000" flipV="1">
            <a:off x="5673172" y="1088218"/>
            <a:ext cx="526379" cy="2584701"/>
          </a:xfrm>
          <a:prstGeom prst="bentConnector2">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9" name="组合 178"/>
          <p:cNvGrpSpPr/>
          <p:nvPr/>
        </p:nvGrpSpPr>
        <p:grpSpPr>
          <a:xfrm>
            <a:off x="5544185" y="1349391"/>
            <a:ext cx="2207366" cy="1294431"/>
            <a:chOff x="5328161" y="1349391"/>
            <a:chExt cx="2207366" cy="1294431"/>
          </a:xfrm>
        </p:grpSpPr>
        <p:cxnSp>
          <p:nvCxnSpPr>
            <p:cNvPr id="60" name="直接箭头连接符 59"/>
            <p:cNvCxnSpPr/>
            <p:nvPr/>
          </p:nvCxnSpPr>
          <p:spPr>
            <a:xfrm flipV="1">
              <a:off x="5589581" y="1349391"/>
              <a:ext cx="0" cy="359214"/>
            </a:xfrm>
            <a:prstGeom prst="straightConnector1">
              <a:avLst/>
            </a:prstGeom>
            <a:ln w="19050">
              <a:solidFill>
                <a:srgbClr val="A074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5589581" y="1923256"/>
              <a:ext cx="0" cy="720566"/>
            </a:xfrm>
            <a:prstGeom prst="line">
              <a:avLst/>
            </a:prstGeom>
            <a:ln w="19050">
              <a:solidFill>
                <a:srgbClr val="A074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直接箭头连接符 158"/>
            <p:cNvCxnSpPr/>
            <p:nvPr/>
          </p:nvCxnSpPr>
          <p:spPr>
            <a:xfrm flipV="1">
              <a:off x="7274107" y="1349391"/>
              <a:ext cx="0" cy="359214"/>
            </a:xfrm>
            <a:prstGeom prst="straightConnector1">
              <a:avLst/>
            </a:prstGeom>
            <a:ln w="19050">
              <a:solidFill>
                <a:srgbClr val="A0740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60" name="圆角矩形 159"/>
            <p:cNvSpPr/>
            <p:nvPr/>
          </p:nvSpPr>
          <p:spPr>
            <a:xfrm>
              <a:off x="5328161" y="1708605"/>
              <a:ext cx="2207366" cy="214651"/>
            </a:xfrm>
            <a:prstGeom prst="roundRect">
              <a:avLst/>
            </a:prstGeom>
            <a:noFill/>
            <a:ln>
              <a:solidFill>
                <a:srgbClr val="A07400"/>
              </a:solidFill>
              <a:prstDash val="sysDot"/>
            </a:ln>
          </p:spPr>
          <p:style>
            <a:lnRef idx="0">
              <a:schemeClr val="lt1">
                <a:hueOff val="0"/>
                <a:satOff val="0"/>
                <a:lumOff val="0"/>
                <a:alphaOff val="0"/>
              </a:schemeClr>
            </a:lnRef>
            <a:fillRef idx="3">
              <a:schemeClr val="accent2">
                <a:alpha val="90000"/>
                <a:hueOff val="0"/>
                <a:satOff val="0"/>
                <a:lumOff val="0"/>
                <a:alphaOff val="-13333"/>
              </a:schemeClr>
            </a:fillRef>
            <a:effectRef idx="2">
              <a:schemeClr val="accent2">
                <a:alpha val="90000"/>
                <a:hueOff val="0"/>
                <a:satOff val="0"/>
                <a:lumOff val="0"/>
                <a:alphaOff val="-13333"/>
              </a:schemeClr>
            </a:effectRef>
            <a:fontRef idx="minor">
              <a:schemeClr val="lt1"/>
            </a:fontRef>
          </p:style>
          <p:txBody>
            <a:bodyPr spcFirstLastPara="0" vert="horz" wrap="square" lIns="0" tIns="0" rIns="0" bIns="0" numCol="1" spcCol="1270" anchor="ctr" anchorCtr="0">
              <a:noAutofit/>
            </a:bodyPr>
            <a:lstStyle/>
            <a:p>
              <a:pPr algn="ctr" defTabSz="711200">
                <a:spcBef>
                  <a:spcPct val="0"/>
                </a:spcBef>
              </a:pPr>
              <a:r>
                <a:rPr lang="zh-CN" altLang="en-US" sz="900" b="1" dirty="0">
                  <a:ln w="18415" cmpd="sng">
                    <a:prstDash val="solid"/>
                  </a:ln>
                  <a:solidFill>
                    <a:schemeClr val="tx1"/>
                  </a:solidFill>
                  <a:latin typeface="方正仿宋简体" pitchFamily="2" charset="-122"/>
                  <a:ea typeface="方正仿宋简体" pitchFamily="2" charset="-122"/>
                </a:rPr>
                <a:t>交易路径</a:t>
              </a:r>
            </a:p>
          </p:txBody>
        </p:sp>
        <p:cxnSp>
          <p:nvCxnSpPr>
            <p:cNvPr id="161" name="直接连接符 160"/>
            <p:cNvCxnSpPr/>
            <p:nvPr/>
          </p:nvCxnSpPr>
          <p:spPr>
            <a:xfrm>
              <a:off x="7274107" y="1927698"/>
              <a:ext cx="0" cy="716124"/>
            </a:xfrm>
            <a:prstGeom prst="line">
              <a:avLst/>
            </a:prstGeom>
            <a:ln w="19050">
              <a:solidFill>
                <a:srgbClr val="A074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sp>
        <p:nvSpPr>
          <p:cNvPr id="182" name="矩形 181"/>
          <p:cNvSpPr/>
          <p:nvPr/>
        </p:nvSpPr>
        <p:spPr>
          <a:xfrm>
            <a:off x="1343870" y="1713047"/>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①</a:t>
            </a:r>
            <a:endParaRPr lang="zh-CN" altLang="en-US" sz="1400" dirty="0">
              <a:solidFill>
                <a:schemeClr val="tx1"/>
              </a:solidFill>
            </a:endParaRPr>
          </a:p>
        </p:txBody>
      </p:sp>
      <p:sp>
        <p:nvSpPr>
          <p:cNvPr id="183" name="矩形 182"/>
          <p:cNvSpPr/>
          <p:nvPr/>
        </p:nvSpPr>
        <p:spPr>
          <a:xfrm>
            <a:off x="3095656" y="3579862"/>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②</a:t>
            </a:r>
            <a:endParaRPr lang="zh-CN" altLang="en-US" sz="1400" dirty="0">
              <a:solidFill>
                <a:schemeClr val="tx1"/>
              </a:solidFill>
            </a:endParaRPr>
          </a:p>
        </p:txBody>
      </p:sp>
      <p:sp>
        <p:nvSpPr>
          <p:cNvPr id="184" name="矩形 183"/>
          <p:cNvSpPr/>
          <p:nvPr/>
        </p:nvSpPr>
        <p:spPr>
          <a:xfrm>
            <a:off x="4067944" y="4013323"/>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③</a:t>
            </a:r>
            <a:endParaRPr lang="zh-CN" altLang="en-US" sz="1400" dirty="0">
              <a:solidFill>
                <a:schemeClr val="tx1"/>
              </a:solidFill>
            </a:endParaRPr>
          </a:p>
        </p:txBody>
      </p:sp>
      <p:sp>
        <p:nvSpPr>
          <p:cNvPr id="185" name="矩形 184"/>
          <p:cNvSpPr/>
          <p:nvPr/>
        </p:nvSpPr>
        <p:spPr>
          <a:xfrm>
            <a:off x="4913257" y="4013323"/>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④</a:t>
            </a:r>
            <a:endParaRPr lang="zh-CN" altLang="en-US" sz="1400" dirty="0">
              <a:solidFill>
                <a:schemeClr val="tx1"/>
              </a:solidFill>
            </a:endParaRPr>
          </a:p>
        </p:txBody>
      </p:sp>
      <p:sp>
        <p:nvSpPr>
          <p:cNvPr id="186" name="矩形 185"/>
          <p:cNvSpPr/>
          <p:nvPr/>
        </p:nvSpPr>
        <p:spPr>
          <a:xfrm>
            <a:off x="5940152" y="4013323"/>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⑤</a:t>
            </a:r>
            <a:endParaRPr lang="zh-CN" altLang="en-US" sz="1400" dirty="0">
              <a:solidFill>
                <a:schemeClr val="tx1"/>
              </a:solidFill>
            </a:endParaRPr>
          </a:p>
        </p:txBody>
      </p:sp>
      <p:sp>
        <p:nvSpPr>
          <p:cNvPr id="187" name="矩形 186"/>
          <p:cNvSpPr/>
          <p:nvPr/>
        </p:nvSpPr>
        <p:spPr>
          <a:xfrm>
            <a:off x="6912080" y="2429107"/>
            <a:ext cx="324216" cy="214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⑥</a:t>
            </a:r>
            <a:endParaRPr lang="zh-CN" altLang="en-US" sz="1400" dirty="0">
              <a:solidFill>
                <a:schemeClr val="tx1"/>
              </a:solidFill>
            </a:endParaRPr>
          </a:p>
        </p:txBody>
      </p:sp>
      <p:cxnSp>
        <p:nvCxnSpPr>
          <p:cNvPr id="46" name="直接箭头连接符 45"/>
          <p:cNvCxnSpPr/>
          <p:nvPr/>
        </p:nvCxnSpPr>
        <p:spPr>
          <a:xfrm flipV="1">
            <a:off x="3419872" y="2499741"/>
            <a:ext cx="0" cy="129600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2843808" y="2489854"/>
            <a:ext cx="0" cy="573867"/>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乘号 1"/>
          <p:cNvSpPr/>
          <p:nvPr/>
        </p:nvSpPr>
        <p:spPr>
          <a:xfrm>
            <a:off x="2698105" y="2643758"/>
            <a:ext cx="289719" cy="288000"/>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72"/>
          <p:cNvSpPr txBox="1">
            <a:spLocks noChangeArrowheads="1"/>
          </p:cNvSpPr>
          <p:nvPr/>
        </p:nvSpPr>
        <p:spPr bwMode="auto">
          <a:xfrm>
            <a:off x="683569" y="4803998"/>
            <a:ext cx="75608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eaLnBrk="0" hangingPunct="0">
              <a:defRPr sz="3000">
                <a:solidFill>
                  <a:schemeClr val="tx1"/>
                </a:solidFill>
                <a:latin typeface="Constantia" pitchFamily="18" charset="0"/>
                <a:ea typeface="宋体" pitchFamily="2" charset="-122"/>
              </a:defRPr>
            </a:lvl1pPr>
            <a:lvl2pPr marL="742950" indent="-285750" eaLnBrk="0" hangingPunct="0">
              <a:defRPr sz="3000">
                <a:solidFill>
                  <a:schemeClr val="tx1"/>
                </a:solidFill>
                <a:latin typeface="Constantia" pitchFamily="18" charset="0"/>
                <a:ea typeface="宋体" pitchFamily="2" charset="-122"/>
              </a:defRPr>
            </a:lvl2pPr>
            <a:lvl3pPr marL="1143000" indent="-228600" eaLnBrk="0" hangingPunct="0">
              <a:defRPr sz="3000">
                <a:solidFill>
                  <a:schemeClr val="tx1"/>
                </a:solidFill>
                <a:latin typeface="Constantia" pitchFamily="18" charset="0"/>
                <a:ea typeface="宋体" pitchFamily="2" charset="-122"/>
              </a:defRPr>
            </a:lvl3pPr>
            <a:lvl4pPr marL="1600200" indent="-228600" eaLnBrk="0" hangingPunct="0">
              <a:defRPr sz="3000">
                <a:solidFill>
                  <a:schemeClr val="tx1"/>
                </a:solidFill>
                <a:latin typeface="Constantia" pitchFamily="18" charset="0"/>
                <a:ea typeface="宋体" pitchFamily="2" charset="-122"/>
              </a:defRPr>
            </a:lvl4pPr>
            <a:lvl5pPr marL="2057400" indent="-228600" eaLnBrk="0" hangingPunct="0">
              <a:defRPr sz="3000">
                <a:solidFill>
                  <a:schemeClr val="tx1"/>
                </a:solidFill>
                <a:latin typeface="Constantia" pitchFamily="18" charset="0"/>
                <a:ea typeface="宋体" pitchFamily="2" charset="-122"/>
              </a:defRPr>
            </a:lvl5pPr>
            <a:lvl6pPr marL="2514600" indent="-228600" eaLnBrk="0" fontAlgn="base" hangingPunct="0">
              <a:spcBef>
                <a:spcPct val="0"/>
              </a:spcBef>
              <a:spcAft>
                <a:spcPct val="0"/>
              </a:spcAft>
              <a:defRPr sz="3000">
                <a:solidFill>
                  <a:schemeClr val="tx1"/>
                </a:solidFill>
                <a:latin typeface="Constantia" pitchFamily="18" charset="0"/>
                <a:ea typeface="宋体" pitchFamily="2" charset="-122"/>
              </a:defRPr>
            </a:lvl6pPr>
            <a:lvl7pPr marL="2971800" indent="-228600" eaLnBrk="0" fontAlgn="base" hangingPunct="0">
              <a:spcBef>
                <a:spcPct val="0"/>
              </a:spcBef>
              <a:spcAft>
                <a:spcPct val="0"/>
              </a:spcAft>
              <a:defRPr sz="3000">
                <a:solidFill>
                  <a:schemeClr val="tx1"/>
                </a:solidFill>
                <a:latin typeface="Constantia" pitchFamily="18" charset="0"/>
                <a:ea typeface="宋体" pitchFamily="2" charset="-122"/>
              </a:defRPr>
            </a:lvl7pPr>
            <a:lvl8pPr marL="3429000" indent="-228600" eaLnBrk="0" fontAlgn="base" hangingPunct="0">
              <a:spcBef>
                <a:spcPct val="0"/>
              </a:spcBef>
              <a:spcAft>
                <a:spcPct val="0"/>
              </a:spcAft>
              <a:defRPr sz="3000">
                <a:solidFill>
                  <a:schemeClr val="tx1"/>
                </a:solidFill>
                <a:latin typeface="Constantia" pitchFamily="18" charset="0"/>
                <a:ea typeface="宋体" pitchFamily="2" charset="-122"/>
              </a:defRPr>
            </a:lvl8pPr>
            <a:lvl9pPr marL="3886200" indent="-228600" eaLnBrk="0" fontAlgn="base" hangingPunct="0">
              <a:spcBef>
                <a:spcPct val="0"/>
              </a:spcBef>
              <a:spcAft>
                <a:spcPct val="0"/>
              </a:spcAft>
              <a:defRPr sz="3000">
                <a:solidFill>
                  <a:schemeClr val="tx1"/>
                </a:solidFill>
                <a:latin typeface="Constantia" pitchFamily="18" charset="0"/>
                <a:ea typeface="宋体" pitchFamily="2" charset="-122"/>
              </a:defRPr>
            </a:lvl9pPr>
          </a:lstStyle>
          <a:p>
            <a:pPr eaLnBrk="1" hangingPunct="1">
              <a:lnSpc>
                <a:spcPct val="150000"/>
              </a:lnSpc>
            </a:pPr>
            <a:r>
              <a:rPr lang="zh-CN" altLang="en-US" sz="1000" dirty="0">
                <a:latin typeface="方正仿宋简体" pitchFamily="2" charset="-122"/>
                <a:ea typeface="方正仿宋简体" pitchFamily="2" charset="-122"/>
              </a:rPr>
              <a:t>备注：除能源中心另有规定外，不能交付或者接受能源中心规定发票的客户不得参与实物交割。</a:t>
            </a:r>
          </a:p>
        </p:txBody>
      </p:sp>
    </p:spTree>
    <p:extLst>
      <p:ext uri="{BB962C8B-B14F-4D97-AF65-F5344CB8AC3E}">
        <p14:creationId xmlns:p14="http://schemas.microsoft.com/office/powerpoint/2010/main" val="630436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13355</TotalTime>
  <Words>5194</Words>
  <Application>Microsoft Office PowerPoint</Application>
  <PresentationFormat>全屏显示(16:9)</PresentationFormat>
  <Paragraphs>679</Paragraphs>
  <Slides>39</Slides>
  <Notes>38</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Office 主题​​</vt:lpstr>
      <vt:lpstr>PowerPoint 演示文稿</vt:lpstr>
      <vt:lpstr>PowerPoint 演示文稿</vt:lpstr>
      <vt:lpstr>PowerPoint 演示文稿</vt:lpstr>
      <vt:lpstr>期货履约——平仓与交割</vt:lpstr>
      <vt:lpstr>交割方式</vt:lpstr>
      <vt:lpstr>实物交割方式</vt:lpstr>
      <vt:lpstr>实物交割方式</vt:lpstr>
      <vt:lpstr>PowerPoint 演示文稿</vt:lpstr>
      <vt:lpstr>原油期货交割业务参与方式</vt:lpstr>
      <vt:lpstr>原油期货合约</vt:lpstr>
      <vt:lpstr>原油期货交割方式</vt:lpstr>
      <vt:lpstr>交割规则体系</vt:lpstr>
      <vt:lpstr>交割基本流程</vt:lpstr>
      <vt:lpstr>标准交割流程（五日交割）</vt:lpstr>
      <vt:lpstr>期转现交割流程</vt:lpstr>
      <vt:lpstr>原油期货交割业务要点</vt:lpstr>
      <vt:lpstr>原油来源及储运要求</vt:lpstr>
      <vt:lpstr>交割结算价</vt:lpstr>
      <vt:lpstr>入/出库数量计算和二次结算（溢短与损耗补偿计算）</vt:lpstr>
      <vt:lpstr>入/出库数量计算和二次结算（溢短与损耗补偿计算）</vt:lpstr>
      <vt:lpstr>交割违约处理</vt:lpstr>
      <vt:lpstr>原油期货检验细则要点</vt:lpstr>
      <vt:lpstr>检验取样及责任划分</vt:lpstr>
      <vt:lpstr>PowerPoint 演示文稿</vt:lpstr>
      <vt:lpstr>标准仓单及仓单系统概述</vt:lpstr>
      <vt:lpstr>标准仓单系统帐户和用户示意图</vt:lpstr>
      <vt:lpstr>标准仓单帐户</vt:lpstr>
      <vt:lpstr>标准仓单系统开户和接入</vt:lpstr>
      <vt:lpstr>标准仓单系统</vt:lpstr>
      <vt:lpstr>交割及仓单业务一览</vt:lpstr>
      <vt:lpstr>入库申报流程</vt:lpstr>
      <vt:lpstr>入库申报注意事项</vt:lpstr>
      <vt:lpstr>标准仓单生成流程</vt:lpstr>
      <vt:lpstr>标准仓单出库流程</vt:lpstr>
      <vt:lpstr>标准仓单转让流程（举例：境外特殊经纪参与者模式）</vt:lpstr>
      <vt:lpstr>标准仓单作废及冻结/解冻流程</vt:lpstr>
      <vt:lpstr>PowerPoint 演示文稿</vt:lpstr>
      <vt:lpstr>指定交割仓库分布</vt:lpstr>
      <vt:lpstr>PowerPoint 演示文稿</vt:lpstr>
    </vt:vector>
  </TitlesOfParts>
  <Company>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hu.peng</dc:creator>
  <cp:lastModifiedBy>胡鹏</cp:lastModifiedBy>
  <cp:revision>425</cp:revision>
  <cp:lastPrinted>2017-06-07T04:26:34Z</cp:lastPrinted>
  <dcterms:created xsi:type="dcterms:W3CDTF">2016-06-13T03:16:15Z</dcterms:created>
  <dcterms:modified xsi:type="dcterms:W3CDTF">2017-06-08T07:56:38Z</dcterms:modified>
</cp:coreProperties>
</file>