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33"/>
  </p:notesMasterIdLst>
  <p:handoutMasterIdLst>
    <p:handoutMasterId r:id="rId34"/>
  </p:handoutMasterIdLst>
  <p:sldIdLst>
    <p:sldId id="709" r:id="rId2"/>
    <p:sldId id="409" r:id="rId3"/>
    <p:sldId id="707" r:id="rId4"/>
    <p:sldId id="700" r:id="rId5"/>
    <p:sldId id="665" r:id="rId6"/>
    <p:sldId id="699" r:id="rId7"/>
    <p:sldId id="666" r:id="rId8"/>
    <p:sldId id="663" r:id="rId9"/>
    <p:sldId id="664" r:id="rId10"/>
    <p:sldId id="668" r:id="rId11"/>
    <p:sldId id="708" r:id="rId12"/>
    <p:sldId id="669" r:id="rId13"/>
    <p:sldId id="692" r:id="rId14"/>
    <p:sldId id="693" r:id="rId15"/>
    <p:sldId id="671" r:id="rId16"/>
    <p:sldId id="694" r:id="rId17"/>
    <p:sldId id="673" r:id="rId18"/>
    <p:sldId id="674" r:id="rId19"/>
    <p:sldId id="675" r:id="rId20"/>
    <p:sldId id="677" r:id="rId21"/>
    <p:sldId id="678" r:id="rId22"/>
    <p:sldId id="698" r:id="rId23"/>
    <p:sldId id="679" r:id="rId24"/>
    <p:sldId id="704" r:id="rId25"/>
    <p:sldId id="680" r:id="rId26"/>
    <p:sldId id="681" r:id="rId27"/>
    <p:sldId id="703" r:id="rId28"/>
    <p:sldId id="685" r:id="rId29"/>
    <p:sldId id="686" r:id="rId30"/>
    <p:sldId id="687" r:id="rId31"/>
    <p:sldId id="710" r:id="rId32"/>
  </p:sldIdLst>
  <p:sldSz cx="10385425" cy="7254875"/>
  <p:notesSz cx="6797675" cy="9874250"/>
  <p:defaultTextStyle>
    <a:defPPr>
      <a:defRPr lang="zh-CN"/>
    </a:defPPr>
    <a:lvl1pPr algn="l" defTabSz="846138" rtl="0" eaLnBrk="0" fontAlgn="base" hangingPunct="0">
      <a:spcBef>
        <a:spcPct val="0"/>
      </a:spcBef>
      <a:spcAft>
        <a:spcPct val="0"/>
      </a:spcAft>
      <a:defRPr sz="1700" kern="1200">
        <a:solidFill>
          <a:schemeClr val="tx1"/>
        </a:solidFill>
        <a:latin typeface="Arial" charset="0"/>
        <a:ea typeface="宋体" pitchFamily="2" charset="-122"/>
        <a:cs typeface="+mn-cs"/>
      </a:defRPr>
    </a:lvl1pPr>
    <a:lvl2pPr marL="423863" indent="33338" algn="l" defTabSz="846138" rtl="0" eaLnBrk="0" fontAlgn="base" hangingPunct="0">
      <a:spcBef>
        <a:spcPct val="0"/>
      </a:spcBef>
      <a:spcAft>
        <a:spcPct val="0"/>
      </a:spcAft>
      <a:defRPr sz="1700" kern="1200">
        <a:solidFill>
          <a:schemeClr val="tx1"/>
        </a:solidFill>
        <a:latin typeface="Arial" charset="0"/>
        <a:ea typeface="宋体" pitchFamily="2" charset="-122"/>
        <a:cs typeface="+mn-cs"/>
      </a:defRPr>
    </a:lvl2pPr>
    <a:lvl3pPr marL="846138" indent="68263" algn="l" defTabSz="846138" rtl="0" eaLnBrk="0" fontAlgn="base" hangingPunct="0">
      <a:spcBef>
        <a:spcPct val="0"/>
      </a:spcBef>
      <a:spcAft>
        <a:spcPct val="0"/>
      </a:spcAft>
      <a:defRPr sz="1700" kern="1200">
        <a:solidFill>
          <a:schemeClr val="tx1"/>
        </a:solidFill>
        <a:latin typeface="Arial" charset="0"/>
        <a:ea typeface="宋体" pitchFamily="2" charset="-122"/>
        <a:cs typeface="+mn-cs"/>
      </a:defRPr>
    </a:lvl3pPr>
    <a:lvl4pPr marL="1270000" indent="101600" algn="l" defTabSz="846138" rtl="0" eaLnBrk="0" fontAlgn="base" hangingPunct="0">
      <a:spcBef>
        <a:spcPct val="0"/>
      </a:spcBef>
      <a:spcAft>
        <a:spcPct val="0"/>
      </a:spcAft>
      <a:defRPr sz="1700" kern="1200">
        <a:solidFill>
          <a:schemeClr val="tx1"/>
        </a:solidFill>
        <a:latin typeface="Arial" charset="0"/>
        <a:ea typeface="宋体" pitchFamily="2" charset="-122"/>
        <a:cs typeface="+mn-cs"/>
      </a:defRPr>
    </a:lvl4pPr>
    <a:lvl5pPr marL="1693863" indent="134938" algn="l" defTabSz="846138" rtl="0" eaLnBrk="0" fontAlgn="base" hangingPunct="0">
      <a:spcBef>
        <a:spcPct val="0"/>
      </a:spcBef>
      <a:spcAft>
        <a:spcPct val="0"/>
      </a:spcAft>
      <a:defRPr sz="1700" kern="1200">
        <a:solidFill>
          <a:schemeClr val="tx1"/>
        </a:solidFill>
        <a:latin typeface="Arial" charset="0"/>
        <a:ea typeface="宋体" pitchFamily="2" charset="-122"/>
        <a:cs typeface="+mn-cs"/>
      </a:defRPr>
    </a:lvl5pPr>
    <a:lvl6pPr marL="2286000" algn="l" defTabSz="914400" rtl="0" eaLnBrk="1" latinLnBrk="0" hangingPunct="1">
      <a:defRPr sz="1700" kern="1200">
        <a:solidFill>
          <a:schemeClr val="tx1"/>
        </a:solidFill>
        <a:latin typeface="Arial" charset="0"/>
        <a:ea typeface="宋体" pitchFamily="2" charset="-122"/>
        <a:cs typeface="+mn-cs"/>
      </a:defRPr>
    </a:lvl6pPr>
    <a:lvl7pPr marL="2743200" algn="l" defTabSz="914400" rtl="0" eaLnBrk="1" latinLnBrk="0" hangingPunct="1">
      <a:defRPr sz="1700" kern="1200">
        <a:solidFill>
          <a:schemeClr val="tx1"/>
        </a:solidFill>
        <a:latin typeface="Arial" charset="0"/>
        <a:ea typeface="宋体" pitchFamily="2" charset="-122"/>
        <a:cs typeface="+mn-cs"/>
      </a:defRPr>
    </a:lvl7pPr>
    <a:lvl8pPr marL="3200400" algn="l" defTabSz="914400" rtl="0" eaLnBrk="1" latinLnBrk="0" hangingPunct="1">
      <a:defRPr sz="1700" kern="1200">
        <a:solidFill>
          <a:schemeClr val="tx1"/>
        </a:solidFill>
        <a:latin typeface="Arial" charset="0"/>
        <a:ea typeface="宋体" pitchFamily="2" charset="-122"/>
        <a:cs typeface="+mn-cs"/>
      </a:defRPr>
    </a:lvl8pPr>
    <a:lvl9pPr marL="3657600" algn="l" defTabSz="914400" rtl="0" eaLnBrk="1" latinLnBrk="0" hangingPunct="1">
      <a:defRPr sz="1700" kern="1200">
        <a:solidFill>
          <a:schemeClr val="tx1"/>
        </a:solidFill>
        <a:latin typeface="Arial" charset="0"/>
        <a:ea typeface="宋体" pitchFamily="2" charset="-122"/>
        <a:cs typeface="+mn-cs"/>
      </a:defRPr>
    </a:lvl9pPr>
  </p:defaultTextStyle>
  <p:extLst>
    <p:ext uri="{EFAFB233-063F-42B5-8137-9DF3F51BA10A}">
      <p15:sldGuideLst xmlns:p15="http://schemas.microsoft.com/office/powerpoint/2012/main">
        <p15:guide id="1" orient="horz" pos="2294">
          <p15:clr>
            <a:srgbClr val="A4A3A4"/>
          </p15:clr>
        </p15:guide>
        <p15:guide id="2" pos="4361">
          <p15:clr>
            <a:srgbClr val="A4A3A4"/>
          </p15:clr>
        </p15:guide>
        <p15:guide id="3" pos="327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0A8"/>
    <a:srgbClr val="0049B4"/>
    <a:srgbClr val="D9D9D9"/>
    <a:srgbClr val="0066FF"/>
    <a:srgbClr val="0057D6"/>
    <a:srgbClr val="003E9A"/>
    <a:srgbClr val="B94441"/>
    <a:srgbClr val="FF9933"/>
    <a:srgbClr val="DCDCDC"/>
    <a:srgbClr val="F7EAE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度样式 2 - 强调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E3FDE45-AF77-4B5C-9715-49D594BDF05E}" styleName="浅色样式 1 - 强调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E8B1032C-EA38-4F05-BA0D-38AFFFC7BED3}" styleName="浅色样式 3 - 强调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8A107856-5554-42FB-B03E-39F5DBC370BA}" styleName="中度样式 4 - 强调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896" autoAdjust="0"/>
    <p:restoredTop sz="85425" autoAdjust="0"/>
  </p:normalViewPr>
  <p:slideViewPr>
    <p:cSldViewPr snapToGrid="0">
      <p:cViewPr varScale="1">
        <p:scale>
          <a:sx n="69" d="100"/>
          <a:sy n="69" d="100"/>
        </p:scale>
        <p:origin x="114" y="78"/>
      </p:cViewPr>
      <p:guideLst>
        <p:guide orient="horz" pos="2294"/>
        <p:guide pos="4361"/>
        <p:guide pos="3270"/>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7B896C-961D-47CE-9739-2F19D4C26848}" type="doc">
      <dgm:prSet loTypeId="urn:microsoft.com/office/officeart/2005/8/layout/hierarchy3" loCatId="list" qsTypeId="urn:microsoft.com/office/officeart/2005/8/quickstyle/simple2" qsCatId="simple" csTypeId="urn:microsoft.com/office/officeart/2005/8/colors/accent2_2" csCatId="accent2" phldr="1"/>
      <dgm:spPr/>
      <dgm:t>
        <a:bodyPr/>
        <a:lstStyle/>
        <a:p>
          <a:endParaRPr lang="zh-CN" altLang="en-US"/>
        </a:p>
      </dgm:t>
    </dgm:pt>
    <dgm:pt modelId="{DA60A75F-B413-491D-95A8-4C758224ABC2}">
      <dgm:prSet phldrT="[文本]" custT="1"/>
      <dgm:spPr>
        <a:solidFill>
          <a:srgbClr val="B94441"/>
        </a:solidFill>
        <a:effectLst>
          <a:glow rad="101600">
            <a:schemeClr val="accent3">
              <a:satMod val="175000"/>
              <a:alpha val="40000"/>
            </a:schemeClr>
          </a:glow>
        </a:effectLst>
      </dgm:spPr>
      <dgm:t>
        <a:bodyPr/>
        <a:lstStyle/>
        <a:p>
          <a:r>
            <a:rPr lang="zh-CN" altLang="en-US" sz="2200" b="0" smtClean="0">
              <a:effectLst>
                <a:outerShdw blurRad="38100" dist="38100" dir="2700000" algn="tl" rotWithShape="0">
                  <a:schemeClr val="tx1">
                    <a:lumMod val="75000"/>
                    <a:lumOff val="25000"/>
                    <a:alpha val="40000"/>
                  </a:schemeClr>
                </a:outerShdw>
              </a:effectLst>
              <a:latin typeface="黑体" panose="02010609060101010101" pitchFamily="49" charset="-122"/>
              <a:ea typeface="黑体" panose="02010609060101010101" pitchFamily="49" charset="-122"/>
            </a:rPr>
            <a:t>境外经纪机构</a:t>
          </a:r>
          <a:endParaRPr lang="zh-CN" altLang="en-US" sz="2200" b="0">
            <a:effectLst>
              <a:outerShdw blurRad="38100" dist="38100" dir="2700000" algn="tl" rotWithShape="0">
                <a:schemeClr val="tx1">
                  <a:lumMod val="75000"/>
                  <a:lumOff val="25000"/>
                  <a:alpha val="40000"/>
                </a:schemeClr>
              </a:outerShdw>
            </a:effectLst>
            <a:latin typeface="黑体" panose="02010609060101010101" pitchFamily="49" charset="-122"/>
            <a:ea typeface="黑体" panose="02010609060101010101" pitchFamily="49" charset="-122"/>
          </a:endParaRPr>
        </a:p>
      </dgm:t>
    </dgm:pt>
    <dgm:pt modelId="{0DFF6903-010F-4345-AF90-8A0931495210}" type="parTrans" cxnId="{E5B2176F-C747-4CDB-8BF2-9EE29F5475CD}">
      <dgm:prSet/>
      <dgm:spPr/>
      <dgm:t>
        <a:bodyPr/>
        <a:lstStyle/>
        <a:p>
          <a:endParaRPr lang="zh-CN" altLang="en-US"/>
        </a:p>
      </dgm:t>
    </dgm:pt>
    <dgm:pt modelId="{DD4918E1-7483-4F0C-84F1-528336E8FCAD}" type="sibTrans" cxnId="{E5B2176F-C747-4CDB-8BF2-9EE29F5475CD}">
      <dgm:prSet/>
      <dgm:spPr/>
      <dgm:t>
        <a:bodyPr/>
        <a:lstStyle/>
        <a:p>
          <a:endParaRPr lang="zh-CN" altLang="en-US"/>
        </a:p>
      </dgm:t>
    </dgm:pt>
    <dgm:pt modelId="{5C9E1978-BBC1-443E-A03C-B123F8D96699}">
      <dgm:prSet phldrT="[文本]" custT="1"/>
      <dgm:spPr>
        <a:solidFill>
          <a:schemeClr val="accent3">
            <a:lumMod val="85000"/>
            <a:alpha val="90000"/>
          </a:schemeClr>
        </a:solidFill>
        <a:ln w="19050">
          <a:solidFill>
            <a:schemeClr val="accent2"/>
          </a:solidFill>
        </a:ln>
        <a:scene3d>
          <a:camera prst="orthographicFront"/>
          <a:lightRig rig="threePt" dir="t"/>
        </a:scene3d>
        <a:sp3d>
          <a:bevelT w="152400" h="50800" prst="softRound"/>
        </a:sp3d>
      </dgm:spPr>
      <dgm:t>
        <a:bodyPr/>
        <a:lstStyle/>
        <a:p>
          <a:r>
            <a:rPr lang="zh-CN" altLang="en-US"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rPr>
            <a:t>境外特殊</a:t>
          </a:r>
          <a:endParaRPr lang="en-US" altLang="zh-CN"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endParaRPr>
        </a:p>
        <a:p>
          <a:r>
            <a:rPr lang="zh-CN" altLang="en-US"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rPr>
            <a:t>经纪 参与者</a:t>
          </a:r>
          <a:endParaRPr lang="zh-CN" altLang="en-US" sz="2000" b="1">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endParaRPr>
        </a:p>
      </dgm:t>
    </dgm:pt>
    <dgm:pt modelId="{B8EED703-5E9D-45E0-B102-0946BEAB2F9E}" type="parTrans" cxnId="{D847FFEC-BC84-4E33-9A4D-CDE15AF50A7E}">
      <dgm:prSet/>
      <dgm:spPr>
        <a:ln w="19050">
          <a:solidFill>
            <a:schemeClr val="accent2"/>
          </a:solidFill>
        </a:ln>
      </dgm:spPr>
      <dgm:t>
        <a:bodyPr/>
        <a:lstStyle/>
        <a:p>
          <a:endParaRPr lang="zh-CN" altLang="en-US" sz="1800">
            <a:latin typeface="微软雅黑" pitchFamily="34" charset="-122"/>
            <a:ea typeface="微软雅黑" pitchFamily="34" charset="-122"/>
          </a:endParaRPr>
        </a:p>
      </dgm:t>
    </dgm:pt>
    <dgm:pt modelId="{2B7859C3-902F-411D-8115-CFF41C7BF494}" type="sibTrans" cxnId="{D847FFEC-BC84-4E33-9A4D-CDE15AF50A7E}">
      <dgm:prSet/>
      <dgm:spPr/>
      <dgm:t>
        <a:bodyPr/>
        <a:lstStyle/>
        <a:p>
          <a:endParaRPr lang="zh-CN" altLang="en-US"/>
        </a:p>
      </dgm:t>
    </dgm:pt>
    <dgm:pt modelId="{E6D85319-26D6-44B8-815E-95DF855997F7}">
      <dgm:prSet phldrT="[文本]" custT="1"/>
      <dgm:spPr>
        <a:ln w="19050">
          <a:solidFill>
            <a:schemeClr val="accent2"/>
          </a:solidFill>
        </a:ln>
      </dgm:spPr>
      <dgm:t>
        <a:bodyPr/>
        <a:lstStyle/>
        <a:p>
          <a:r>
            <a:rPr lang="zh-CN" altLang="en-US" sz="2000" b="0" smtClean="0">
              <a:solidFill>
                <a:schemeClr val="tx1">
                  <a:lumMod val="75000"/>
                  <a:lumOff val="25000"/>
                </a:schemeClr>
              </a:solidFill>
              <a:latin typeface="黑体" panose="02010609060101010101" pitchFamily="49" charset="-122"/>
              <a:ea typeface="黑体" panose="02010609060101010101" pitchFamily="49" charset="-122"/>
            </a:rPr>
            <a:t>境外中介机构</a:t>
          </a:r>
          <a:endParaRPr lang="zh-CN" altLang="en-US" sz="2000" b="0">
            <a:solidFill>
              <a:schemeClr val="tx1">
                <a:lumMod val="75000"/>
                <a:lumOff val="25000"/>
              </a:schemeClr>
            </a:solidFill>
            <a:latin typeface="黑体" panose="02010609060101010101" pitchFamily="49" charset="-122"/>
            <a:ea typeface="黑体" panose="02010609060101010101" pitchFamily="49" charset="-122"/>
          </a:endParaRPr>
        </a:p>
      </dgm:t>
    </dgm:pt>
    <dgm:pt modelId="{84B35EBA-53EC-439C-90F4-20E491855295}" type="parTrans" cxnId="{C31059EA-5BB5-4AA1-BE57-B47E17FE054A}">
      <dgm:prSet/>
      <dgm:spPr>
        <a:ln w="19050">
          <a:solidFill>
            <a:schemeClr val="accent2"/>
          </a:solidFill>
        </a:ln>
      </dgm:spPr>
      <dgm:t>
        <a:bodyPr/>
        <a:lstStyle/>
        <a:p>
          <a:endParaRPr lang="zh-CN" altLang="en-US" sz="1800">
            <a:latin typeface="微软雅黑" pitchFamily="34" charset="-122"/>
            <a:ea typeface="微软雅黑" pitchFamily="34" charset="-122"/>
          </a:endParaRPr>
        </a:p>
      </dgm:t>
    </dgm:pt>
    <dgm:pt modelId="{5FA0A7BE-4C9B-4089-93B5-F353E11E8F4C}" type="sibTrans" cxnId="{C31059EA-5BB5-4AA1-BE57-B47E17FE054A}">
      <dgm:prSet/>
      <dgm:spPr/>
      <dgm:t>
        <a:bodyPr/>
        <a:lstStyle/>
        <a:p>
          <a:endParaRPr lang="zh-CN" altLang="en-US"/>
        </a:p>
      </dgm:t>
    </dgm:pt>
    <dgm:pt modelId="{685E9F99-A462-42AE-8995-95A2FF022160}">
      <dgm:prSet phldrT="[文本]" custT="1"/>
      <dgm:spPr>
        <a:solidFill>
          <a:srgbClr val="B94441"/>
        </a:solidFill>
        <a:effectLst>
          <a:glow rad="101600">
            <a:schemeClr val="accent3">
              <a:satMod val="175000"/>
              <a:alpha val="40000"/>
            </a:schemeClr>
          </a:glow>
        </a:effectLst>
      </dgm:spPr>
      <dgm:t>
        <a:bodyPr/>
        <a:lstStyle/>
        <a:p>
          <a:r>
            <a:rPr lang="zh-CN" altLang="en-US" sz="2200" b="0" smtClean="0">
              <a:effectLst>
                <a:outerShdw blurRad="38100" dist="38100" dir="2700000" algn="tl" rotWithShape="0">
                  <a:schemeClr val="tx1">
                    <a:lumMod val="75000"/>
                    <a:lumOff val="25000"/>
                    <a:alpha val="40000"/>
                  </a:schemeClr>
                </a:outerShdw>
              </a:effectLst>
              <a:latin typeface="黑体" panose="02010609060101010101" pitchFamily="49" charset="-122"/>
              <a:ea typeface="黑体" panose="02010609060101010101" pitchFamily="49" charset="-122"/>
            </a:rPr>
            <a:t>境外交易者</a:t>
          </a:r>
          <a:endParaRPr lang="zh-CN" altLang="en-US" sz="2200" b="0">
            <a:effectLst>
              <a:outerShdw blurRad="38100" dist="38100" dir="2700000" algn="tl" rotWithShape="0">
                <a:schemeClr val="tx1">
                  <a:lumMod val="75000"/>
                  <a:lumOff val="25000"/>
                  <a:alpha val="40000"/>
                </a:schemeClr>
              </a:outerShdw>
            </a:effectLst>
            <a:latin typeface="黑体" panose="02010609060101010101" pitchFamily="49" charset="-122"/>
            <a:ea typeface="黑体" panose="02010609060101010101" pitchFamily="49" charset="-122"/>
          </a:endParaRPr>
        </a:p>
      </dgm:t>
    </dgm:pt>
    <dgm:pt modelId="{A5375676-2CBF-41A3-9948-598FACC0B372}" type="parTrans" cxnId="{1144C620-F72E-4309-914F-D01C48D4950A}">
      <dgm:prSet/>
      <dgm:spPr/>
      <dgm:t>
        <a:bodyPr/>
        <a:lstStyle/>
        <a:p>
          <a:endParaRPr lang="zh-CN" altLang="en-US"/>
        </a:p>
      </dgm:t>
    </dgm:pt>
    <dgm:pt modelId="{248D3A9D-2202-404D-BB21-FDE2D0057E50}" type="sibTrans" cxnId="{1144C620-F72E-4309-914F-D01C48D4950A}">
      <dgm:prSet/>
      <dgm:spPr/>
      <dgm:t>
        <a:bodyPr/>
        <a:lstStyle/>
        <a:p>
          <a:endParaRPr lang="zh-CN" altLang="en-US"/>
        </a:p>
      </dgm:t>
    </dgm:pt>
    <dgm:pt modelId="{3318B863-2AA8-4843-96CE-A7F60DA4DDBF}">
      <dgm:prSet phldrT="[文本]" custT="1"/>
      <dgm:spPr>
        <a:solidFill>
          <a:schemeClr val="accent3">
            <a:lumMod val="85000"/>
            <a:alpha val="90000"/>
          </a:schemeClr>
        </a:solidFill>
        <a:ln w="19050">
          <a:solidFill>
            <a:schemeClr val="accent2"/>
          </a:solidFill>
        </a:ln>
        <a:scene3d>
          <a:camera prst="orthographicFront"/>
          <a:lightRig rig="threePt" dir="t"/>
        </a:scene3d>
        <a:sp3d>
          <a:bevelT w="152400" h="50800" prst="softRound"/>
        </a:sp3d>
      </dgm:spPr>
      <dgm:t>
        <a:bodyPr/>
        <a:lstStyle/>
        <a:p>
          <a:r>
            <a:rPr lang="zh-CN" altLang="en-US"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rPr>
            <a:t>境外特殊</a:t>
          </a:r>
          <a:endParaRPr lang="en-US" altLang="zh-CN"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endParaRPr>
        </a:p>
        <a:p>
          <a:r>
            <a:rPr lang="zh-CN" altLang="en-US" sz="2000" b="1" smtClean="0">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rPr>
            <a:t>非经纪 参与者</a:t>
          </a:r>
          <a:endParaRPr lang="zh-CN" altLang="en-US" sz="2000" b="1">
            <a:solidFill>
              <a:srgbClr val="C00000"/>
            </a:solidFill>
            <a:effectLst>
              <a:glow rad="63500">
                <a:schemeClr val="accent3">
                  <a:satMod val="175000"/>
                  <a:alpha val="40000"/>
                </a:schemeClr>
              </a:glow>
            </a:effectLst>
            <a:latin typeface="黑体" panose="02010609060101010101" pitchFamily="49" charset="-122"/>
            <a:ea typeface="黑体" panose="02010609060101010101" pitchFamily="49" charset="-122"/>
          </a:endParaRPr>
        </a:p>
      </dgm:t>
    </dgm:pt>
    <dgm:pt modelId="{5ED3B80E-5E0F-4467-B0E0-4A22A6C82A61}" type="parTrans" cxnId="{E5D6006E-5590-4C26-A4AE-6FCFCB5E8386}">
      <dgm:prSet/>
      <dgm:spPr>
        <a:ln w="19050">
          <a:solidFill>
            <a:schemeClr val="accent2"/>
          </a:solidFill>
        </a:ln>
      </dgm:spPr>
      <dgm:t>
        <a:bodyPr/>
        <a:lstStyle/>
        <a:p>
          <a:endParaRPr lang="zh-CN" altLang="en-US" sz="1800">
            <a:latin typeface="微软雅黑" pitchFamily="34" charset="-122"/>
            <a:ea typeface="微软雅黑" pitchFamily="34" charset="-122"/>
          </a:endParaRPr>
        </a:p>
      </dgm:t>
    </dgm:pt>
    <dgm:pt modelId="{A1E2AED2-0A3D-4642-AF0A-6B432CC3F1A5}" type="sibTrans" cxnId="{E5D6006E-5590-4C26-A4AE-6FCFCB5E8386}">
      <dgm:prSet/>
      <dgm:spPr/>
      <dgm:t>
        <a:bodyPr/>
        <a:lstStyle/>
        <a:p>
          <a:endParaRPr lang="zh-CN" altLang="en-US"/>
        </a:p>
      </dgm:t>
    </dgm:pt>
    <dgm:pt modelId="{F662DBC4-0FDB-4BED-853F-A820C6691375}">
      <dgm:prSet phldrT="[文本]" custT="1"/>
      <dgm:spPr>
        <a:ln w="19050">
          <a:solidFill>
            <a:schemeClr val="accent2"/>
          </a:solidFill>
        </a:ln>
      </dgm:spPr>
      <dgm:t>
        <a:bodyPr/>
        <a:lstStyle/>
        <a:p>
          <a:r>
            <a:rPr lang="zh-CN" altLang="en-US" sz="2000" b="0" smtClean="0">
              <a:solidFill>
                <a:schemeClr val="tx1">
                  <a:lumMod val="75000"/>
                  <a:lumOff val="25000"/>
                </a:schemeClr>
              </a:solidFill>
              <a:latin typeface="黑体" panose="02010609060101010101" pitchFamily="49" charset="-122"/>
              <a:ea typeface="黑体" panose="02010609060101010101" pitchFamily="49" charset="-122"/>
            </a:rPr>
            <a:t>境外客户</a:t>
          </a:r>
          <a:endParaRPr lang="zh-CN" altLang="en-US" sz="2000" b="0">
            <a:solidFill>
              <a:schemeClr val="tx1">
                <a:lumMod val="75000"/>
                <a:lumOff val="25000"/>
              </a:schemeClr>
            </a:solidFill>
            <a:latin typeface="黑体" panose="02010609060101010101" pitchFamily="49" charset="-122"/>
            <a:ea typeface="黑体" panose="02010609060101010101" pitchFamily="49" charset="-122"/>
          </a:endParaRPr>
        </a:p>
      </dgm:t>
    </dgm:pt>
    <dgm:pt modelId="{1E646716-A9DA-4913-BD5B-2DA1FDC89849}" type="parTrans" cxnId="{2E68FC7C-C86F-44C6-8DDB-E3A9C1679AA9}">
      <dgm:prSet/>
      <dgm:spPr>
        <a:ln w="19050">
          <a:solidFill>
            <a:schemeClr val="accent2"/>
          </a:solidFill>
        </a:ln>
      </dgm:spPr>
      <dgm:t>
        <a:bodyPr/>
        <a:lstStyle/>
        <a:p>
          <a:endParaRPr lang="zh-CN" altLang="en-US" sz="1800">
            <a:latin typeface="微软雅黑" pitchFamily="34" charset="-122"/>
            <a:ea typeface="微软雅黑" pitchFamily="34" charset="-122"/>
          </a:endParaRPr>
        </a:p>
      </dgm:t>
    </dgm:pt>
    <dgm:pt modelId="{AE7CE5D5-96CF-4F9E-AA12-FE5995530DC6}" type="sibTrans" cxnId="{2E68FC7C-C86F-44C6-8DDB-E3A9C1679AA9}">
      <dgm:prSet/>
      <dgm:spPr/>
      <dgm:t>
        <a:bodyPr/>
        <a:lstStyle/>
        <a:p>
          <a:endParaRPr lang="zh-CN" altLang="en-US"/>
        </a:p>
      </dgm:t>
    </dgm:pt>
    <dgm:pt modelId="{4D47A645-2A6E-4758-8E2B-BD62BBBA1294}" type="pres">
      <dgm:prSet presAssocID="{A47B896C-961D-47CE-9739-2F19D4C26848}" presName="diagram" presStyleCnt="0">
        <dgm:presLayoutVars>
          <dgm:chPref val="1"/>
          <dgm:dir/>
          <dgm:animOne val="branch"/>
          <dgm:animLvl val="lvl"/>
          <dgm:resizeHandles/>
        </dgm:presLayoutVars>
      </dgm:prSet>
      <dgm:spPr/>
      <dgm:t>
        <a:bodyPr/>
        <a:lstStyle/>
        <a:p>
          <a:endParaRPr lang="zh-CN" altLang="en-US"/>
        </a:p>
      </dgm:t>
    </dgm:pt>
    <dgm:pt modelId="{E9213236-3A67-43D9-B2B5-7B044B6A4419}" type="pres">
      <dgm:prSet presAssocID="{DA60A75F-B413-491D-95A8-4C758224ABC2}" presName="root" presStyleCnt="0"/>
      <dgm:spPr/>
    </dgm:pt>
    <dgm:pt modelId="{8961116D-35C8-4A72-B43B-7F004F9725D7}" type="pres">
      <dgm:prSet presAssocID="{DA60A75F-B413-491D-95A8-4C758224ABC2}" presName="rootComposite" presStyleCnt="0"/>
      <dgm:spPr/>
    </dgm:pt>
    <dgm:pt modelId="{A7B56586-D93A-4EB0-BE06-94DA78BE443C}" type="pres">
      <dgm:prSet presAssocID="{DA60A75F-B413-491D-95A8-4C758224ABC2}" presName="rootText" presStyleLbl="node1" presStyleIdx="0" presStyleCnt="2" custScaleX="63025" custScaleY="51599" custLinFactNeighborX="-43817" custLinFactNeighborY="-20212"/>
      <dgm:spPr/>
      <dgm:t>
        <a:bodyPr/>
        <a:lstStyle/>
        <a:p>
          <a:endParaRPr lang="zh-CN" altLang="en-US"/>
        </a:p>
      </dgm:t>
    </dgm:pt>
    <dgm:pt modelId="{10EA87DF-B2E5-4154-A186-E8490A1BCA60}" type="pres">
      <dgm:prSet presAssocID="{DA60A75F-B413-491D-95A8-4C758224ABC2}" presName="rootConnector" presStyleLbl="node1" presStyleIdx="0" presStyleCnt="2"/>
      <dgm:spPr/>
      <dgm:t>
        <a:bodyPr/>
        <a:lstStyle/>
        <a:p>
          <a:endParaRPr lang="zh-CN" altLang="en-US"/>
        </a:p>
      </dgm:t>
    </dgm:pt>
    <dgm:pt modelId="{CDC393BF-9992-466C-BF2E-34E4534891F5}" type="pres">
      <dgm:prSet presAssocID="{DA60A75F-B413-491D-95A8-4C758224ABC2}" presName="childShape" presStyleCnt="0"/>
      <dgm:spPr/>
    </dgm:pt>
    <dgm:pt modelId="{32A4A164-BBBA-41B6-858C-FC651FF3260E}" type="pres">
      <dgm:prSet presAssocID="{B8EED703-5E9D-45E0-B102-0946BEAB2F9E}" presName="Name13" presStyleLbl="parChTrans1D2" presStyleIdx="0" presStyleCnt="4"/>
      <dgm:spPr/>
      <dgm:t>
        <a:bodyPr/>
        <a:lstStyle/>
        <a:p>
          <a:endParaRPr lang="zh-CN" altLang="en-US"/>
        </a:p>
      </dgm:t>
    </dgm:pt>
    <dgm:pt modelId="{C3242B3E-435E-4479-A04B-3D04EF2786CA}" type="pres">
      <dgm:prSet presAssocID="{5C9E1978-BBC1-443E-A03C-B123F8D96699}" presName="childText" presStyleLbl="bgAcc1" presStyleIdx="0" presStyleCnt="4" custScaleX="74478" custScaleY="44895" custLinFactNeighborX="-683" custLinFactNeighborY="2504">
        <dgm:presLayoutVars>
          <dgm:bulletEnabled val="1"/>
        </dgm:presLayoutVars>
      </dgm:prSet>
      <dgm:spPr/>
      <dgm:t>
        <a:bodyPr/>
        <a:lstStyle/>
        <a:p>
          <a:endParaRPr lang="zh-CN" altLang="en-US"/>
        </a:p>
      </dgm:t>
    </dgm:pt>
    <dgm:pt modelId="{2C373F99-8764-441C-8D1B-F00CED154F1C}" type="pres">
      <dgm:prSet presAssocID="{84B35EBA-53EC-439C-90F4-20E491855295}" presName="Name13" presStyleLbl="parChTrans1D2" presStyleIdx="1" presStyleCnt="4"/>
      <dgm:spPr/>
      <dgm:t>
        <a:bodyPr/>
        <a:lstStyle/>
        <a:p>
          <a:endParaRPr lang="zh-CN" altLang="en-US"/>
        </a:p>
      </dgm:t>
    </dgm:pt>
    <dgm:pt modelId="{30A7946E-E5C5-442C-A0CC-5ED6812CB319}" type="pres">
      <dgm:prSet presAssocID="{E6D85319-26D6-44B8-815E-95DF855997F7}" presName="childText" presStyleLbl="bgAcc1" presStyleIdx="1" presStyleCnt="4" custScaleX="74478" custScaleY="45910" custLinFactNeighborX="-282" custLinFactNeighborY="6334">
        <dgm:presLayoutVars>
          <dgm:bulletEnabled val="1"/>
        </dgm:presLayoutVars>
      </dgm:prSet>
      <dgm:spPr/>
      <dgm:t>
        <a:bodyPr/>
        <a:lstStyle/>
        <a:p>
          <a:endParaRPr lang="zh-CN" altLang="en-US"/>
        </a:p>
      </dgm:t>
    </dgm:pt>
    <dgm:pt modelId="{5EB91ECD-AFE1-44CD-812E-1EFB0C0A0D37}" type="pres">
      <dgm:prSet presAssocID="{685E9F99-A462-42AE-8995-95A2FF022160}" presName="root" presStyleCnt="0"/>
      <dgm:spPr/>
    </dgm:pt>
    <dgm:pt modelId="{0B6C8EB9-1A97-4353-AD53-D8D37B4CF8F1}" type="pres">
      <dgm:prSet presAssocID="{685E9F99-A462-42AE-8995-95A2FF022160}" presName="rootComposite" presStyleCnt="0"/>
      <dgm:spPr/>
    </dgm:pt>
    <dgm:pt modelId="{69D6258E-8050-4928-BD4F-1876E6EA7467}" type="pres">
      <dgm:prSet presAssocID="{685E9F99-A462-42AE-8995-95A2FF022160}" presName="rootText" presStyleLbl="node1" presStyleIdx="1" presStyleCnt="2" custScaleX="62390" custScaleY="51599" custLinFactNeighborX="-2509" custLinFactNeighborY="-11094"/>
      <dgm:spPr/>
      <dgm:t>
        <a:bodyPr/>
        <a:lstStyle/>
        <a:p>
          <a:endParaRPr lang="zh-CN" altLang="en-US"/>
        </a:p>
      </dgm:t>
    </dgm:pt>
    <dgm:pt modelId="{423943AF-5FFE-4858-B432-BFFA2F174B76}" type="pres">
      <dgm:prSet presAssocID="{685E9F99-A462-42AE-8995-95A2FF022160}" presName="rootConnector" presStyleLbl="node1" presStyleIdx="1" presStyleCnt="2"/>
      <dgm:spPr/>
      <dgm:t>
        <a:bodyPr/>
        <a:lstStyle/>
        <a:p>
          <a:endParaRPr lang="zh-CN" altLang="en-US"/>
        </a:p>
      </dgm:t>
    </dgm:pt>
    <dgm:pt modelId="{55579B41-D99F-4794-B904-9A63415D3D9C}" type="pres">
      <dgm:prSet presAssocID="{685E9F99-A462-42AE-8995-95A2FF022160}" presName="childShape" presStyleCnt="0"/>
      <dgm:spPr/>
    </dgm:pt>
    <dgm:pt modelId="{9E81372B-A909-48C2-8F7E-44921E2582F3}" type="pres">
      <dgm:prSet presAssocID="{5ED3B80E-5E0F-4467-B0E0-4A22A6C82A61}" presName="Name13" presStyleLbl="parChTrans1D2" presStyleIdx="2" presStyleCnt="4"/>
      <dgm:spPr/>
      <dgm:t>
        <a:bodyPr/>
        <a:lstStyle/>
        <a:p>
          <a:endParaRPr lang="zh-CN" altLang="en-US"/>
        </a:p>
      </dgm:t>
    </dgm:pt>
    <dgm:pt modelId="{2F10664A-517C-4775-9DDE-D89F4CF05581}" type="pres">
      <dgm:prSet presAssocID="{3318B863-2AA8-4843-96CE-A7F60DA4DDBF}" presName="childText" presStyleLbl="bgAcc1" presStyleIdx="2" presStyleCnt="4" custScaleX="74478" custScaleY="44895" custLinFactNeighborX="-3246" custLinFactNeighborY="2504">
        <dgm:presLayoutVars>
          <dgm:bulletEnabled val="1"/>
        </dgm:presLayoutVars>
      </dgm:prSet>
      <dgm:spPr/>
      <dgm:t>
        <a:bodyPr/>
        <a:lstStyle/>
        <a:p>
          <a:endParaRPr lang="zh-CN" altLang="en-US"/>
        </a:p>
      </dgm:t>
    </dgm:pt>
    <dgm:pt modelId="{D69B86BE-F5A5-4A7F-A227-9219BE3D0F8D}" type="pres">
      <dgm:prSet presAssocID="{1E646716-A9DA-4913-BD5B-2DA1FDC89849}" presName="Name13" presStyleLbl="parChTrans1D2" presStyleIdx="3" presStyleCnt="4"/>
      <dgm:spPr/>
      <dgm:t>
        <a:bodyPr/>
        <a:lstStyle/>
        <a:p>
          <a:endParaRPr lang="zh-CN" altLang="en-US"/>
        </a:p>
      </dgm:t>
    </dgm:pt>
    <dgm:pt modelId="{3A45B8F3-A914-41B0-A4BC-D178CC03E535}" type="pres">
      <dgm:prSet presAssocID="{F662DBC4-0FDB-4BED-853F-A820C6691375}" presName="childText" presStyleLbl="bgAcc1" presStyleIdx="3" presStyleCnt="4" custScaleX="74478" custScaleY="45910" custLinFactNeighborX="-3559" custLinFactNeighborY="6334">
        <dgm:presLayoutVars>
          <dgm:bulletEnabled val="1"/>
        </dgm:presLayoutVars>
      </dgm:prSet>
      <dgm:spPr/>
      <dgm:t>
        <a:bodyPr/>
        <a:lstStyle/>
        <a:p>
          <a:endParaRPr lang="zh-CN" altLang="en-US"/>
        </a:p>
      </dgm:t>
    </dgm:pt>
  </dgm:ptLst>
  <dgm:cxnLst>
    <dgm:cxn modelId="{921FED0D-9A51-42AA-B939-F607CBCA83E4}" type="presOf" srcId="{F662DBC4-0FDB-4BED-853F-A820C6691375}" destId="{3A45B8F3-A914-41B0-A4BC-D178CC03E535}" srcOrd="0" destOrd="0" presId="urn:microsoft.com/office/officeart/2005/8/layout/hierarchy3"/>
    <dgm:cxn modelId="{D847FFEC-BC84-4E33-9A4D-CDE15AF50A7E}" srcId="{DA60A75F-B413-491D-95A8-4C758224ABC2}" destId="{5C9E1978-BBC1-443E-A03C-B123F8D96699}" srcOrd="0" destOrd="0" parTransId="{B8EED703-5E9D-45E0-B102-0946BEAB2F9E}" sibTransId="{2B7859C3-902F-411D-8115-CFF41C7BF494}"/>
    <dgm:cxn modelId="{A57E9DBB-03B8-4ABE-BB04-A6B4D68F564B}" type="presOf" srcId="{1E646716-A9DA-4913-BD5B-2DA1FDC89849}" destId="{D69B86BE-F5A5-4A7F-A227-9219BE3D0F8D}" srcOrd="0" destOrd="0" presId="urn:microsoft.com/office/officeart/2005/8/layout/hierarchy3"/>
    <dgm:cxn modelId="{DEC3081C-07AF-42ED-A8E7-A5166BEDE7FB}" type="presOf" srcId="{A47B896C-961D-47CE-9739-2F19D4C26848}" destId="{4D47A645-2A6E-4758-8E2B-BD62BBBA1294}" srcOrd="0" destOrd="0" presId="urn:microsoft.com/office/officeart/2005/8/layout/hierarchy3"/>
    <dgm:cxn modelId="{DA291FBC-3805-4775-B35B-A3336316E514}" type="presOf" srcId="{5C9E1978-BBC1-443E-A03C-B123F8D96699}" destId="{C3242B3E-435E-4479-A04B-3D04EF2786CA}" srcOrd="0" destOrd="0" presId="urn:microsoft.com/office/officeart/2005/8/layout/hierarchy3"/>
    <dgm:cxn modelId="{BF04C165-137A-4B08-944C-2CB9B95FAABF}" type="presOf" srcId="{E6D85319-26D6-44B8-815E-95DF855997F7}" destId="{30A7946E-E5C5-442C-A0CC-5ED6812CB319}" srcOrd="0" destOrd="0" presId="urn:microsoft.com/office/officeart/2005/8/layout/hierarchy3"/>
    <dgm:cxn modelId="{2E68FC7C-C86F-44C6-8DDB-E3A9C1679AA9}" srcId="{685E9F99-A462-42AE-8995-95A2FF022160}" destId="{F662DBC4-0FDB-4BED-853F-A820C6691375}" srcOrd="1" destOrd="0" parTransId="{1E646716-A9DA-4913-BD5B-2DA1FDC89849}" sibTransId="{AE7CE5D5-96CF-4F9E-AA12-FE5995530DC6}"/>
    <dgm:cxn modelId="{E5B2176F-C747-4CDB-8BF2-9EE29F5475CD}" srcId="{A47B896C-961D-47CE-9739-2F19D4C26848}" destId="{DA60A75F-B413-491D-95A8-4C758224ABC2}" srcOrd="0" destOrd="0" parTransId="{0DFF6903-010F-4345-AF90-8A0931495210}" sibTransId="{DD4918E1-7483-4F0C-84F1-528336E8FCAD}"/>
    <dgm:cxn modelId="{C31059EA-5BB5-4AA1-BE57-B47E17FE054A}" srcId="{DA60A75F-B413-491D-95A8-4C758224ABC2}" destId="{E6D85319-26D6-44B8-815E-95DF855997F7}" srcOrd="1" destOrd="0" parTransId="{84B35EBA-53EC-439C-90F4-20E491855295}" sibTransId="{5FA0A7BE-4C9B-4089-93B5-F353E11E8F4C}"/>
    <dgm:cxn modelId="{DA055EAE-02C2-4C83-A0D6-6EE4EDEE5C97}" type="presOf" srcId="{B8EED703-5E9D-45E0-B102-0946BEAB2F9E}" destId="{32A4A164-BBBA-41B6-858C-FC651FF3260E}" srcOrd="0" destOrd="0" presId="urn:microsoft.com/office/officeart/2005/8/layout/hierarchy3"/>
    <dgm:cxn modelId="{3A558721-45A4-4531-81F2-41350F0BC40A}" type="presOf" srcId="{5ED3B80E-5E0F-4467-B0E0-4A22A6C82A61}" destId="{9E81372B-A909-48C2-8F7E-44921E2582F3}" srcOrd="0" destOrd="0" presId="urn:microsoft.com/office/officeart/2005/8/layout/hierarchy3"/>
    <dgm:cxn modelId="{1AC8C024-80BD-4FD6-8196-009BE867CBBB}" type="presOf" srcId="{3318B863-2AA8-4843-96CE-A7F60DA4DDBF}" destId="{2F10664A-517C-4775-9DDE-D89F4CF05581}" srcOrd="0" destOrd="0" presId="urn:microsoft.com/office/officeart/2005/8/layout/hierarchy3"/>
    <dgm:cxn modelId="{99884676-5605-4B58-A85B-03DFC1E35451}" type="presOf" srcId="{84B35EBA-53EC-439C-90F4-20E491855295}" destId="{2C373F99-8764-441C-8D1B-F00CED154F1C}" srcOrd="0" destOrd="0" presId="urn:microsoft.com/office/officeart/2005/8/layout/hierarchy3"/>
    <dgm:cxn modelId="{1144C620-F72E-4309-914F-D01C48D4950A}" srcId="{A47B896C-961D-47CE-9739-2F19D4C26848}" destId="{685E9F99-A462-42AE-8995-95A2FF022160}" srcOrd="1" destOrd="0" parTransId="{A5375676-2CBF-41A3-9948-598FACC0B372}" sibTransId="{248D3A9D-2202-404D-BB21-FDE2D0057E50}"/>
    <dgm:cxn modelId="{B914B51E-8C6D-473B-B6DC-C5EE4E08B47B}" type="presOf" srcId="{685E9F99-A462-42AE-8995-95A2FF022160}" destId="{423943AF-5FFE-4858-B432-BFFA2F174B76}" srcOrd="1" destOrd="0" presId="urn:microsoft.com/office/officeart/2005/8/layout/hierarchy3"/>
    <dgm:cxn modelId="{E5D6006E-5590-4C26-A4AE-6FCFCB5E8386}" srcId="{685E9F99-A462-42AE-8995-95A2FF022160}" destId="{3318B863-2AA8-4843-96CE-A7F60DA4DDBF}" srcOrd="0" destOrd="0" parTransId="{5ED3B80E-5E0F-4467-B0E0-4A22A6C82A61}" sibTransId="{A1E2AED2-0A3D-4642-AF0A-6B432CC3F1A5}"/>
    <dgm:cxn modelId="{30256B8F-9DDB-4E68-8064-022A6D753258}" type="presOf" srcId="{DA60A75F-B413-491D-95A8-4C758224ABC2}" destId="{A7B56586-D93A-4EB0-BE06-94DA78BE443C}" srcOrd="0" destOrd="0" presId="urn:microsoft.com/office/officeart/2005/8/layout/hierarchy3"/>
    <dgm:cxn modelId="{F63C2C31-6FBF-4FD6-930D-06883D79F651}" type="presOf" srcId="{685E9F99-A462-42AE-8995-95A2FF022160}" destId="{69D6258E-8050-4928-BD4F-1876E6EA7467}" srcOrd="0" destOrd="0" presId="urn:microsoft.com/office/officeart/2005/8/layout/hierarchy3"/>
    <dgm:cxn modelId="{42269D81-2E8A-44E4-B397-11CFB5F8500E}" type="presOf" srcId="{DA60A75F-B413-491D-95A8-4C758224ABC2}" destId="{10EA87DF-B2E5-4154-A186-E8490A1BCA60}" srcOrd="1" destOrd="0" presId="urn:microsoft.com/office/officeart/2005/8/layout/hierarchy3"/>
    <dgm:cxn modelId="{7AB0910F-A7CB-41D8-BF25-231B635532DF}" type="presParOf" srcId="{4D47A645-2A6E-4758-8E2B-BD62BBBA1294}" destId="{E9213236-3A67-43D9-B2B5-7B044B6A4419}" srcOrd="0" destOrd="0" presId="urn:microsoft.com/office/officeart/2005/8/layout/hierarchy3"/>
    <dgm:cxn modelId="{E651F90E-CF38-4FB8-8699-0C511F246D71}" type="presParOf" srcId="{E9213236-3A67-43D9-B2B5-7B044B6A4419}" destId="{8961116D-35C8-4A72-B43B-7F004F9725D7}" srcOrd="0" destOrd="0" presId="urn:microsoft.com/office/officeart/2005/8/layout/hierarchy3"/>
    <dgm:cxn modelId="{42C12306-B6B8-4E36-AF04-7E172AB41B5A}" type="presParOf" srcId="{8961116D-35C8-4A72-B43B-7F004F9725D7}" destId="{A7B56586-D93A-4EB0-BE06-94DA78BE443C}" srcOrd="0" destOrd="0" presId="urn:microsoft.com/office/officeart/2005/8/layout/hierarchy3"/>
    <dgm:cxn modelId="{AF23AAEC-C4C1-4C62-BCBC-F97B9C09C915}" type="presParOf" srcId="{8961116D-35C8-4A72-B43B-7F004F9725D7}" destId="{10EA87DF-B2E5-4154-A186-E8490A1BCA60}" srcOrd="1" destOrd="0" presId="urn:microsoft.com/office/officeart/2005/8/layout/hierarchy3"/>
    <dgm:cxn modelId="{23994BC1-0BAF-4945-821A-DBDFA14CA48F}" type="presParOf" srcId="{E9213236-3A67-43D9-B2B5-7B044B6A4419}" destId="{CDC393BF-9992-466C-BF2E-34E4534891F5}" srcOrd="1" destOrd="0" presId="urn:microsoft.com/office/officeart/2005/8/layout/hierarchy3"/>
    <dgm:cxn modelId="{41AE153C-5CF5-4E74-8406-B492CC73DA6B}" type="presParOf" srcId="{CDC393BF-9992-466C-BF2E-34E4534891F5}" destId="{32A4A164-BBBA-41B6-858C-FC651FF3260E}" srcOrd="0" destOrd="0" presId="urn:microsoft.com/office/officeart/2005/8/layout/hierarchy3"/>
    <dgm:cxn modelId="{5D591EF7-7531-4F29-B439-EE432B3E60F8}" type="presParOf" srcId="{CDC393BF-9992-466C-BF2E-34E4534891F5}" destId="{C3242B3E-435E-4479-A04B-3D04EF2786CA}" srcOrd="1" destOrd="0" presId="urn:microsoft.com/office/officeart/2005/8/layout/hierarchy3"/>
    <dgm:cxn modelId="{2D864ED5-0596-4E7F-88FB-B1AB92EEA5FC}" type="presParOf" srcId="{CDC393BF-9992-466C-BF2E-34E4534891F5}" destId="{2C373F99-8764-441C-8D1B-F00CED154F1C}" srcOrd="2" destOrd="0" presId="urn:microsoft.com/office/officeart/2005/8/layout/hierarchy3"/>
    <dgm:cxn modelId="{91689D4C-867B-443B-94E8-55190B035B09}" type="presParOf" srcId="{CDC393BF-9992-466C-BF2E-34E4534891F5}" destId="{30A7946E-E5C5-442C-A0CC-5ED6812CB319}" srcOrd="3" destOrd="0" presId="urn:microsoft.com/office/officeart/2005/8/layout/hierarchy3"/>
    <dgm:cxn modelId="{EAE636CD-B73A-4629-A01F-80C692541178}" type="presParOf" srcId="{4D47A645-2A6E-4758-8E2B-BD62BBBA1294}" destId="{5EB91ECD-AFE1-44CD-812E-1EFB0C0A0D37}" srcOrd="1" destOrd="0" presId="urn:microsoft.com/office/officeart/2005/8/layout/hierarchy3"/>
    <dgm:cxn modelId="{87E0572B-31D4-4B82-A815-225A7C3C5E90}" type="presParOf" srcId="{5EB91ECD-AFE1-44CD-812E-1EFB0C0A0D37}" destId="{0B6C8EB9-1A97-4353-AD53-D8D37B4CF8F1}" srcOrd="0" destOrd="0" presId="urn:microsoft.com/office/officeart/2005/8/layout/hierarchy3"/>
    <dgm:cxn modelId="{268A3AD4-5830-4C54-A9D9-93ED15E59400}" type="presParOf" srcId="{0B6C8EB9-1A97-4353-AD53-D8D37B4CF8F1}" destId="{69D6258E-8050-4928-BD4F-1876E6EA7467}" srcOrd="0" destOrd="0" presId="urn:microsoft.com/office/officeart/2005/8/layout/hierarchy3"/>
    <dgm:cxn modelId="{D1AA3213-4395-4F33-9614-12F781A61CE6}" type="presParOf" srcId="{0B6C8EB9-1A97-4353-AD53-D8D37B4CF8F1}" destId="{423943AF-5FFE-4858-B432-BFFA2F174B76}" srcOrd="1" destOrd="0" presId="urn:microsoft.com/office/officeart/2005/8/layout/hierarchy3"/>
    <dgm:cxn modelId="{1E2C51AD-08F3-4E56-B9AC-2834F387F8ED}" type="presParOf" srcId="{5EB91ECD-AFE1-44CD-812E-1EFB0C0A0D37}" destId="{55579B41-D99F-4794-B904-9A63415D3D9C}" srcOrd="1" destOrd="0" presId="urn:microsoft.com/office/officeart/2005/8/layout/hierarchy3"/>
    <dgm:cxn modelId="{AD7FA27D-8C1D-4ECA-84D2-C9E1C5EFDE91}" type="presParOf" srcId="{55579B41-D99F-4794-B904-9A63415D3D9C}" destId="{9E81372B-A909-48C2-8F7E-44921E2582F3}" srcOrd="0" destOrd="0" presId="urn:microsoft.com/office/officeart/2005/8/layout/hierarchy3"/>
    <dgm:cxn modelId="{6354E473-514E-41C1-B45C-685DD2EAD186}" type="presParOf" srcId="{55579B41-D99F-4794-B904-9A63415D3D9C}" destId="{2F10664A-517C-4775-9DDE-D89F4CF05581}" srcOrd="1" destOrd="0" presId="urn:microsoft.com/office/officeart/2005/8/layout/hierarchy3"/>
    <dgm:cxn modelId="{0A57BE4C-1861-48E1-95CA-B3C581BF4A22}" type="presParOf" srcId="{55579B41-D99F-4794-B904-9A63415D3D9C}" destId="{D69B86BE-F5A5-4A7F-A227-9219BE3D0F8D}" srcOrd="2" destOrd="0" presId="urn:microsoft.com/office/officeart/2005/8/layout/hierarchy3"/>
    <dgm:cxn modelId="{ECFC24BC-170E-4BC7-9DBC-90F048800F7F}" type="presParOf" srcId="{55579B41-D99F-4794-B904-9A63415D3D9C}" destId="{3A45B8F3-A914-41B0-A4BC-D178CC03E535}" srcOrd="3"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1"/>
            <a:ext cx="2945862" cy="493176"/>
          </a:xfrm>
          <a:prstGeom prst="rect">
            <a:avLst/>
          </a:prstGeom>
        </p:spPr>
        <p:txBody>
          <a:bodyPr vert="horz" lIns="91031" tIns="45515" rIns="91031" bIns="45515"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50294" y="1"/>
            <a:ext cx="2945862" cy="493176"/>
          </a:xfrm>
          <a:prstGeom prst="rect">
            <a:avLst/>
          </a:prstGeom>
        </p:spPr>
        <p:txBody>
          <a:bodyPr vert="horz" lIns="91031" tIns="45515" rIns="91031" bIns="45515" rtlCol="0"/>
          <a:lstStyle>
            <a:lvl1pPr algn="r">
              <a:defRPr sz="1200"/>
            </a:lvl1pPr>
          </a:lstStyle>
          <a:p>
            <a:pPr>
              <a:defRPr/>
            </a:pPr>
            <a:endParaRPr lang="zh-CN" altLang="en-US"/>
          </a:p>
        </p:txBody>
      </p:sp>
      <p:sp>
        <p:nvSpPr>
          <p:cNvPr id="4" name="页脚占位符 3"/>
          <p:cNvSpPr>
            <a:spLocks noGrp="1"/>
          </p:cNvSpPr>
          <p:nvPr>
            <p:ph type="ftr" sz="quarter" idx="2"/>
          </p:nvPr>
        </p:nvSpPr>
        <p:spPr>
          <a:xfrm>
            <a:off x="0" y="9379542"/>
            <a:ext cx="2945862" cy="493176"/>
          </a:xfrm>
          <a:prstGeom prst="rect">
            <a:avLst/>
          </a:prstGeom>
        </p:spPr>
        <p:txBody>
          <a:bodyPr vert="horz" lIns="91031" tIns="45515" rIns="91031" bIns="45515"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50294" y="9379542"/>
            <a:ext cx="2945862" cy="493176"/>
          </a:xfrm>
          <a:prstGeom prst="rect">
            <a:avLst/>
          </a:prstGeom>
        </p:spPr>
        <p:txBody>
          <a:bodyPr vert="horz" lIns="91031" tIns="45515" rIns="91031" bIns="45515" rtlCol="0" anchor="b"/>
          <a:lstStyle>
            <a:lvl1pPr algn="r">
              <a:defRPr sz="1200"/>
            </a:lvl1pPr>
          </a:lstStyle>
          <a:p>
            <a:pPr>
              <a:defRPr/>
            </a:pPr>
            <a:fld id="{F22548E8-2ABC-4410-86B0-0F09E30CD8C9}" type="slidenum">
              <a:rPr lang="zh-CN" altLang="en-US"/>
              <a:pPr>
                <a:defRPr/>
              </a:pPr>
              <a:t>‹#›</a:t>
            </a:fld>
            <a:endParaRPr lang="zh-CN" altLang="en-US"/>
          </a:p>
        </p:txBody>
      </p:sp>
    </p:spTree>
    <p:extLst>
      <p:ext uri="{BB962C8B-B14F-4D97-AF65-F5344CB8AC3E}">
        <p14:creationId xmlns:p14="http://schemas.microsoft.com/office/powerpoint/2010/main" val="3700567900"/>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页眉占位符 1"/>
          <p:cNvSpPr>
            <a:spLocks noGrp="1" noChangeArrowheads="1"/>
          </p:cNvSpPr>
          <p:nvPr>
            <p:ph type="hdr" sz="quarter" idx="4294967295"/>
          </p:nvPr>
        </p:nvSpPr>
        <p:spPr bwMode="auto">
          <a:xfrm>
            <a:off x="0" y="0"/>
            <a:ext cx="2944342" cy="49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40" tIns="45570" rIns="91140" bIns="45570" numCol="1" anchor="t" anchorCtr="0" compatLnSpc="1">
            <a:prstTxWarp prst="textNoShape">
              <a:avLst/>
            </a:prstTxWarp>
          </a:bodyPr>
          <a:lstStyle>
            <a:lvl1pPr eaLnBrk="1" hangingPunct="1">
              <a:buFont typeface="Arial" panose="020B0604020202020204" pitchFamily="34" charset="0"/>
              <a:buNone/>
              <a:defRPr sz="1200">
                <a:latin typeface="Arial" pitchFamily="34" charset="0"/>
                <a:ea typeface="微软雅黑" panose="020B0503020204020204" pitchFamily="34" charset="-122"/>
              </a:defRPr>
            </a:lvl1pPr>
          </a:lstStyle>
          <a:p>
            <a:pPr>
              <a:defRPr/>
            </a:pPr>
            <a:endParaRPr lang="zh-CN" altLang="zh-CN"/>
          </a:p>
        </p:txBody>
      </p:sp>
      <p:sp>
        <p:nvSpPr>
          <p:cNvPr id="2051" name="日期占位符 2"/>
          <p:cNvSpPr>
            <a:spLocks noGrp="1" noChangeArrowheads="1"/>
          </p:cNvSpPr>
          <p:nvPr>
            <p:ph type="dt" idx="1"/>
          </p:nvPr>
        </p:nvSpPr>
        <p:spPr bwMode="auto">
          <a:xfrm>
            <a:off x="3850294" y="0"/>
            <a:ext cx="2945862" cy="49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40" tIns="45570" rIns="91140" bIns="45570" numCol="1" anchor="t" anchorCtr="0" compatLnSpc="1">
            <a:prstTxWarp prst="textNoShape">
              <a:avLst/>
            </a:prstTxWarp>
          </a:bodyPr>
          <a:lstStyle>
            <a:lvl1pPr algn="r" eaLnBrk="1" hangingPunct="1">
              <a:buFont typeface="Arial" panose="020B0604020202020204" pitchFamily="34" charset="0"/>
              <a:buNone/>
              <a:defRPr>
                <a:latin typeface="Arial" pitchFamily="34" charset="0"/>
                <a:ea typeface="微软雅黑" panose="020B0503020204020204" pitchFamily="34" charset="-122"/>
              </a:defRPr>
            </a:lvl1pPr>
          </a:lstStyle>
          <a:p>
            <a:pPr>
              <a:defRPr/>
            </a:pPr>
            <a:endParaRPr lang="zh-CN" altLang="en-US"/>
          </a:p>
        </p:txBody>
      </p:sp>
      <p:sp>
        <p:nvSpPr>
          <p:cNvPr id="43012" name="幻灯片图像占位符 3"/>
          <p:cNvSpPr>
            <a:spLocks noGrp="1" noRot="1" noChangeAspect="1" noChangeArrowheads="1"/>
          </p:cNvSpPr>
          <p:nvPr>
            <p:ph type="sldImg" idx="2"/>
          </p:nvPr>
        </p:nvSpPr>
        <p:spPr bwMode="auto">
          <a:xfrm>
            <a:off x="1016000" y="1235075"/>
            <a:ext cx="4765675" cy="3330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bevel/>
                <a:headEnd/>
                <a:tailEnd/>
              </a14:hiddenLine>
            </a:ext>
          </a:extLst>
        </p:spPr>
      </p:sp>
      <p:sp>
        <p:nvSpPr>
          <p:cNvPr id="2053" name="备注占位符 4"/>
          <p:cNvSpPr>
            <a:spLocks noGrp="1" noRot="1" noChangeAspect="1" noChangeArrowheads="1"/>
          </p:cNvSpPr>
          <p:nvPr/>
        </p:nvSpPr>
        <p:spPr bwMode="auto">
          <a:xfrm>
            <a:off x="679464" y="4751036"/>
            <a:ext cx="5438748" cy="38887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mpd="sng">
                <a:solidFill>
                  <a:srgbClr val="000000"/>
                </a:solidFill>
                <a:bevel/>
                <a:headEnd/>
                <a:tailEnd/>
              </a14:hiddenLine>
            </a:ext>
          </a:extLst>
        </p:spPr>
        <p:txBody>
          <a:bodyPr lIns="91140" tIns="45570" rIns="91140" bIns="45570" anchor="ctr"/>
          <a:lstStyle>
            <a:lvl1pPr defTabSz="0" eaLnBrk="0" hangingPunct="0">
              <a:spcBef>
                <a:spcPct val="30000"/>
              </a:spcBef>
              <a:defRPr sz="1200">
                <a:solidFill>
                  <a:schemeClr val="tx1"/>
                </a:solidFill>
                <a:latin typeface="Arial" panose="020B0604020202020204" pitchFamily="34" charset="0"/>
              </a:defRPr>
            </a:lvl1pPr>
            <a:lvl2pPr defTabSz="0" eaLnBrk="0" hangingPunct="0">
              <a:spcBef>
                <a:spcPct val="30000"/>
              </a:spcBef>
              <a:defRPr sz="1200">
                <a:solidFill>
                  <a:schemeClr val="tx1"/>
                </a:solidFill>
                <a:latin typeface="Arial" panose="020B0604020202020204" pitchFamily="34" charset="0"/>
              </a:defRPr>
            </a:lvl2pPr>
            <a:lvl3pPr defTabSz="0" eaLnBrk="0" hangingPunct="0">
              <a:spcBef>
                <a:spcPct val="30000"/>
              </a:spcBef>
              <a:defRPr sz="1200">
                <a:solidFill>
                  <a:schemeClr val="tx1"/>
                </a:solidFill>
                <a:latin typeface="Arial" panose="020B0604020202020204" pitchFamily="34" charset="0"/>
              </a:defRPr>
            </a:lvl3pPr>
            <a:lvl4pPr defTabSz="0" eaLnBrk="0" hangingPunct="0">
              <a:spcBef>
                <a:spcPct val="30000"/>
              </a:spcBef>
              <a:defRPr sz="1200">
                <a:solidFill>
                  <a:schemeClr val="tx1"/>
                </a:solidFill>
                <a:latin typeface="Arial" panose="020B0604020202020204" pitchFamily="34" charset="0"/>
              </a:defRPr>
            </a:lvl4pPr>
            <a:lvl5pPr defTabSz="0" eaLnBrk="0" hangingPunct="0">
              <a:spcBef>
                <a:spcPct val="30000"/>
              </a:spcBef>
              <a:defRPr sz="1200">
                <a:solidFill>
                  <a:schemeClr val="tx1"/>
                </a:solidFill>
                <a:latin typeface="Arial" panose="020B0604020202020204" pitchFamily="34" charset="0"/>
              </a:defRPr>
            </a:lvl5pPr>
            <a:lvl6pPr marL="457200" defTabSz="0" eaLnBrk="0" fontAlgn="base" hangingPunct="0">
              <a:spcBef>
                <a:spcPct val="30000"/>
              </a:spcBef>
              <a:spcAft>
                <a:spcPct val="0"/>
              </a:spcAft>
              <a:defRPr sz="1200">
                <a:solidFill>
                  <a:schemeClr val="tx1"/>
                </a:solidFill>
                <a:latin typeface="Arial" panose="020B0604020202020204" pitchFamily="34" charset="0"/>
              </a:defRPr>
            </a:lvl6pPr>
            <a:lvl7pPr marL="914400" defTabSz="0" eaLnBrk="0" fontAlgn="base" hangingPunct="0">
              <a:spcBef>
                <a:spcPct val="30000"/>
              </a:spcBef>
              <a:spcAft>
                <a:spcPct val="0"/>
              </a:spcAft>
              <a:defRPr sz="1200">
                <a:solidFill>
                  <a:schemeClr val="tx1"/>
                </a:solidFill>
                <a:latin typeface="Arial" panose="020B0604020202020204" pitchFamily="34" charset="0"/>
              </a:defRPr>
            </a:lvl7pPr>
            <a:lvl8pPr marL="1371600" defTabSz="0" eaLnBrk="0" fontAlgn="base" hangingPunct="0">
              <a:spcBef>
                <a:spcPct val="30000"/>
              </a:spcBef>
              <a:spcAft>
                <a:spcPct val="0"/>
              </a:spcAft>
              <a:defRPr sz="1200">
                <a:solidFill>
                  <a:schemeClr val="tx1"/>
                </a:solidFill>
                <a:latin typeface="Arial" panose="020B0604020202020204" pitchFamily="34" charset="0"/>
              </a:defRPr>
            </a:lvl8pPr>
            <a:lvl9pPr marL="1828800" defTabSz="0" eaLnBrk="0" fontAlgn="base" hangingPunct="0">
              <a:spcBef>
                <a:spcPct val="30000"/>
              </a:spcBef>
              <a:spcAft>
                <a:spcPct val="0"/>
              </a:spcAft>
              <a:defRPr sz="1200">
                <a:solidFill>
                  <a:schemeClr val="tx1"/>
                </a:solidFill>
                <a:latin typeface="Arial" panose="020B0604020202020204" pitchFamily="34" charset="0"/>
              </a:defRPr>
            </a:lvl9pPr>
          </a:lstStyle>
          <a:p>
            <a:pPr>
              <a:defRPr/>
            </a:pPr>
            <a:r>
              <a:rPr lang="zh-CN" smtClean="0">
                <a:ea typeface="微软雅黑" panose="020B0503020204020204" pitchFamily="34" charset="-122"/>
              </a:rPr>
              <a:t>单击此处编辑母版文本样式</a:t>
            </a:r>
          </a:p>
          <a:p>
            <a:pPr>
              <a:defRPr/>
            </a:pPr>
            <a:r>
              <a:rPr lang="zh-CN" smtClean="0">
                <a:ea typeface="微软雅黑" panose="020B0503020204020204" pitchFamily="34" charset="-122"/>
              </a:rPr>
              <a:t>第二级</a:t>
            </a:r>
          </a:p>
          <a:p>
            <a:pPr>
              <a:defRPr/>
            </a:pPr>
            <a:r>
              <a:rPr lang="zh-CN" smtClean="0">
                <a:ea typeface="微软雅黑" panose="020B0503020204020204" pitchFamily="34" charset="-122"/>
              </a:rPr>
              <a:t>第三级</a:t>
            </a:r>
          </a:p>
          <a:p>
            <a:pPr>
              <a:defRPr/>
            </a:pPr>
            <a:r>
              <a:rPr lang="zh-CN" smtClean="0">
                <a:ea typeface="微软雅黑" panose="020B0503020204020204" pitchFamily="34" charset="-122"/>
              </a:rPr>
              <a:t>第四级</a:t>
            </a:r>
          </a:p>
          <a:p>
            <a:pPr>
              <a:defRPr/>
            </a:pPr>
            <a:r>
              <a:rPr lang="zh-CN" smtClean="0">
                <a:ea typeface="微软雅黑" panose="020B0503020204020204" pitchFamily="34" charset="-122"/>
              </a:rPr>
              <a:t>第五级</a:t>
            </a:r>
          </a:p>
        </p:txBody>
      </p:sp>
      <p:sp>
        <p:nvSpPr>
          <p:cNvPr id="2054" name="页脚占位符 5"/>
          <p:cNvSpPr>
            <a:spLocks noGrp="1" noChangeArrowheads="1"/>
          </p:cNvSpPr>
          <p:nvPr>
            <p:ph type="ftr" sz="quarter" idx="4"/>
          </p:nvPr>
        </p:nvSpPr>
        <p:spPr bwMode="auto">
          <a:xfrm>
            <a:off x="0" y="9379542"/>
            <a:ext cx="2944342" cy="49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40" tIns="45570" rIns="91140" bIns="45570" numCol="1" anchor="b" anchorCtr="0" compatLnSpc="1">
            <a:prstTxWarp prst="textNoShape">
              <a:avLst/>
            </a:prstTxWarp>
          </a:bodyPr>
          <a:lstStyle>
            <a:lvl1pPr eaLnBrk="1" hangingPunct="1">
              <a:buFont typeface="Arial" panose="020B0604020202020204" pitchFamily="34" charset="0"/>
              <a:buNone/>
              <a:defRPr sz="1200">
                <a:latin typeface="Arial" pitchFamily="34" charset="0"/>
                <a:ea typeface="微软雅黑" panose="020B0503020204020204" pitchFamily="34" charset="-122"/>
              </a:defRPr>
            </a:lvl1pPr>
          </a:lstStyle>
          <a:p>
            <a:pPr>
              <a:defRPr/>
            </a:pPr>
            <a:endParaRPr lang="zh-CN" altLang="zh-CN"/>
          </a:p>
        </p:txBody>
      </p:sp>
      <p:sp>
        <p:nvSpPr>
          <p:cNvPr id="2055" name="灯片编号占位符 6"/>
          <p:cNvSpPr>
            <a:spLocks noGrp="1" noChangeArrowheads="1"/>
          </p:cNvSpPr>
          <p:nvPr>
            <p:ph type="sldNum" sz="quarter" idx="5"/>
          </p:nvPr>
        </p:nvSpPr>
        <p:spPr bwMode="auto">
          <a:xfrm>
            <a:off x="3850294" y="9379542"/>
            <a:ext cx="2945862" cy="4947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140" tIns="45570" rIns="91140" bIns="45570" numCol="1" anchor="b" anchorCtr="0" compatLnSpc="1">
            <a:prstTxWarp prst="textNoShape">
              <a:avLst/>
            </a:prstTxWarp>
          </a:bodyPr>
          <a:lstStyle>
            <a:lvl1pPr algn="r" eaLnBrk="1" hangingPunct="1">
              <a:buFont typeface="Arial" pitchFamily="34" charset="0"/>
              <a:buNone/>
              <a:defRPr>
                <a:latin typeface="Arial" pitchFamily="34" charset="0"/>
                <a:ea typeface="微软雅黑" panose="020B0503020204020204" pitchFamily="34" charset="-122"/>
              </a:defRPr>
            </a:lvl1pPr>
          </a:lstStyle>
          <a:p>
            <a:pPr>
              <a:defRPr/>
            </a:pPr>
            <a:fld id="{C044A5D7-4DBD-4BD8-9C9E-03596D90F099}" type="slidenum">
              <a:rPr lang="zh-CN" altLang="en-US"/>
              <a:pPr>
                <a:defRPr/>
              </a:pPr>
              <a:t>‹#›</a:t>
            </a:fld>
            <a:endParaRPr lang="zh-CN" altLang="en-US"/>
          </a:p>
        </p:txBody>
      </p:sp>
    </p:spTree>
    <p:extLst>
      <p:ext uri="{BB962C8B-B14F-4D97-AF65-F5344CB8AC3E}">
        <p14:creationId xmlns:p14="http://schemas.microsoft.com/office/powerpoint/2010/main" val="2989173893"/>
      </p:ext>
    </p:extLst>
  </p:cSld>
  <p:clrMap bg1="lt1" tx1="dk1" bg2="lt2" tx2="dk2" accent1="accent1" accent2="accent2" accent3="accent3" accent4="accent4" accent5="accent5" accent6="accent6" hlink="hlink" folHlink="folHlink"/>
  <p:hf hdr="0" ftr="0"/>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64" y="4689771"/>
            <a:ext cx="5438748" cy="4443183"/>
          </a:xfrm>
          <a:prstGeom prst="rect">
            <a:avLst/>
          </a:prstGeom>
        </p:spPr>
        <p:txBody>
          <a:bodyPr lIns="87947" tIns="43973" rIns="87947" bIns="43973"/>
          <a:lstStyle/>
          <a:p>
            <a:r>
              <a:rPr lang="en-US" altLang="zh-CN" smtClean="0"/>
              <a:t>Focus</a:t>
            </a:r>
            <a:r>
              <a:rPr lang="en-US" altLang="zh-CN" baseline="0" smtClean="0"/>
              <a:t> on:</a:t>
            </a:r>
          </a:p>
          <a:p>
            <a:pPr marL="219867" indent="-219867">
              <a:buAutoNum type="arabicPeriod"/>
            </a:pPr>
            <a:r>
              <a:rPr lang="zh-CN" altLang="en-US" baseline="0" smtClean="0"/>
              <a:t>原油期货结算基本原则</a:t>
            </a:r>
            <a:endParaRPr lang="en-US" altLang="zh-CN" baseline="0" smtClean="0"/>
          </a:p>
          <a:p>
            <a:pPr marL="219867" indent="-219867">
              <a:buAutoNum type="arabicPeriod"/>
            </a:pPr>
            <a:r>
              <a:rPr lang="zh-CN" altLang="en-US" baseline="0" smtClean="0"/>
              <a:t>因境外交易者、境外经纪机构参与，会员结算与现有国内期货品种结算的差异</a:t>
            </a:r>
            <a:endParaRPr lang="en-US" altLang="zh-CN" baseline="0" smtClean="0"/>
          </a:p>
          <a:p>
            <a:pPr marL="219867" indent="-219867">
              <a:buAutoNum type="arabicPeriod"/>
            </a:pPr>
            <a:r>
              <a:rPr lang="en-US" altLang="zh-CN" baseline="0" smtClean="0"/>
              <a:t>FAQs</a:t>
            </a:r>
            <a:endParaRPr lang="zh-CN" altLang="en-US" smtClean="0"/>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2</a:t>
            </a:fld>
            <a:endParaRPr lang="zh-CN" altLang="en-US"/>
          </a:p>
        </p:txBody>
      </p:sp>
    </p:spTree>
    <p:extLst>
      <p:ext uri="{BB962C8B-B14F-4D97-AF65-F5344CB8AC3E}">
        <p14:creationId xmlns:p14="http://schemas.microsoft.com/office/powerpoint/2010/main" val="1452577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50" y="4751388"/>
            <a:ext cx="5438775" cy="3889375"/>
          </a:xfrm>
          <a:prstGeom prst="rect">
            <a:avLst/>
          </a:prstGeom>
        </p:spPr>
        <p:txBody>
          <a:bodyPr/>
          <a:lstStyle/>
          <a:p>
            <a:endParaRPr lang="zh-CN" altLang="en-US"/>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4</a:t>
            </a:fld>
            <a:endParaRPr lang="zh-CN" altLang="en-US"/>
          </a:p>
        </p:txBody>
      </p:sp>
    </p:spTree>
    <p:extLst>
      <p:ext uri="{BB962C8B-B14F-4D97-AF65-F5344CB8AC3E}">
        <p14:creationId xmlns:p14="http://schemas.microsoft.com/office/powerpoint/2010/main" val="455879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50" y="4751388"/>
            <a:ext cx="5438775" cy="3889375"/>
          </a:xfrm>
          <a:prstGeom prst="rect">
            <a:avLst/>
          </a:prstGeom>
        </p:spPr>
        <p:txBody>
          <a:bodyPr/>
          <a:lstStyle/>
          <a:p>
            <a:endParaRPr lang="zh-CN" altLang="en-US"/>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5</a:t>
            </a:fld>
            <a:endParaRPr lang="zh-CN" altLang="en-US"/>
          </a:p>
        </p:txBody>
      </p:sp>
    </p:spTree>
    <p:extLst>
      <p:ext uri="{BB962C8B-B14F-4D97-AF65-F5344CB8AC3E}">
        <p14:creationId xmlns:p14="http://schemas.microsoft.com/office/powerpoint/2010/main" val="382622701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64" y="4689771"/>
            <a:ext cx="5438748" cy="4443183"/>
          </a:xfrm>
          <a:prstGeom prst="rect">
            <a:avLst/>
          </a:prstGeom>
        </p:spPr>
        <p:txBody>
          <a:bodyPr lIns="87947" tIns="43973" rIns="87947" bIns="43973"/>
          <a:lstStyle/>
          <a:p>
            <a:r>
              <a:rPr lang="zh-CN" altLang="en-US" smtClean="0"/>
              <a:t>呼应结算原则</a:t>
            </a:r>
            <a:endParaRPr lang="zh-CN" altLang="en-US"/>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7</a:t>
            </a:fld>
            <a:endParaRPr lang="zh-CN" altLang="en-US"/>
          </a:p>
        </p:txBody>
      </p:sp>
    </p:spTree>
    <p:extLst>
      <p:ext uri="{BB962C8B-B14F-4D97-AF65-F5344CB8AC3E}">
        <p14:creationId xmlns:p14="http://schemas.microsoft.com/office/powerpoint/2010/main" val="36327641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64" y="4689771"/>
            <a:ext cx="5438748" cy="4443183"/>
          </a:xfrm>
          <a:prstGeom prst="rect">
            <a:avLst/>
          </a:prstGeom>
        </p:spPr>
        <p:txBody>
          <a:bodyPr lIns="87947" tIns="43973" rIns="87947" bIns="43973"/>
          <a:lstStyle/>
          <a:p>
            <a:r>
              <a:rPr lang="zh-CN" altLang="en-US" smtClean="0"/>
              <a:t>严格执行：保证金专户存放管理、资金封闭运行</a:t>
            </a:r>
            <a:r>
              <a:rPr lang="zh-CN" altLang="en-US" baseline="0" smtClean="0"/>
              <a:t> </a:t>
            </a:r>
            <a:r>
              <a:rPr lang="en-US" altLang="zh-CN" baseline="0" smtClean="0">
                <a:sym typeface="Wingdings" panose="05000000000000000000" pitchFamily="2" charset="2"/>
              </a:rPr>
              <a:t> </a:t>
            </a:r>
            <a:r>
              <a:rPr lang="zh-CN" altLang="en-US" baseline="0" smtClean="0">
                <a:sym typeface="Wingdings" panose="05000000000000000000" pitchFamily="2" charset="2"/>
              </a:rPr>
              <a:t>政策突破：</a:t>
            </a:r>
            <a:endParaRPr lang="en-US" altLang="zh-CN" baseline="0" smtClean="0">
              <a:sym typeface="Wingdings" panose="05000000000000000000" pitchFamily="2" charset="2"/>
            </a:endParaRPr>
          </a:p>
          <a:p>
            <a:pPr marL="219867" indent="-219867">
              <a:buAutoNum type="arabicPeriod"/>
            </a:pPr>
            <a:r>
              <a:rPr lang="zh-CN" altLang="en-US" baseline="0" smtClean="0">
                <a:sym typeface="Wingdings" panose="05000000000000000000" pitchFamily="2" charset="2"/>
              </a:rPr>
              <a:t>境外投资者参与原油期货无资金额度限制 （只能用于特定品种期货交易）</a:t>
            </a:r>
            <a:endParaRPr lang="en-US" altLang="zh-CN" baseline="0" smtClean="0">
              <a:sym typeface="Wingdings" panose="05000000000000000000" pitchFamily="2" charset="2"/>
            </a:endParaRPr>
          </a:p>
          <a:p>
            <a:pPr marL="219867" indent="-219867">
              <a:buAutoNum type="arabicPeriod"/>
            </a:pPr>
            <a:r>
              <a:rPr lang="en-US" altLang="zh-CN" baseline="0" smtClean="0">
                <a:sym typeface="Wingdings" panose="05000000000000000000" pitchFamily="2" charset="2"/>
              </a:rPr>
              <a:t>NRA</a:t>
            </a:r>
            <a:r>
              <a:rPr lang="zh-CN" altLang="en-US" baseline="0" smtClean="0">
                <a:sym typeface="Wingdings" panose="05000000000000000000" pitchFamily="2" charset="2"/>
              </a:rPr>
              <a:t>账户余额不占用存管银行短债指标</a:t>
            </a:r>
            <a:endParaRPr lang="en-US" altLang="zh-CN" baseline="0" smtClean="0">
              <a:sym typeface="Wingdings" panose="05000000000000000000" pitchFamily="2" charset="2"/>
            </a:endParaRPr>
          </a:p>
          <a:p>
            <a:r>
              <a:rPr lang="en-US" altLang="zh-CN" baseline="0" smtClean="0">
                <a:sym typeface="Wingdings" panose="05000000000000000000" pitchFamily="2" charset="2"/>
              </a:rPr>
              <a:t>- </a:t>
            </a:r>
            <a:r>
              <a:rPr lang="zh-CN" altLang="en-US" baseline="0" smtClean="0">
                <a:sym typeface="Wingdings" panose="05000000000000000000" pitchFamily="2" charset="2"/>
              </a:rPr>
              <a:t>严格执行，加强监管 </a:t>
            </a:r>
            <a:r>
              <a:rPr lang="en-US" altLang="zh-CN" baseline="0" smtClean="0">
                <a:sym typeface="Wingdings" panose="05000000000000000000" pitchFamily="2" charset="2"/>
              </a:rPr>
              <a:t>-</a:t>
            </a:r>
            <a:endParaRPr lang="zh-CN" altLang="en-US"/>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14</a:t>
            </a:fld>
            <a:endParaRPr lang="zh-CN" altLang="en-US"/>
          </a:p>
        </p:txBody>
      </p:sp>
    </p:spTree>
    <p:extLst>
      <p:ext uri="{BB962C8B-B14F-4D97-AF65-F5344CB8AC3E}">
        <p14:creationId xmlns:p14="http://schemas.microsoft.com/office/powerpoint/2010/main" val="11893559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64" y="4689771"/>
            <a:ext cx="5438748" cy="4443183"/>
          </a:xfrm>
          <a:prstGeom prst="rect">
            <a:avLst/>
          </a:prstGeom>
        </p:spPr>
        <p:txBody>
          <a:bodyPr lIns="87947" tIns="43973" rIns="87947" bIns="43973"/>
          <a:lstStyle/>
          <a:p>
            <a:r>
              <a:rPr lang="zh-CN" altLang="en-US" smtClean="0"/>
              <a:t>出金 </a:t>
            </a:r>
            <a:r>
              <a:rPr lang="en-US" altLang="zh-CN" smtClean="0">
                <a:sym typeface="Wingdings" panose="05000000000000000000" pitchFamily="2" charset="2"/>
              </a:rPr>
              <a:t> </a:t>
            </a:r>
            <a:r>
              <a:rPr lang="zh-CN" altLang="en-US" smtClean="0">
                <a:sym typeface="Wingdings" panose="05000000000000000000" pitchFamily="2" charset="2"/>
              </a:rPr>
              <a:t>提醒严格限制盘中出金：</a:t>
            </a:r>
            <a:endParaRPr lang="en-US" altLang="zh-CN" smtClean="0">
              <a:sym typeface="Wingdings" panose="05000000000000000000" pitchFamily="2" charset="2"/>
            </a:endParaRPr>
          </a:p>
          <a:p>
            <a:r>
              <a:rPr lang="en-US" altLang="zh-CN" smtClean="0"/>
              <a:t>1. </a:t>
            </a:r>
            <a:r>
              <a:rPr lang="zh-CN" altLang="en-US" smtClean="0"/>
              <a:t>因境外投资者参与，期货公司肩负反洗钱重任，防控不法分子通过跨境对敲，快速转移资金出境</a:t>
            </a:r>
            <a:endParaRPr lang="en-US" altLang="zh-CN" smtClean="0"/>
          </a:p>
          <a:p>
            <a:r>
              <a:rPr lang="en-US" altLang="zh-CN" smtClean="0"/>
              <a:t>2. </a:t>
            </a:r>
            <a:r>
              <a:rPr lang="zh-CN" altLang="en-US" smtClean="0"/>
              <a:t>交易所严格监控，期货公司加强防范，应通过协议约定不得盘中出金</a:t>
            </a:r>
            <a:endParaRPr lang="zh-CN" altLang="en-US"/>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17</a:t>
            </a:fld>
            <a:endParaRPr lang="zh-CN" altLang="en-US"/>
          </a:p>
        </p:txBody>
      </p:sp>
    </p:spTree>
    <p:extLst>
      <p:ext uri="{BB962C8B-B14F-4D97-AF65-F5344CB8AC3E}">
        <p14:creationId xmlns:p14="http://schemas.microsoft.com/office/powerpoint/2010/main" val="7624379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a:xfrm>
            <a:off x="679464" y="4689771"/>
            <a:ext cx="5438748" cy="4443183"/>
          </a:xfrm>
          <a:prstGeom prst="rect">
            <a:avLst/>
          </a:prstGeom>
        </p:spPr>
        <p:txBody>
          <a:bodyPr lIns="87947" tIns="43973" rIns="87947" bIns="43973"/>
          <a:lstStyle/>
          <a:p>
            <a:r>
              <a:rPr lang="en-US" altLang="zh-CN" sz="1000" smtClean="0">
                <a:latin typeface="幼圆" panose="02010509060101010101" pitchFamily="49" charset="-122"/>
                <a:ea typeface="幼圆" panose="02010509060101010101" pitchFamily="49" charset="-122"/>
              </a:rPr>
              <a:t>1. </a:t>
            </a:r>
            <a:r>
              <a:rPr lang="zh-CN" altLang="en-US" sz="1000" smtClean="0">
                <a:latin typeface="幼圆" panose="02010509060101010101" pitchFamily="49" charset="-122"/>
                <a:ea typeface="幼圆" panose="02010509060101010101" pitchFamily="49" charset="-122"/>
              </a:rPr>
              <a:t>外汇充抵保证金，在银行账户内维持外汇状态，不发生币种转换</a:t>
            </a:r>
            <a:endParaRPr lang="en-US" altLang="zh-CN" sz="1000" smtClean="0">
              <a:latin typeface="幼圆" panose="02010509060101010101" pitchFamily="49" charset="-122"/>
              <a:ea typeface="幼圆" panose="02010509060101010101" pitchFamily="49" charset="-122"/>
            </a:endParaRPr>
          </a:p>
          <a:p>
            <a:r>
              <a:rPr lang="en-US" altLang="zh-CN" sz="1000" smtClean="0">
                <a:latin typeface="幼圆" panose="02010509060101010101" pitchFamily="49" charset="-122"/>
                <a:ea typeface="幼圆" panose="02010509060101010101" pitchFamily="49" charset="-122"/>
              </a:rPr>
              <a:t>2. </a:t>
            </a:r>
            <a:r>
              <a:rPr lang="zh-CN" altLang="en-US" sz="1000" smtClean="0">
                <a:latin typeface="幼圆" panose="02010509060101010101" pitchFamily="49" charset="-122"/>
                <a:ea typeface="幼圆" panose="02010509060101010101" pitchFamily="49" charset="-122"/>
              </a:rPr>
              <a:t>期货公司按折算价，计算客户的外汇作为保证金使用的资产（可以与交易所保持一致，也可以比交易所打更多折扣，协议约定）</a:t>
            </a:r>
            <a:endParaRPr lang="en-US" altLang="zh-CN" sz="1000" smtClean="0">
              <a:latin typeface="幼圆" panose="02010509060101010101" pitchFamily="49" charset="-122"/>
              <a:ea typeface="幼圆" panose="02010509060101010101" pitchFamily="49" charset="-122"/>
            </a:endParaRPr>
          </a:p>
          <a:p>
            <a:endParaRPr lang="zh-CN" altLang="en-US" sz="1000">
              <a:latin typeface="幼圆" panose="02010509060101010101" pitchFamily="49" charset="-122"/>
              <a:ea typeface="幼圆" panose="02010509060101010101" pitchFamily="49" charset="-122"/>
            </a:endParaRPr>
          </a:p>
        </p:txBody>
      </p:sp>
      <p:sp>
        <p:nvSpPr>
          <p:cNvPr id="4" name="日期占位符 3"/>
          <p:cNvSpPr>
            <a:spLocks noGrp="1"/>
          </p:cNvSpPr>
          <p:nvPr>
            <p:ph type="dt" idx="10"/>
          </p:nvPr>
        </p:nvSpPr>
        <p:spPr/>
        <p:txBody>
          <a:bodyPr/>
          <a:lstStyle/>
          <a:p>
            <a:pPr>
              <a:defRPr/>
            </a:pPr>
            <a:endParaRPr lang="zh-CN" altLang="en-US"/>
          </a:p>
        </p:txBody>
      </p:sp>
      <p:sp>
        <p:nvSpPr>
          <p:cNvPr id="5" name="灯片编号占位符 4"/>
          <p:cNvSpPr>
            <a:spLocks noGrp="1"/>
          </p:cNvSpPr>
          <p:nvPr>
            <p:ph type="sldNum" sz="quarter" idx="11"/>
          </p:nvPr>
        </p:nvSpPr>
        <p:spPr/>
        <p:txBody>
          <a:bodyPr/>
          <a:lstStyle/>
          <a:p>
            <a:pPr>
              <a:defRPr/>
            </a:pPr>
            <a:fld id="{C044A5D7-4DBD-4BD8-9C9E-03596D90F099}" type="slidenum">
              <a:rPr lang="zh-CN" altLang="en-US" smtClean="0"/>
              <a:pPr>
                <a:defRPr/>
              </a:pPr>
              <a:t>18</a:t>
            </a:fld>
            <a:endParaRPr lang="zh-CN" altLang="en-US"/>
          </a:p>
        </p:txBody>
      </p:sp>
    </p:spTree>
    <p:extLst>
      <p:ext uri="{BB962C8B-B14F-4D97-AF65-F5344CB8AC3E}">
        <p14:creationId xmlns:p14="http://schemas.microsoft.com/office/powerpoint/2010/main" val="2230440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自定义版式">
    <p:spTree>
      <p:nvGrpSpPr>
        <p:cNvPr id="1" name=""/>
        <p:cNvGrpSpPr/>
        <p:nvPr/>
      </p:nvGrpSpPr>
      <p:grpSpPr>
        <a:xfrm>
          <a:off x="0" y="0"/>
          <a:ext cx="0" cy="0"/>
          <a:chOff x="0" y="0"/>
          <a:chExt cx="0" cy="0"/>
        </a:xfrm>
      </p:grpSpPr>
      <p:sp>
        <p:nvSpPr>
          <p:cNvPr id="2" name="标题 1"/>
          <p:cNvSpPr>
            <a:spLocks noGrp="1"/>
          </p:cNvSpPr>
          <p:nvPr>
            <p:ph type="title"/>
          </p:nvPr>
        </p:nvSpPr>
        <p:spPr>
          <a:xfrm>
            <a:off x="519113" y="290513"/>
            <a:ext cx="9347200" cy="1209675"/>
          </a:xfrm>
        </p:spPr>
        <p:txBody>
          <a:bodyPr/>
          <a:lstStyle>
            <a:lvl1pPr>
              <a:defRPr>
                <a:ea typeface="微软雅黑" panose="020B0503020204020204" pitchFamily="34" charset="-122"/>
              </a:defRPr>
            </a:lvl1pPr>
          </a:lstStyle>
          <a:p>
            <a:r>
              <a:rPr lang="zh-CN" altLang="en-US" dirty="0" smtClean="0"/>
              <a:t>单击此处编辑母版标题样式</a:t>
            </a:r>
            <a:endParaRPr lang="zh-CN" altLang="en-US" dirty="0"/>
          </a:p>
        </p:txBody>
      </p:sp>
      <p:sp>
        <p:nvSpPr>
          <p:cNvPr id="3" name="日期占位符 3"/>
          <p:cNvSpPr>
            <a:spLocks noGrp="1" noChangeArrowheads="1"/>
          </p:cNvSpPr>
          <p:nvPr>
            <p:ph type="dt" sz="half" idx="10"/>
          </p:nvPr>
        </p:nvSpPr>
        <p:spPr>
          <a:ln/>
        </p:spPr>
        <p:txBody>
          <a:bodyPr/>
          <a:lstStyle>
            <a:lvl1pPr>
              <a:defRPr/>
            </a:lvl1pPr>
          </a:lstStyle>
          <a:p>
            <a:pPr>
              <a:defRPr/>
            </a:pPr>
            <a:endParaRPr lang="zh-CN" altLang="en-US" sz="1800">
              <a:solidFill>
                <a:srgbClr val="035C75"/>
              </a:solidFill>
            </a:endParaRPr>
          </a:p>
        </p:txBody>
      </p:sp>
      <p:sp>
        <p:nvSpPr>
          <p:cNvPr id="4" name="页脚占位符 4"/>
          <p:cNvSpPr>
            <a:spLocks noGrp="1" noChangeArrowheads="1"/>
          </p:cNvSpPr>
          <p:nvPr>
            <p:ph type="ftr" sz="quarter" idx="11"/>
          </p:nvPr>
        </p:nvSpPr>
        <p:spPr>
          <a:ln/>
        </p:spPr>
        <p:txBody>
          <a:bodyPr/>
          <a:lstStyle>
            <a:lvl1pPr>
              <a:defRPr/>
            </a:lvl1pPr>
          </a:lstStyle>
          <a:p>
            <a:pPr>
              <a:defRPr/>
            </a:pPr>
            <a:endParaRPr lang="zh-CN" altLang="zh-CN"/>
          </a:p>
        </p:txBody>
      </p:sp>
      <p:sp>
        <p:nvSpPr>
          <p:cNvPr id="5" name="灯片编号占位符 5"/>
          <p:cNvSpPr>
            <a:spLocks noGrp="1" noChangeArrowheads="1"/>
          </p:cNvSpPr>
          <p:nvPr>
            <p:ph type="sldNum" sz="quarter" idx="12"/>
          </p:nvPr>
        </p:nvSpPr>
        <p:spPr>
          <a:ln/>
        </p:spPr>
        <p:txBody>
          <a:bodyPr/>
          <a:lstStyle>
            <a:lvl1pPr>
              <a:defRPr/>
            </a:lvl1pPr>
          </a:lstStyle>
          <a:p>
            <a:pPr>
              <a:defRPr/>
            </a:pPr>
            <a:fld id="{F839B209-89A1-4267-9B9A-73CC59F28709}" type="slidenum">
              <a:rPr lang="zh-CN" altLang="en-US"/>
              <a:pPr>
                <a:defRPr/>
              </a:pPr>
              <a:t>‹#›</a:t>
            </a:fld>
            <a:endParaRPr lang="zh-CN" altLang="en-US" sz="1800">
              <a:solidFill>
                <a:schemeClr val="tx1"/>
              </a:solidFill>
            </a:endParaRPr>
          </a:p>
        </p:txBody>
      </p:sp>
    </p:spTree>
    <p:extLst>
      <p:ext uri="{BB962C8B-B14F-4D97-AF65-F5344CB8AC3E}">
        <p14:creationId xmlns:p14="http://schemas.microsoft.com/office/powerpoint/2010/main" val="25160833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3_空白">
    <p:spTree>
      <p:nvGrpSpPr>
        <p:cNvPr id="1" name=""/>
        <p:cNvGrpSpPr/>
        <p:nvPr/>
      </p:nvGrpSpPr>
      <p:grpSpPr>
        <a:xfrm>
          <a:off x="0" y="0"/>
          <a:ext cx="0" cy="0"/>
          <a:chOff x="0" y="0"/>
          <a:chExt cx="0" cy="0"/>
        </a:xfrm>
      </p:grpSpPr>
      <p:sp>
        <p:nvSpPr>
          <p:cNvPr id="67" name="文本占位符 2"/>
          <p:cNvSpPr>
            <a:spLocks noGrp="1"/>
          </p:cNvSpPr>
          <p:nvPr>
            <p:ph type="body" sz="quarter" idx="15"/>
          </p:nvPr>
        </p:nvSpPr>
        <p:spPr>
          <a:xfrm>
            <a:off x="3099076" y="3436663"/>
            <a:ext cx="4929658" cy="666162"/>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lvl1pPr marL="0" indent="0">
              <a:buFont typeface="Arial" panose="020B0604020202020204" pitchFamily="34" charset="0"/>
              <a:buNone/>
              <a:defRPr sz="1700">
                <a:solidFill>
                  <a:schemeClr val="tx1">
                    <a:lumMod val="65000"/>
                    <a:lumOff val="35000"/>
                  </a:schemeClr>
                </a:solidFill>
                <a:latin typeface="微软雅黑" pitchFamily="34" charset="-122"/>
                <a:ea typeface="微软雅黑" pitchFamily="34" charset="-122"/>
              </a:defRPr>
            </a:lvl1pPr>
          </a:lstStyle>
          <a:p>
            <a:pPr lvl="0"/>
            <a:r>
              <a:rPr lang="zh-CN" altLang="en-US" dirty="0" smtClean="0"/>
              <a:t>单击此处编辑母版</a:t>
            </a:r>
            <a:endParaRPr lang="zh-CN" altLang="en-US" dirty="0"/>
          </a:p>
        </p:txBody>
      </p:sp>
      <p:sp>
        <p:nvSpPr>
          <p:cNvPr id="50" name="文本占位符 2"/>
          <p:cNvSpPr>
            <a:spLocks noGrp="1"/>
          </p:cNvSpPr>
          <p:nvPr>
            <p:ph type="body" sz="quarter" idx="16"/>
          </p:nvPr>
        </p:nvSpPr>
        <p:spPr>
          <a:xfrm>
            <a:off x="2226875" y="1444822"/>
            <a:ext cx="709931" cy="660558"/>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spcCol="0" rtlCol="0" fromWordArt="0" anchor="ctr" forceAA="0">
            <a:noAutofit/>
          </a:bodyPr>
          <a:lstStyle>
            <a:lvl1pPr marL="0" indent="0" algn="ctr">
              <a:buNone/>
              <a:defRPr lang="zh-CN" altLang="en-US" sz="1500" b="1" dirty="0">
                <a:latin typeface="+mn-lt"/>
                <a:ea typeface="微软雅黑" panose="020B0503020204020204" pitchFamily="34" charset="-122"/>
              </a:defRPr>
            </a:lvl1pPr>
          </a:lstStyle>
          <a:p>
            <a:pPr lvl="0"/>
            <a:endParaRPr lang="zh-CN" altLang="en-US" dirty="0"/>
          </a:p>
        </p:txBody>
      </p:sp>
      <p:sp>
        <p:nvSpPr>
          <p:cNvPr id="51" name="文本占位符 2"/>
          <p:cNvSpPr>
            <a:spLocks noGrp="1"/>
          </p:cNvSpPr>
          <p:nvPr>
            <p:ph type="body" sz="quarter" idx="17"/>
          </p:nvPr>
        </p:nvSpPr>
        <p:spPr>
          <a:xfrm>
            <a:off x="2226875" y="3418076"/>
            <a:ext cx="709931" cy="660558"/>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spcCol="0" rtlCol="0" fromWordArt="0" anchor="ctr" forceAA="0">
            <a:noAutofit/>
          </a:bodyPr>
          <a:lstStyle>
            <a:lvl1pPr marL="0" indent="0" algn="ctr">
              <a:buNone/>
              <a:defRPr lang="zh-CN" altLang="en-US" sz="1500" b="1" dirty="0">
                <a:latin typeface="+mn-lt"/>
                <a:ea typeface="微软雅黑" panose="020B0503020204020204" pitchFamily="34" charset="-122"/>
              </a:defRPr>
            </a:lvl1pPr>
          </a:lstStyle>
          <a:p>
            <a:pPr lvl="0"/>
            <a:endParaRPr lang="zh-CN" altLang="en-US" dirty="0"/>
          </a:p>
        </p:txBody>
      </p:sp>
      <p:sp>
        <p:nvSpPr>
          <p:cNvPr id="52" name="文本占位符 2"/>
          <p:cNvSpPr>
            <a:spLocks noGrp="1"/>
          </p:cNvSpPr>
          <p:nvPr>
            <p:ph type="body" sz="quarter" idx="18"/>
          </p:nvPr>
        </p:nvSpPr>
        <p:spPr>
          <a:xfrm>
            <a:off x="2226875" y="2431450"/>
            <a:ext cx="709931" cy="660558"/>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spcCol="0" rtlCol="0" fromWordArt="0" anchor="ctr" forceAA="0">
            <a:noAutofit/>
          </a:bodyPr>
          <a:lstStyle>
            <a:lvl1pPr marL="0" indent="0" algn="ctr">
              <a:buNone/>
              <a:defRPr lang="zh-CN" altLang="en-US" sz="1500" b="1" dirty="0">
                <a:latin typeface="+mn-lt"/>
                <a:ea typeface="微软雅黑" panose="020B0503020204020204" pitchFamily="34" charset="-122"/>
              </a:defRPr>
            </a:lvl1pPr>
          </a:lstStyle>
          <a:p>
            <a:pPr lvl="0"/>
            <a:endParaRPr lang="zh-CN" altLang="en-US" dirty="0"/>
          </a:p>
        </p:txBody>
      </p:sp>
      <p:sp>
        <p:nvSpPr>
          <p:cNvPr id="53" name="文本占位符 2"/>
          <p:cNvSpPr>
            <a:spLocks noGrp="1"/>
          </p:cNvSpPr>
          <p:nvPr>
            <p:ph type="body" sz="quarter" idx="19"/>
          </p:nvPr>
        </p:nvSpPr>
        <p:spPr>
          <a:xfrm>
            <a:off x="3099076" y="2425844"/>
            <a:ext cx="4929658" cy="666162"/>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lvl1pPr marL="0" indent="0">
              <a:buFont typeface="Arial" panose="020B0604020202020204" pitchFamily="34" charset="0"/>
              <a:buNone/>
              <a:defRPr sz="1700">
                <a:solidFill>
                  <a:schemeClr val="tx1">
                    <a:lumMod val="65000"/>
                    <a:lumOff val="35000"/>
                  </a:schemeClr>
                </a:solidFill>
                <a:latin typeface="微软雅黑" pitchFamily="34" charset="-122"/>
                <a:ea typeface="微软雅黑" pitchFamily="34" charset="-122"/>
              </a:defRPr>
            </a:lvl1pPr>
          </a:lstStyle>
          <a:p>
            <a:pPr lvl="0"/>
            <a:r>
              <a:rPr lang="zh-CN" altLang="en-US" dirty="0" smtClean="0"/>
              <a:t>单击此处编辑母版</a:t>
            </a:r>
            <a:endParaRPr lang="zh-CN" altLang="en-US" dirty="0"/>
          </a:p>
        </p:txBody>
      </p:sp>
      <p:sp>
        <p:nvSpPr>
          <p:cNvPr id="54" name="文本占位符 2"/>
          <p:cNvSpPr>
            <a:spLocks noGrp="1"/>
          </p:cNvSpPr>
          <p:nvPr>
            <p:ph type="body" sz="quarter" idx="20"/>
          </p:nvPr>
        </p:nvSpPr>
        <p:spPr>
          <a:xfrm>
            <a:off x="3099076" y="1439643"/>
            <a:ext cx="4929658" cy="666162"/>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lvl1pPr marL="0" indent="0">
              <a:buFont typeface="Arial" panose="020B0604020202020204" pitchFamily="34" charset="0"/>
              <a:buNone/>
              <a:defRPr sz="1700">
                <a:solidFill>
                  <a:schemeClr val="tx1">
                    <a:lumMod val="65000"/>
                    <a:lumOff val="35000"/>
                  </a:schemeClr>
                </a:solidFill>
                <a:latin typeface="微软雅黑" pitchFamily="34" charset="-122"/>
                <a:ea typeface="微软雅黑" pitchFamily="34" charset="-122"/>
              </a:defRPr>
            </a:lvl1pPr>
          </a:lstStyle>
          <a:p>
            <a:pPr lvl="0"/>
            <a:r>
              <a:rPr lang="zh-CN" altLang="en-US" dirty="0" smtClean="0"/>
              <a:t>单击此处编辑母版</a:t>
            </a:r>
            <a:endParaRPr lang="zh-CN" altLang="en-US" dirty="0"/>
          </a:p>
        </p:txBody>
      </p:sp>
      <p:grpSp>
        <p:nvGrpSpPr>
          <p:cNvPr id="25" name="组合 24"/>
          <p:cNvGrpSpPr/>
          <p:nvPr userDrawn="1"/>
        </p:nvGrpSpPr>
        <p:grpSpPr>
          <a:xfrm>
            <a:off x="0" y="129600"/>
            <a:ext cx="10258425" cy="648001"/>
            <a:chOff x="0" y="129600"/>
            <a:chExt cx="10258425" cy="648001"/>
          </a:xfrm>
        </p:grpSpPr>
        <p:sp>
          <p:nvSpPr>
            <p:cNvPr id="26" name="矩形 25"/>
            <p:cNvSpPr/>
            <p:nvPr/>
          </p:nvSpPr>
          <p:spPr>
            <a:xfrm>
              <a:off x="0" y="129600"/>
              <a:ext cx="3013236" cy="64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600" b="1">
                <a:latin typeface="微软雅黑" panose="020B0503020204020204" pitchFamily="34" charset="-122"/>
                <a:ea typeface="微软雅黑" panose="020B0503020204020204" pitchFamily="34" charset="-122"/>
              </a:endParaRPr>
            </a:p>
          </p:txBody>
        </p:sp>
        <p:sp>
          <p:nvSpPr>
            <p:cNvPr id="28" name="矩形 27"/>
            <p:cNvSpPr/>
            <p:nvPr/>
          </p:nvSpPr>
          <p:spPr>
            <a:xfrm>
              <a:off x="3550965" y="129600"/>
              <a:ext cx="202578" cy="64800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29" name="矩形 28"/>
            <p:cNvSpPr/>
            <p:nvPr/>
          </p:nvSpPr>
          <p:spPr>
            <a:xfrm>
              <a:off x="3101232" y="129600"/>
              <a:ext cx="336197" cy="64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30" name="矩形 29"/>
            <p:cNvSpPr/>
            <p:nvPr/>
          </p:nvSpPr>
          <p:spPr>
            <a:xfrm>
              <a:off x="3876098" y="129600"/>
              <a:ext cx="5215875"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200" b="1">
                <a:latin typeface="微软雅黑" panose="020B0503020204020204" pitchFamily="34" charset="-122"/>
                <a:ea typeface="微软雅黑" panose="020B0503020204020204" pitchFamily="34" charset="-122"/>
              </a:endParaRPr>
            </a:p>
          </p:txBody>
        </p:sp>
        <p:sp>
          <p:nvSpPr>
            <p:cNvPr id="31" name="矩形 30"/>
            <p:cNvSpPr/>
            <p:nvPr/>
          </p:nvSpPr>
          <p:spPr>
            <a:xfrm>
              <a:off x="9885363" y="129600"/>
              <a:ext cx="373062"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32" name="矩形 31"/>
            <p:cNvSpPr/>
            <p:nvPr/>
          </p:nvSpPr>
          <p:spPr>
            <a:xfrm>
              <a:off x="9258715" y="129600"/>
              <a:ext cx="478986"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grpSp>
      <p:cxnSp>
        <p:nvCxnSpPr>
          <p:cNvPr id="33" name="直接连接符 32"/>
          <p:cNvCxnSpPr/>
          <p:nvPr userDrawn="1"/>
        </p:nvCxnSpPr>
        <p:spPr>
          <a:xfrm>
            <a:off x="4375150" y="6910035"/>
            <a:ext cx="6010275" cy="0"/>
          </a:xfrm>
          <a:prstGeom prst="line">
            <a:avLst/>
          </a:prstGeom>
          <a:ln w="63500">
            <a:solidFill>
              <a:srgbClr val="C00000"/>
            </a:solidFill>
          </a:ln>
        </p:spPr>
        <p:style>
          <a:lnRef idx="3">
            <a:schemeClr val="accent2"/>
          </a:lnRef>
          <a:fillRef idx="0">
            <a:schemeClr val="accent2"/>
          </a:fillRef>
          <a:effectRef idx="2">
            <a:schemeClr val="accent2"/>
          </a:effectRef>
          <a:fontRef idx="minor">
            <a:schemeClr val="tx1"/>
          </a:fontRef>
        </p:style>
      </p:cxnSp>
      <p:cxnSp>
        <p:nvCxnSpPr>
          <p:cNvPr id="34" name="直接连接符 33"/>
          <p:cNvCxnSpPr/>
          <p:nvPr userDrawn="1"/>
        </p:nvCxnSpPr>
        <p:spPr>
          <a:xfrm>
            <a:off x="0" y="6910035"/>
            <a:ext cx="4375150" cy="0"/>
          </a:xfrm>
          <a:prstGeom prst="line">
            <a:avLst/>
          </a:prstGeom>
          <a:ln w="63500"/>
        </p:spPr>
        <p:style>
          <a:lnRef idx="3">
            <a:schemeClr val="dk1"/>
          </a:lnRef>
          <a:fillRef idx="0">
            <a:schemeClr val="dk1"/>
          </a:fillRef>
          <a:effectRef idx="2">
            <a:schemeClr val="dk1"/>
          </a:effectRef>
          <a:fontRef idx="minor">
            <a:schemeClr val="tx1"/>
          </a:fontRef>
        </p:style>
      </p:cxnSp>
      <p:sp>
        <p:nvSpPr>
          <p:cNvPr id="35" name="标题 26"/>
          <p:cNvSpPr>
            <a:spLocks noGrp="1"/>
          </p:cNvSpPr>
          <p:nvPr>
            <p:ph type="title" hasCustomPrompt="1"/>
          </p:nvPr>
        </p:nvSpPr>
        <p:spPr>
          <a:xfrm>
            <a:off x="342899" y="129600"/>
            <a:ext cx="8649849" cy="648000"/>
          </a:xfrm>
        </p:spPr>
        <p:txBody>
          <a:bodyPr>
            <a:normAutofit/>
          </a:bodyPr>
          <a:lstStyle>
            <a:lvl1pPr marL="0" indent="0" algn="l">
              <a:tabLst>
                <a:tab pos="3943350" algn="l"/>
              </a:tabLst>
              <a:defRPr sz="2000">
                <a:solidFill>
                  <a:schemeClr val="bg1"/>
                </a:solidFill>
                <a:latin typeface="黑体" panose="02010609060101010101" pitchFamily="49" charset="-122"/>
                <a:ea typeface="黑体" panose="02010609060101010101" pitchFamily="49" charset="-122"/>
              </a:defRPr>
            </a:lvl1pPr>
          </a:lstStyle>
          <a:p>
            <a:r>
              <a:rPr lang="zh-CN" altLang="en-US" dirty="0" smtClean="0"/>
              <a:t>单击此处编辑母版</a:t>
            </a:r>
            <a:r>
              <a:rPr lang="zh-CN" altLang="en-US" smtClean="0"/>
              <a:t>标题样式</a:t>
            </a:r>
            <a:r>
              <a:rPr lang="en-US" altLang="zh-CN" smtClean="0"/>
              <a:t>	</a:t>
            </a:r>
            <a:endParaRPr lang="zh-CN" altLang="en-US" dirty="0"/>
          </a:p>
        </p:txBody>
      </p:sp>
      <p:sp>
        <p:nvSpPr>
          <p:cNvPr id="36" name="灯片编号占位符 3"/>
          <p:cNvSpPr>
            <a:spLocks noGrp="1"/>
          </p:cNvSpPr>
          <p:nvPr>
            <p:ph type="sldNum" sz="quarter" idx="21"/>
          </p:nvPr>
        </p:nvSpPr>
        <p:spPr>
          <a:xfrm>
            <a:off x="9478963" y="6910035"/>
            <a:ext cx="549275" cy="343253"/>
          </a:xfrm>
        </p:spPr>
        <p:txBody>
          <a:bodyPr anchor="ctr"/>
          <a:lstStyle>
            <a:lvl1pPr>
              <a:defRPr sz="1000">
                <a:solidFill>
                  <a:schemeClr val="tx1"/>
                </a:solidFill>
                <a:ea typeface="微软雅黑" panose="020B0503020204020204" pitchFamily="34" charset="-122"/>
              </a:defRPr>
            </a:lvl1pPr>
          </a:lstStyle>
          <a:p>
            <a:pPr>
              <a:defRPr/>
            </a:pPr>
            <a:fld id="{47F4CFC2-BBEC-42D2-B3E8-C5396F017203}" type="slidenum">
              <a:rPr lang="zh-CN" altLang="en-US" smtClean="0"/>
              <a:pPr>
                <a:defRPr/>
              </a:pPr>
              <a:t>‹#›</a:t>
            </a:fld>
            <a:endParaRPr lang="zh-CN" altLang="en-US"/>
          </a:p>
        </p:txBody>
      </p:sp>
    </p:spTree>
    <p:extLst>
      <p:ext uri="{BB962C8B-B14F-4D97-AF65-F5344CB8AC3E}">
        <p14:creationId xmlns:p14="http://schemas.microsoft.com/office/powerpoint/2010/main" val="15827997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4_空白">
    <p:spTree>
      <p:nvGrpSpPr>
        <p:cNvPr id="1" name=""/>
        <p:cNvGrpSpPr/>
        <p:nvPr/>
      </p:nvGrpSpPr>
      <p:grpSpPr>
        <a:xfrm>
          <a:off x="0" y="0"/>
          <a:ext cx="0" cy="0"/>
          <a:chOff x="0" y="0"/>
          <a:chExt cx="0" cy="0"/>
        </a:xfrm>
      </p:grpSpPr>
      <p:grpSp>
        <p:nvGrpSpPr>
          <p:cNvPr id="2" name="组合 1"/>
          <p:cNvGrpSpPr/>
          <p:nvPr userDrawn="1"/>
        </p:nvGrpSpPr>
        <p:grpSpPr>
          <a:xfrm>
            <a:off x="0" y="129600"/>
            <a:ext cx="10258425" cy="648001"/>
            <a:chOff x="0" y="129600"/>
            <a:chExt cx="10258425" cy="648001"/>
          </a:xfrm>
        </p:grpSpPr>
        <p:sp>
          <p:nvSpPr>
            <p:cNvPr id="14" name="矩形 13"/>
            <p:cNvSpPr/>
            <p:nvPr/>
          </p:nvSpPr>
          <p:spPr>
            <a:xfrm>
              <a:off x="0" y="129600"/>
              <a:ext cx="3013236" cy="64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600" b="1">
                <a:latin typeface="微软雅黑" panose="020B0503020204020204" pitchFamily="34" charset="-122"/>
                <a:ea typeface="微软雅黑" panose="020B0503020204020204" pitchFamily="34" charset="-122"/>
              </a:endParaRPr>
            </a:p>
          </p:txBody>
        </p:sp>
        <p:sp>
          <p:nvSpPr>
            <p:cNvPr id="15" name="矩形 14"/>
            <p:cNvSpPr/>
            <p:nvPr/>
          </p:nvSpPr>
          <p:spPr>
            <a:xfrm>
              <a:off x="3550965" y="129600"/>
              <a:ext cx="202578" cy="648001"/>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16" name="矩形 15"/>
            <p:cNvSpPr/>
            <p:nvPr/>
          </p:nvSpPr>
          <p:spPr>
            <a:xfrm>
              <a:off x="3101232" y="129600"/>
              <a:ext cx="336197" cy="648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18" name="矩形 17"/>
            <p:cNvSpPr/>
            <p:nvPr/>
          </p:nvSpPr>
          <p:spPr>
            <a:xfrm>
              <a:off x="3876098" y="129600"/>
              <a:ext cx="5215875"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sz="2200" b="1">
                <a:latin typeface="微软雅黑" panose="020B0503020204020204" pitchFamily="34" charset="-122"/>
                <a:ea typeface="微软雅黑" panose="020B0503020204020204" pitchFamily="34" charset="-122"/>
              </a:endParaRPr>
            </a:p>
          </p:txBody>
        </p:sp>
        <p:sp>
          <p:nvSpPr>
            <p:cNvPr id="19" name="矩形 18"/>
            <p:cNvSpPr/>
            <p:nvPr/>
          </p:nvSpPr>
          <p:spPr>
            <a:xfrm>
              <a:off x="9885363" y="129600"/>
              <a:ext cx="373062"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sp>
          <p:nvSpPr>
            <p:cNvPr id="20" name="矩形 19"/>
            <p:cNvSpPr/>
            <p:nvPr/>
          </p:nvSpPr>
          <p:spPr>
            <a:xfrm>
              <a:off x="9258715" y="129600"/>
              <a:ext cx="478986" cy="64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grpSp>
      <p:cxnSp>
        <p:nvCxnSpPr>
          <p:cNvPr id="21" name="直接连接符 20"/>
          <p:cNvCxnSpPr/>
          <p:nvPr userDrawn="1"/>
        </p:nvCxnSpPr>
        <p:spPr>
          <a:xfrm>
            <a:off x="4375150" y="6910035"/>
            <a:ext cx="6010275" cy="0"/>
          </a:xfrm>
          <a:prstGeom prst="line">
            <a:avLst/>
          </a:prstGeom>
          <a:ln w="63500">
            <a:solidFill>
              <a:srgbClr val="C00000"/>
            </a:solidFill>
          </a:ln>
        </p:spPr>
        <p:style>
          <a:lnRef idx="3">
            <a:schemeClr val="accent2"/>
          </a:lnRef>
          <a:fillRef idx="0">
            <a:schemeClr val="accent2"/>
          </a:fillRef>
          <a:effectRef idx="2">
            <a:schemeClr val="accent2"/>
          </a:effectRef>
          <a:fontRef idx="minor">
            <a:schemeClr val="tx1"/>
          </a:fontRef>
        </p:style>
      </p:cxnSp>
      <p:cxnSp>
        <p:nvCxnSpPr>
          <p:cNvPr id="22" name="直接连接符 21"/>
          <p:cNvCxnSpPr/>
          <p:nvPr userDrawn="1"/>
        </p:nvCxnSpPr>
        <p:spPr>
          <a:xfrm>
            <a:off x="0" y="6910035"/>
            <a:ext cx="4375150" cy="0"/>
          </a:xfrm>
          <a:prstGeom prst="line">
            <a:avLst/>
          </a:prstGeom>
          <a:ln w="63500"/>
        </p:spPr>
        <p:style>
          <a:lnRef idx="3">
            <a:schemeClr val="dk1"/>
          </a:lnRef>
          <a:fillRef idx="0">
            <a:schemeClr val="dk1"/>
          </a:fillRef>
          <a:effectRef idx="2">
            <a:schemeClr val="dk1"/>
          </a:effectRef>
          <a:fontRef idx="minor">
            <a:schemeClr val="tx1"/>
          </a:fontRef>
        </p:style>
      </p:cxnSp>
      <p:sp>
        <p:nvSpPr>
          <p:cNvPr id="27" name="标题 26"/>
          <p:cNvSpPr>
            <a:spLocks noGrp="1"/>
          </p:cNvSpPr>
          <p:nvPr userDrawn="1">
            <p:ph type="title"/>
          </p:nvPr>
        </p:nvSpPr>
        <p:spPr>
          <a:xfrm>
            <a:off x="342900" y="129600"/>
            <a:ext cx="8649849" cy="648000"/>
          </a:xfrm>
        </p:spPr>
        <p:txBody>
          <a:bodyPr>
            <a:normAutofit/>
          </a:bodyPr>
          <a:lstStyle>
            <a:lvl1pPr marL="0" indent="0" algn="l">
              <a:tabLst>
                <a:tab pos="3857625" algn="l"/>
              </a:tabLst>
              <a:defRPr sz="2000">
                <a:solidFill>
                  <a:schemeClr val="bg1"/>
                </a:solidFill>
                <a:latin typeface="黑体" panose="02010609060101010101" pitchFamily="49" charset="-122"/>
                <a:ea typeface="黑体" panose="02010609060101010101" pitchFamily="49" charset="-122"/>
              </a:defRPr>
            </a:lvl1pPr>
          </a:lstStyle>
          <a:p>
            <a:r>
              <a:rPr lang="zh-CN" altLang="en-US" dirty="0" smtClean="0"/>
              <a:t>单击此处编辑母版标题样式</a:t>
            </a:r>
            <a:endParaRPr lang="zh-CN" altLang="en-US" dirty="0"/>
          </a:p>
        </p:txBody>
      </p:sp>
      <p:sp>
        <p:nvSpPr>
          <p:cNvPr id="24" name="灯片编号占位符 3"/>
          <p:cNvSpPr>
            <a:spLocks noGrp="1"/>
          </p:cNvSpPr>
          <p:nvPr userDrawn="1">
            <p:ph type="sldNum" sz="quarter" idx="21"/>
          </p:nvPr>
        </p:nvSpPr>
        <p:spPr>
          <a:xfrm>
            <a:off x="9478963" y="6910035"/>
            <a:ext cx="549275" cy="343253"/>
          </a:xfrm>
        </p:spPr>
        <p:txBody>
          <a:bodyPr anchor="ctr"/>
          <a:lstStyle>
            <a:lvl1pPr>
              <a:defRPr sz="1000">
                <a:solidFill>
                  <a:schemeClr val="tx1"/>
                </a:solidFill>
                <a:ea typeface="微软雅黑" panose="020B0503020204020204" pitchFamily="34" charset="-122"/>
              </a:defRPr>
            </a:lvl1pPr>
          </a:lstStyle>
          <a:p>
            <a:pPr>
              <a:defRPr/>
            </a:pPr>
            <a:fld id="{47F4CFC2-BBEC-42D2-B3E8-C5396F017203}" type="slidenum">
              <a:rPr lang="zh-CN" altLang="en-US" smtClean="0"/>
              <a:pPr>
                <a:defRPr/>
              </a:pPr>
              <a:t>‹#›</a:t>
            </a:fld>
            <a:endParaRPr lang="zh-CN" altLang="en-US"/>
          </a:p>
        </p:txBody>
      </p:sp>
    </p:spTree>
    <p:extLst>
      <p:ext uri="{BB962C8B-B14F-4D97-AF65-F5344CB8AC3E}">
        <p14:creationId xmlns:p14="http://schemas.microsoft.com/office/powerpoint/2010/main" val="2114349508"/>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封面">
    <p:spTree>
      <p:nvGrpSpPr>
        <p:cNvPr id="1" name=""/>
        <p:cNvGrpSpPr/>
        <p:nvPr/>
      </p:nvGrpSpPr>
      <p:grpSpPr>
        <a:xfrm>
          <a:off x="0" y="0"/>
          <a:ext cx="0" cy="0"/>
          <a:chOff x="0" y="0"/>
          <a:chExt cx="0" cy="0"/>
        </a:xfrm>
      </p:grpSpPr>
      <p:sp>
        <p:nvSpPr>
          <p:cNvPr id="5" name="Shape 5"/>
          <p:cNvSpPr>
            <a:spLocks noGrp="1"/>
          </p:cNvSpPr>
          <p:nvPr>
            <p:ph type="body" idx="1"/>
          </p:nvPr>
        </p:nvSpPr>
        <p:spPr>
          <a:xfrm>
            <a:off x="8275908" y="403023"/>
            <a:ext cx="1541564" cy="1359747"/>
          </a:xfrm>
          <a:prstGeom prst="rect">
            <a:avLst/>
          </a:prstGeom>
        </p:spPr>
        <p:txBody>
          <a:bodyPr/>
          <a:lstStyle>
            <a:lvl1pPr marL="423344" indent="-423344" algn="r">
              <a:spcBef>
                <a:spcPts val="247"/>
              </a:spcBef>
              <a:defRPr sz="1200" b="0">
                <a:solidFill>
                  <a:srgbClr val="595959"/>
                </a:solidFill>
                <a:latin typeface="微软雅黑"/>
                <a:ea typeface="微软雅黑"/>
                <a:cs typeface="微软雅黑"/>
                <a:sym typeface="微软雅黑"/>
              </a:defRPr>
            </a:lvl1pPr>
          </a:lstStyle>
          <a:p>
            <a:pPr lvl="0">
              <a:defRPr sz="1800">
                <a:solidFill>
                  <a:srgbClr val="000000"/>
                </a:solidFill>
              </a:defRPr>
            </a:pPr>
            <a:r>
              <a:rPr sz="1000" dirty="0">
                <a:solidFill>
                  <a:srgbClr val="595959"/>
                </a:solidFill>
              </a:rPr>
              <a:t>请在此处添加时间</a:t>
            </a:r>
          </a:p>
        </p:txBody>
      </p:sp>
      <p:sp>
        <p:nvSpPr>
          <p:cNvPr id="6" name="Shape 6"/>
          <p:cNvSpPr>
            <a:spLocks noGrp="1"/>
          </p:cNvSpPr>
          <p:nvPr>
            <p:ph type="sldNum" sz="quarter" idx="2"/>
          </p:nvPr>
        </p:nvSpPr>
        <p:spPr>
          <a:xfrm>
            <a:off x="7132135" y="6537325"/>
            <a:ext cx="310751" cy="373737"/>
          </a:xfrm>
          <a:prstGeom prst="rect">
            <a:avLst/>
          </a:prstGeom>
        </p:spPr>
        <p:txBody>
          <a:bodyPr lIns="56443" tIns="56443" rIns="56443" bIns="56443" anchor="ctr"/>
          <a:lstStyle>
            <a:lvl1pPr algn="r">
              <a:defRPr sz="1500"/>
            </a:lvl1pPr>
          </a:lstStyle>
          <a:p>
            <a:pPr lvl="0"/>
            <a:fld id="{86CB4B4D-7CA3-9044-876B-883B54F8677D}" type="slidenum">
              <a:rPr/>
              <a:pPr lvl="0"/>
              <a:t>‹#›</a:t>
            </a:fld>
            <a:endParaRPr/>
          </a:p>
        </p:txBody>
      </p:sp>
    </p:spTree>
    <p:extLst>
      <p:ext uri="{BB962C8B-B14F-4D97-AF65-F5344CB8AC3E}">
        <p14:creationId xmlns:p14="http://schemas.microsoft.com/office/powerpoint/2010/main" val="1745286154"/>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封底">
    <p:spTree>
      <p:nvGrpSpPr>
        <p:cNvPr id="1" name=""/>
        <p:cNvGrpSpPr/>
        <p:nvPr/>
      </p:nvGrpSpPr>
      <p:grpSpPr>
        <a:xfrm>
          <a:off x="0" y="0"/>
          <a:ext cx="0" cy="0"/>
          <a:chOff x="0" y="0"/>
          <a:chExt cx="0" cy="0"/>
        </a:xfrm>
      </p:grpSpPr>
      <p:sp>
        <p:nvSpPr>
          <p:cNvPr id="13" name="Shape 13"/>
          <p:cNvSpPr>
            <a:spLocks noGrp="1"/>
          </p:cNvSpPr>
          <p:nvPr>
            <p:ph type="sldNum" sz="quarter" idx="2"/>
          </p:nvPr>
        </p:nvSpPr>
        <p:spPr>
          <a:xfrm>
            <a:off x="7132135" y="6537325"/>
            <a:ext cx="310751" cy="373737"/>
          </a:xfrm>
          <a:prstGeom prst="rect">
            <a:avLst/>
          </a:prstGeom>
        </p:spPr>
        <p:txBody>
          <a:bodyPr lIns="56443" tIns="56443" rIns="56443" bIns="56443" anchor="ctr"/>
          <a:lstStyle>
            <a:lvl1pPr algn="r">
              <a:defRPr sz="1500"/>
            </a:lvl1pPr>
          </a:lstStyle>
          <a:p>
            <a:pPr lvl="0"/>
            <a:fld id="{86CB4B4D-7CA3-9044-876B-883B54F8677D}" type="slidenum">
              <a:rPr/>
              <a:pPr lvl="0"/>
              <a:t>‹#›</a:t>
            </a:fld>
            <a:endParaRPr/>
          </a:p>
        </p:txBody>
      </p:sp>
    </p:spTree>
    <p:extLst>
      <p:ext uri="{BB962C8B-B14F-4D97-AF65-F5344CB8AC3E}">
        <p14:creationId xmlns:p14="http://schemas.microsoft.com/office/powerpoint/2010/main" val="2112747595"/>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标题占位符 1"/>
          <p:cNvSpPr>
            <a:spLocks noGrp="1" noChangeArrowheads="1"/>
          </p:cNvSpPr>
          <p:nvPr>
            <p:ph type="title" idx="4294967295"/>
          </p:nvPr>
        </p:nvSpPr>
        <p:spPr bwMode="auto">
          <a:xfrm>
            <a:off x="519113" y="290513"/>
            <a:ext cx="9347200" cy="1209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669" tIns="42334" rIns="84669" bIns="42334" numCol="1" anchor="ctr" anchorCtr="0" compatLnSpc="1">
            <a:prstTxWarp prst="textNoShape">
              <a:avLst/>
            </a:prstTxWarp>
          </a:bodyPr>
          <a:lstStyle/>
          <a:p>
            <a:pPr lvl="0"/>
            <a:r>
              <a:rPr lang="zh-CN" altLang="zh-CN" smtClean="0">
                <a:sym typeface="Calibri" pitchFamily="34" charset="0"/>
              </a:rPr>
              <a:t>单击此处编辑母版标题样式</a:t>
            </a:r>
          </a:p>
        </p:txBody>
      </p:sp>
      <p:sp>
        <p:nvSpPr>
          <p:cNvPr id="1027" name="文本占位符 2"/>
          <p:cNvSpPr>
            <a:spLocks noGrp="1" noChangeArrowheads="1"/>
          </p:cNvSpPr>
          <p:nvPr>
            <p:ph type="body" idx="1"/>
          </p:nvPr>
        </p:nvSpPr>
        <p:spPr bwMode="auto">
          <a:xfrm>
            <a:off x="519113" y="1692275"/>
            <a:ext cx="9347200" cy="4787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669" tIns="42334" rIns="84669" bIns="42334" numCol="1" anchor="t" anchorCtr="0" compatLnSpc="1">
            <a:prstTxWarp prst="textNoShape">
              <a:avLst/>
            </a:prstTxWarp>
          </a:bodyPr>
          <a:lstStyle/>
          <a:p>
            <a:pPr lvl="0"/>
            <a:r>
              <a:rPr lang="zh-CN" altLang="zh-CN" smtClean="0">
                <a:sym typeface="Calibri" pitchFamily="34" charset="0"/>
              </a:rPr>
              <a:t>单击此处编辑母版文本样式</a:t>
            </a:r>
          </a:p>
          <a:p>
            <a:pPr lvl="1"/>
            <a:r>
              <a:rPr lang="zh-CN" altLang="zh-CN" smtClean="0">
                <a:sym typeface="Calibri" pitchFamily="34" charset="0"/>
              </a:rPr>
              <a:t>第二级</a:t>
            </a:r>
          </a:p>
          <a:p>
            <a:pPr lvl="2"/>
            <a:r>
              <a:rPr lang="zh-CN" altLang="zh-CN" smtClean="0">
                <a:sym typeface="Calibri" pitchFamily="34" charset="0"/>
              </a:rPr>
              <a:t>第三级</a:t>
            </a:r>
          </a:p>
          <a:p>
            <a:pPr lvl="3"/>
            <a:r>
              <a:rPr lang="zh-CN" altLang="zh-CN" smtClean="0">
                <a:sym typeface="Calibri" pitchFamily="34" charset="0"/>
              </a:rPr>
              <a:t>第四级</a:t>
            </a:r>
          </a:p>
          <a:p>
            <a:pPr lvl="4"/>
            <a:r>
              <a:rPr lang="zh-CN" altLang="zh-CN" smtClean="0">
                <a:sym typeface="Calibri" pitchFamily="34" charset="0"/>
              </a:rPr>
              <a:t>第五级</a:t>
            </a:r>
          </a:p>
        </p:txBody>
      </p:sp>
      <p:sp>
        <p:nvSpPr>
          <p:cNvPr id="1028" name="日期占位符 3"/>
          <p:cNvSpPr>
            <a:spLocks noGrp="1" noChangeArrowheads="1"/>
          </p:cNvSpPr>
          <p:nvPr>
            <p:ph type="dt" sz="half" idx="2"/>
          </p:nvPr>
        </p:nvSpPr>
        <p:spPr bwMode="auto">
          <a:xfrm>
            <a:off x="519113" y="6724650"/>
            <a:ext cx="2424112"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669" tIns="42334" rIns="84669" bIns="42334" numCol="1" anchor="ctr" anchorCtr="0" compatLnSpc="1">
            <a:prstTxWarp prst="textNoShape">
              <a:avLst/>
            </a:prstTxWarp>
          </a:bodyPr>
          <a:lstStyle>
            <a:lvl1pPr eaLnBrk="1" hangingPunct="1">
              <a:buFont typeface="Arial" panose="020B0604020202020204" pitchFamily="34" charset="0"/>
              <a:buNone/>
              <a:defRPr sz="1100">
                <a:solidFill>
                  <a:srgbClr val="898989"/>
                </a:solidFill>
                <a:latin typeface="Arial" pitchFamily="34" charset="0"/>
                <a:ea typeface="微软雅黑" panose="020B0503020204020204" pitchFamily="34" charset="-122"/>
              </a:defRPr>
            </a:lvl1pPr>
          </a:lstStyle>
          <a:p>
            <a:pPr>
              <a:defRPr/>
            </a:pPr>
            <a:endParaRPr lang="zh-CN" altLang="en-US" sz="1800">
              <a:solidFill>
                <a:srgbClr val="035C75"/>
              </a:solidFill>
            </a:endParaRPr>
          </a:p>
        </p:txBody>
      </p:sp>
      <p:sp>
        <p:nvSpPr>
          <p:cNvPr id="1029" name="页脚占位符 4"/>
          <p:cNvSpPr>
            <a:spLocks noGrp="1" noChangeArrowheads="1"/>
          </p:cNvSpPr>
          <p:nvPr>
            <p:ph type="ftr" sz="quarter" idx="3"/>
          </p:nvPr>
        </p:nvSpPr>
        <p:spPr bwMode="auto">
          <a:xfrm>
            <a:off x="3548063" y="6724650"/>
            <a:ext cx="3289300"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669" tIns="42334" rIns="84669" bIns="42334" numCol="1" anchor="ctr" anchorCtr="0" compatLnSpc="1">
            <a:prstTxWarp prst="textNoShape">
              <a:avLst/>
            </a:prstTxWarp>
          </a:bodyPr>
          <a:lstStyle>
            <a:lvl1pPr algn="ctr" eaLnBrk="1" hangingPunct="1">
              <a:buFont typeface="Arial" panose="020B0604020202020204" pitchFamily="34" charset="0"/>
              <a:buNone/>
              <a:defRPr sz="1100">
                <a:solidFill>
                  <a:srgbClr val="898989"/>
                </a:solidFill>
                <a:latin typeface="Arial" pitchFamily="34" charset="0"/>
                <a:ea typeface="微软雅黑" panose="020B0503020204020204" pitchFamily="34" charset="-122"/>
              </a:defRPr>
            </a:lvl1pPr>
          </a:lstStyle>
          <a:p>
            <a:pPr>
              <a:defRPr/>
            </a:pPr>
            <a:endParaRPr lang="zh-CN" altLang="zh-CN"/>
          </a:p>
        </p:txBody>
      </p:sp>
      <p:sp>
        <p:nvSpPr>
          <p:cNvPr id="1030" name="灯片编号占位符 5"/>
          <p:cNvSpPr>
            <a:spLocks noGrp="1" noChangeArrowheads="1"/>
          </p:cNvSpPr>
          <p:nvPr>
            <p:ph type="sldNum" sz="quarter" idx="4"/>
          </p:nvPr>
        </p:nvSpPr>
        <p:spPr bwMode="auto">
          <a:xfrm>
            <a:off x="7442200" y="6724650"/>
            <a:ext cx="2424113"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84669" tIns="42334" rIns="84669" bIns="42334" numCol="1" anchor="ctr" anchorCtr="0" compatLnSpc="1">
            <a:prstTxWarp prst="textNoShape">
              <a:avLst/>
            </a:prstTxWarp>
          </a:bodyPr>
          <a:lstStyle>
            <a:lvl1pPr algn="r" eaLnBrk="1" hangingPunct="1">
              <a:buFont typeface="Arial" pitchFamily="34" charset="0"/>
              <a:buNone/>
              <a:defRPr sz="1100">
                <a:solidFill>
                  <a:srgbClr val="898989"/>
                </a:solidFill>
                <a:latin typeface="Arial" pitchFamily="34" charset="0"/>
                <a:ea typeface="微软雅黑" panose="020B0503020204020204" pitchFamily="34" charset="-122"/>
              </a:defRPr>
            </a:lvl1pPr>
          </a:lstStyle>
          <a:p>
            <a:pPr>
              <a:defRPr/>
            </a:pPr>
            <a:fld id="{0F4EEDC1-1054-4D8B-BC5D-BB647A81A631}" type="slidenum">
              <a:rPr lang="zh-CN" altLang="en-US"/>
              <a:pPr>
                <a:defRPr/>
              </a:pPr>
              <a:t>‹#›</a:t>
            </a:fld>
            <a:endParaRPr lang="zh-CN" altLang="en-US" sz="1800">
              <a:solidFill>
                <a:schemeClr val="tx1"/>
              </a:solidFill>
            </a:endParaRPr>
          </a:p>
        </p:txBody>
      </p:sp>
    </p:spTree>
  </p:cSld>
  <p:clrMap bg1="lt1" tx1="dk1" bg2="lt2" tx2="dk2" accent1="accent1" accent2="accent2" accent3="accent3" accent4="accent4" accent5="accent5" accent6="accent6" hlink="hlink" folHlink="folHlink"/>
  <p:sldLayoutIdLst>
    <p:sldLayoutId id="2147486468" r:id="rId1"/>
    <p:sldLayoutId id="2147486469" r:id="rId2"/>
    <p:sldLayoutId id="2147486470" r:id="rId3"/>
    <p:sldLayoutId id="2147486471" r:id="rId4"/>
    <p:sldLayoutId id="2147486472" r:id="rId5"/>
  </p:sldLayoutIdLst>
  <p:timing>
    <p:tnLst>
      <p:par>
        <p:cTn id="1" dur="indefinite" restart="never" nodeType="tmRoot"/>
      </p:par>
    </p:tnLst>
  </p:timing>
  <p:hf hdr="0" ftr="0" dt="0"/>
  <p:txStyles>
    <p:titleStyle>
      <a:lvl1pPr marL="846138" indent="-846138" algn="ctr" rtl="0" eaLnBrk="0" fontAlgn="base" hangingPunct="0">
        <a:spcBef>
          <a:spcPct val="0"/>
        </a:spcBef>
        <a:spcAft>
          <a:spcPct val="0"/>
        </a:spcAft>
        <a:defRPr sz="4100" kern="1200">
          <a:solidFill>
            <a:schemeClr val="tx1"/>
          </a:solidFill>
          <a:latin typeface="+mj-lt"/>
          <a:ea typeface="微软雅黑" panose="020B0503020204020204" pitchFamily="34" charset="-122"/>
          <a:cs typeface="+mj-cs"/>
          <a:sym typeface="Calibri" pitchFamily="34" charset="0"/>
        </a:defRPr>
      </a:lvl1pPr>
      <a:lvl2pPr marL="846138" indent="-846138" algn="ctr" rtl="0" eaLnBrk="0" fontAlgn="base" hangingPunct="0">
        <a:spcBef>
          <a:spcPct val="0"/>
        </a:spcBef>
        <a:spcAft>
          <a:spcPct val="0"/>
        </a:spcAft>
        <a:defRPr sz="4100">
          <a:solidFill>
            <a:schemeClr val="tx1"/>
          </a:solidFill>
          <a:latin typeface="Calibri" panose="020F0502020204030204" pitchFamily="34" charset="0"/>
          <a:ea typeface="微软雅黑" pitchFamily="34" charset="-122"/>
          <a:sym typeface="Calibri" pitchFamily="34" charset="0"/>
        </a:defRPr>
      </a:lvl2pPr>
      <a:lvl3pPr marL="846138" indent="-846138" algn="ctr" rtl="0" eaLnBrk="0" fontAlgn="base" hangingPunct="0">
        <a:spcBef>
          <a:spcPct val="0"/>
        </a:spcBef>
        <a:spcAft>
          <a:spcPct val="0"/>
        </a:spcAft>
        <a:defRPr sz="4100">
          <a:solidFill>
            <a:schemeClr val="tx1"/>
          </a:solidFill>
          <a:latin typeface="Calibri" panose="020F0502020204030204" pitchFamily="34" charset="0"/>
          <a:ea typeface="微软雅黑" pitchFamily="34" charset="-122"/>
          <a:sym typeface="Calibri" pitchFamily="34" charset="0"/>
        </a:defRPr>
      </a:lvl3pPr>
      <a:lvl4pPr marL="846138" indent="-846138" algn="ctr" rtl="0" eaLnBrk="0" fontAlgn="base" hangingPunct="0">
        <a:spcBef>
          <a:spcPct val="0"/>
        </a:spcBef>
        <a:spcAft>
          <a:spcPct val="0"/>
        </a:spcAft>
        <a:defRPr sz="4100">
          <a:solidFill>
            <a:schemeClr val="tx1"/>
          </a:solidFill>
          <a:latin typeface="Calibri" panose="020F0502020204030204" pitchFamily="34" charset="0"/>
          <a:ea typeface="微软雅黑" pitchFamily="34" charset="-122"/>
          <a:sym typeface="Calibri" pitchFamily="34" charset="0"/>
        </a:defRPr>
      </a:lvl4pPr>
      <a:lvl5pPr marL="846138" indent="-846138" algn="ctr" rtl="0" eaLnBrk="0" fontAlgn="base" hangingPunct="0">
        <a:spcBef>
          <a:spcPct val="0"/>
        </a:spcBef>
        <a:spcAft>
          <a:spcPct val="0"/>
        </a:spcAft>
        <a:defRPr sz="4100">
          <a:solidFill>
            <a:schemeClr val="tx1"/>
          </a:solidFill>
          <a:latin typeface="Calibri" panose="020F0502020204030204" pitchFamily="34" charset="0"/>
          <a:ea typeface="微软雅黑" pitchFamily="34" charset="-122"/>
          <a:sym typeface="Calibri" pitchFamily="34" charset="0"/>
        </a:defRPr>
      </a:lvl5pPr>
      <a:lvl6pPr marL="1303338" indent="-846138" algn="ctr" rtl="0" fontAlgn="base">
        <a:spcBef>
          <a:spcPct val="0"/>
        </a:spcBef>
        <a:spcAft>
          <a:spcPct val="0"/>
        </a:spcAft>
        <a:defRPr sz="4100">
          <a:solidFill>
            <a:schemeClr val="tx1"/>
          </a:solidFill>
          <a:latin typeface="Calibri" panose="020F0502020204030204" pitchFamily="34" charset="0"/>
          <a:ea typeface="宋体" panose="02010600030101010101" pitchFamily="2" charset="-122"/>
          <a:sym typeface="Calibri" panose="020F0502020204030204" pitchFamily="34" charset="0"/>
        </a:defRPr>
      </a:lvl6pPr>
      <a:lvl7pPr marL="1760538" indent="-846138" algn="ctr" rtl="0" fontAlgn="base">
        <a:spcBef>
          <a:spcPct val="0"/>
        </a:spcBef>
        <a:spcAft>
          <a:spcPct val="0"/>
        </a:spcAft>
        <a:defRPr sz="4100">
          <a:solidFill>
            <a:schemeClr val="tx1"/>
          </a:solidFill>
          <a:latin typeface="Calibri" panose="020F0502020204030204" pitchFamily="34" charset="0"/>
          <a:ea typeface="宋体" panose="02010600030101010101" pitchFamily="2" charset="-122"/>
          <a:sym typeface="Calibri" panose="020F0502020204030204" pitchFamily="34" charset="0"/>
        </a:defRPr>
      </a:lvl7pPr>
      <a:lvl8pPr marL="2217738" indent="-846138" algn="ctr" rtl="0" fontAlgn="base">
        <a:spcBef>
          <a:spcPct val="0"/>
        </a:spcBef>
        <a:spcAft>
          <a:spcPct val="0"/>
        </a:spcAft>
        <a:defRPr sz="4100">
          <a:solidFill>
            <a:schemeClr val="tx1"/>
          </a:solidFill>
          <a:latin typeface="Calibri" panose="020F0502020204030204" pitchFamily="34" charset="0"/>
          <a:ea typeface="宋体" panose="02010600030101010101" pitchFamily="2" charset="-122"/>
          <a:sym typeface="Calibri" panose="020F0502020204030204" pitchFamily="34" charset="0"/>
        </a:defRPr>
      </a:lvl8pPr>
      <a:lvl9pPr marL="2674938" indent="-846138" algn="ctr" rtl="0" fontAlgn="base">
        <a:spcBef>
          <a:spcPct val="0"/>
        </a:spcBef>
        <a:spcAft>
          <a:spcPct val="0"/>
        </a:spcAft>
        <a:defRPr sz="4100">
          <a:solidFill>
            <a:schemeClr val="tx1"/>
          </a:solidFill>
          <a:latin typeface="Calibri" panose="020F0502020204030204" pitchFamily="34" charset="0"/>
          <a:ea typeface="宋体" panose="02010600030101010101" pitchFamily="2" charset="-122"/>
          <a:sym typeface="Calibri" panose="020F0502020204030204" pitchFamily="34" charset="0"/>
        </a:defRPr>
      </a:lvl9pPr>
    </p:titleStyle>
    <p:body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3.xml"/><Relationship Id="rId5" Type="http://schemas.openxmlformats.org/officeDocument/2006/relationships/image" Target="../media/image3.png"/><Relationship Id="rId4" Type="http://schemas.openxmlformats.org/officeDocument/2006/relationships/image" Target="../media/image6.png"/></Relationships>
</file>

<file path=ppt/slides/_rels/slide3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image1.jpg" descr="油轮.jpg"/>
          <p:cNvPicPr/>
          <p:nvPr/>
        </p:nvPicPr>
        <p:blipFill>
          <a:blip r:embed="rId2">
            <a:extLst/>
          </a:blip>
          <a:srcRect t="10535" b="5815"/>
          <a:stretch>
            <a:fillRect/>
          </a:stretch>
        </p:blipFill>
        <p:spPr>
          <a:xfrm>
            <a:off x="1475" y="165355"/>
            <a:ext cx="10385426" cy="4266615"/>
          </a:xfrm>
          <a:prstGeom prst="rect">
            <a:avLst/>
          </a:prstGeom>
          <a:ln w="12700">
            <a:miter lim="400000"/>
          </a:ln>
        </p:spPr>
      </p:pic>
      <p:sp>
        <p:nvSpPr>
          <p:cNvPr id="20" name="Shape 20"/>
          <p:cNvSpPr/>
          <p:nvPr/>
        </p:nvSpPr>
        <p:spPr>
          <a:xfrm>
            <a:off x="497368" y="5297116"/>
            <a:ext cx="7241875" cy="604581"/>
          </a:xfrm>
          <a:prstGeom prst="rect">
            <a:avLst/>
          </a:prstGeom>
          <a:ln w="12700">
            <a:miter lim="400000"/>
          </a:ln>
          <a:extLst>
            <a:ext uri="{C572A759-6A51-4108-AA02-DFA0A04FC94B}">
              <ma14:wrappingTextBoxFlag xmlns:ma14="http://schemas.microsoft.com/office/mac/drawingml/2011/main" xmlns="" val="1"/>
            </a:ext>
          </a:extLst>
        </p:spPr>
        <p:txBody>
          <a:bodyPr lIns="0" tIns="0" rIns="0" bIns="0">
            <a:normAutofit/>
          </a:bodyPr>
          <a:lstStyle>
            <a:lvl1pPr marL="329184" indent="-329184" defTabSz="877822">
              <a:spcBef>
                <a:spcPts val="400"/>
              </a:spcBef>
              <a:defRPr sz="1900">
                <a:solidFill>
                  <a:srgbClr val="595959"/>
                </a:solidFill>
              </a:defRPr>
            </a:lvl1pPr>
          </a:lstStyle>
          <a:p>
            <a:pPr lvl="0">
              <a:defRPr sz="1800">
                <a:solidFill>
                  <a:srgbClr val="000000"/>
                </a:solidFill>
              </a:defRPr>
            </a:pPr>
            <a:endParaRPr sz="2300" dirty="0"/>
          </a:p>
        </p:txBody>
      </p:sp>
      <p:sp>
        <p:nvSpPr>
          <p:cNvPr id="21" name="Shape 21"/>
          <p:cNvSpPr/>
          <p:nvPr/>
        </p:nvSpPr>
        <p:spPr>
          <a:xfrm>
            <a:off x="0" y="1"/>
            <a:ext cx="10385425" cy="165354"/>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
        <p:nvSpPr>
          <p:cNvPr id="8" name="Shape 19"/>
          <p:cNvSpPr/>
          <p:nvPr/>
        </p:nvSpPr>
        <p:spPr>
          <a:xfrm>
            <a:off x="535303" y="4712098"/>
            <a:ext cx="7600318" cy="535780"/>
          </a:xfrm>
          <a:prstGeom prst="rect">
            <a:avLst/>
          </a:prstGeom>
          <a:ln w="12700">
            <a:miter lim="400000"/>
          </a:ln>
          <a:extLst>
            <a:ext uri="{C572A759-6A51-4108-AA02-DFA0A04FC94B}">
              <ma14:wrappingTextBoxFlag xmlns:lc="http://schemas.openxmlformats.org/drawingml/2006/lockedCanvas" xmlns="" xmlns:ma14="http://schemas.microsoft.com/office/mac/drawingml/2011/main" val="1"/>
            </a:ext>
          </a:extLst>
        </p:spPr>
        <p:txBody>
          <a:bodyPr lIns="0" tIns="0" rIns="0" bIns="0">
            <a:noAutofit/>
          </a:bodyPr>
          <a:lstStyle>
            <a:defPPr>
              <a:defRPr lang="zh-CN"/>
            </a:defPPr>
            <a:lvl1pPr marL="0" algn="l" defTabSz="846689" rtl="0" eaLnBrk="1" latinLnBrk="0" hangingPunct="1">
              <a:defRPr sz="1700" kern="1200">
                <a:solidFill>
                  <a:schemeClr val="tx1"/>
                </a:solidFill>
                <a:latin typeface="+mn-lt"/>
                <a:ea typeface="+mn-ea"/>
                <a:cs typeface="+mn-cs"/>
              </a:defRPr>
            </a:lvl1pPr>
            <a:lvl2pPr marL="423344" algn="l" defTabSz="846689" rtl="0" eaLnBrk="1" latinLnBrk="0" hangingPunct="1">
              <a:defRPr sz="1700" kern="1200">
                <a:solidFill>
                  <a:schemeClr val="tx1"/>
                </a:solidFill>
                <a:latin typeface="+mn-lt"/>
                <a:ea typeface="+mn-ea"/>
                <a:cs typeface="+mn-cs"/>
              </a:defRPr>
            </a:lvl2pPr>
            <a:lvl3pPr marL="846689" algn="l" defTabSz="846689" rtl="0" eaLnBrk="1" latinLnBrk="0" hangingPunct="1">
              <a:defRPr sz="1700" kern="1200">
                <a:solidFill>
                  <a:schemeClr val="tx1"/>
                </a:solidFill>
                <a:latin typeface="+mn-lt"/>
                <a:ea typeface="+mn-ea"/>
                <a:cs typeface="+mn-cs"/>
              </a:defRPr>
            </a:lvl3pPr>
            <a:lvl4pPr marL="1270033" algn="l" defTabSz="846689" rtl="0" eaLnBrk="1" latinLnBrk="0" hangingPunct="1">
              <a:defRPr sz="1700" kern="1200">
                <a:solidFill>
                  <a:schemeClr val="tx1"/>
                </a:solidFill>
                <a:latin typeface="+mn-lt"/>
                <a:ea typeface="+mn-ea"/>
                <a:cs typeface="+mn-cs"/>
              </a:defRPr>
            </a:lvl4pPr>
            <a:lvl5pPr marL="1693377" algn="l" defTabSz="846689" rtl="0" eaLnBrk="1" latinLnBrk="0" hangingPunct="1">
              <a:defRPr sz="1700" kern="1200">
                <a:solidFill>
                  <a:schemeClr val="tx1"/>
                </a:solidFill>
                <a:latin typeface="+mn-lt"/>
                <a:ea typeface="+mn-ea"/>
                <a:cs typeface="+mn-cs"/>
              </a:defRPr>
            </a:lvl5pPr>
            <a:lvl6pPr marL="2116722" algn="l" defTabSz="846689" rtl="0" eaLnBrk="1" latinLnBrk="0" hangingPunct="1">
              <a:defRPr sz="1700" kern="1200">
                <a:solidFill>
                  <a:schemeClr val="tx1"/>
                </a:solidFill>
                <a:latin typeface="+mn-lt"/>
                <a:ea typeface="+mn-ea"/>
                <a:cs typeface="+mn-cs"/>
              </a:defRPr>
            </a:lvl6pPr>
            <a:lvl7pPr marL="2540066" algn="l" defTabSz="846689" rtl="0" eaLnBrk="1" latinLnBrk="0" hangingPunct="1">
              <a:defRPr sz="1700" kern="1200">
                <a:solidFill>
                  <a:schemeClr val="tx1"/>
                </a:solidFill>
                <a:latin typeface="+mn-lt"/>
                <a:ea typeface="+mn-ea"/>
                <a:cs typeface="+mn-cs"/>
              </a:defRPr>
            </a:lvl7pPr>
            <a:lvl8pPr marL="2963410" algn="l" defTabSz="846689" rtl="0" eaLnBrk="1" latinLnBrk="0" hangingPunct="1">
              <a:defRPr sz="1700" kern="1200">
                <a:solidFill>
                  <a:schemeClr val="tx1"/>
                </a:solidFill>
                <a:latin typeface="+mn-lt"/>
                <a:ea typeface="+mn-ea"/>
                <a:cs typeface="+mn-cs"/>
              </a:defRPr>
            </a:lvl8pPr>
            <a:lvl9pPr marL="3386755" algn="l" defTabSz="846689" rtl="0" eaLnBrk="1" latinLnBrk="0" hangingPunct="1">
              <a:defRPr sz="1700" kern="1200">
                <a:solidFill>
                  <a:schemeClr val="tx1"/>
                </a:solidFill>
                <a:latin typeface="+mn-lt"/>
                <a:ea typeface="+mn-ea"/>
                <a:cs typeface="+mn-cs"/>
              </a:defRPr>
            </a:lvl9pPr>
          </a:lstStyle>
          <a:p>
            <a:pPr lvl="0">
              <a:defRPr sz="1800" b="0">
                <a:solidFill>
                  <a:srgbClr val="000000"/>
                </a:solidFill>
              </a:defRPr>
            </a:pPr>
            <a:r>
              <a:rPr lang="zh-CN" altLang="en-US" sz="3600" b="1" dirty="0" smtClean="0">
                <a:solidFill>
                  <a:srgbClr val="00205B"/>
                </a:solidFill>
                <a:latin typeface="微软雅黑" pitchFamily="34" charset="-122"/>
                <a:ea typeface="微软雅黑" pitchFamily="34" charset="-122"/>
              </a:rPr>
              <a:t>原油期货结算业务</a:t>
            </a:r>
            <a:endParaRPr sz="3600" b="1" dirty="0">
              <a:latin typeface="微软雅黑" pitchFamily="34" charset="-122"/>
              <a:ea typeface="微软雅黑" pitchFamily="34" charset="-122"/>
            </a:endParaRPr>
          </a:p>
        </p:txBody>
      </p:sp>
      <p:pic>
        <p:nvPicPr>
          <p:cNvPr id="10" name="image2.png" descr="能源.psd"/>
          <p:cNvPicPr/>
          <p:nvPr/>
        </p:nvPicPr>
        <p:blipFill>
          <a:blip r:embed="rId3" cstate="print">
            <a:extLst/>
          </a:blip>
          <a:stretch>
            <a:fillRect/>
          </a:stretch>
        </p:blipFill>
        <p:spPr>
          <a:xfrm>
            <a:off x="5382500" y="1479839"/>
            <a:ext cx="3943553" cy="1444336"/>
          </a:xfrm>
          <a:prstGeom prst="rect">
            <a:avLst/>
          </a:prstGeom>
          <a:ln w="12700">
            <a:miter lim="400000"/>
          </a:ln>
        </p:spPr>
      </p:pic>
    </p:spTree>
    <p:extLst>
      <p:ext uri="{BB962C8B-B14F-4D97-AF65-F5344CB8AC3E}">
        <p14:creationId xmlns:p14="http://schemas.microsoft.com/office/powerpoint/2010/main" val="1552515355"/>
      </p:ext>
    </p:extLst>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保证金管理 </a:t>
            </a:r>
            <a:r>
              <a:rPr lang="en-US" altLang="zh-CN" sz="2000" smtClean="0"/>
              <a:t>- </a:t>
            </a:r>
            <a:r>
              <a:rPr lang="zh-CN" altLang="en-US" sz="2000" smtClean="0"/>
              <a:t>指定存管银行</a:t>
            </a:r>
          </a:p>
        </p:txBody>
      </p:sp>
      <p:sp>
        <p:nvSpPr>
          <p:cNvPr id="12292" name="内容占位符 2"/>
          <p:cNvSpPr txBox="1">
            <a:spLocks/>
          </p:cNvSpPr>
          <p:nvPr/>
        </p:nvSpPr>
        <p:spPr bwMode="auto">
          <a:xfrm>
            <a:off x="831850" y="1541463"/>
            <a:ext cx="8977313" cy="443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317500" indent="-317500">
              <a:defRPr sz="1700">
                <a:solidFill>
                  <a:schemeClr val="tx1"/>
                </a:solidFill>
                <a:latin typeface="Arial" charset="0"/>
                <a:ea typeface="宋体" pitchFamily="2" charset="-122"/>
              </a:defRPr>
            </a:lvl1pPr>
            <a:lvl2pPr marL="1441450" indent="-34290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nSpc>
                <a:spcPct val="150000"/>
              </a:lnSpc>
              <a:buClr>
                <a:srgbClr val="C00000"/>
              </a:buClr>
              <a:buFont typeface="Wingdings" pitchFamily="2" charset="2"/>
              <a:buChar char="l"/>
            </a:pPr>
            <a:r>
              <a:rPr lang="zh-CN" altLang="en-US" sz="2000">
                <a:latin typeface="黑体" pitchFamily="49" charset="-122"/>
                <a:ea typeface="黑体" pitchFamily="49" charset="-122"/>
                <a:sym typeface="Calibri" pitchFamily="34" charset="0"/>
              </a:rPr>
              <a:t>能源中心将指定若干家商业银行作为 </a:t>
            </a:r>
            <a:r>
              <a:rPr lang="zh-CN" altLang="en-US" sz="2000">
                <a:solidFill>
                  <a:srgbClr val="C00000"/>
                </a:solidFill>
                <a:latin typeface="黑体" pitchFamily="49" charset="-122"/>
                <a:ea typeface="黑体" pitchFamily="49" charset="-122"/>
                <a:sym typeface="Calibri" pitchFamily="34" charset="0"/>
              </a:rPr>
              <a:t>期货保证金指定存管银行</a:t>
            </a:r>
            <a:endParaRPr lang="en-US" altLang="zh-CN" sz="2000">
              <a:solidFill>
                <a:srgbClr val="C00000"/>
              </a:solidFill>
              <a:latin typeface="黑体" pitchFamily="49" charset="-122"/>
              <a:ea typeface="黑体" pitchFamily="49" charset="-122"/>
              <a:sym typeface="Calibri" pitchFamily="34" charset="0"/>
            </a:endParaRPr>
          </a:p>
          <a:p>
            <a:pPr>
              <a:lnSpc>
                <a:spcPct val="150000"/>
              </a:lnSpc>
              <a:buClr>
                <a:srgbClr val="C00000"/>
              </a:buClr>
              <a:buFont typeface="Arial" charset="0"/>
              <a:buNone/>
            </a:pPr>
            <a:endParaRPr lang="en-US" altLang="zh-CN" sz="2000">
              <a:solidFill>
                <a:srgbClr val="C00000"/>
              </a:solidFill>
              <a:latin typeface="黑体" pitchFamily="49" charset="-122"/>
              <a:ea typeface="黑体" pitchFamily="49" charset="-122"/>
              <a:sym typeface="Calibri" pitchFamily="34" charset="0"/>
            </a:endParaRPr>
          </a:p>
          <a:p>
            <a:pPr>
              <a:lnSpc>
                <a:spcPct val="150000"/>
              </a:lnSpc>
              <a:buClr>
                <a:srgbClr val="C00000"/>
              </a:buClr>
              <a:buFont typeface="Wingdings" pitchFamily="2" charset="2"/>
              <a:buChar char="l"/>
            </a:pPr>
            <a:r>
              <a:rPr lang="zh-CN" altLang="en-US" sz="2000">
                <a:solidFill>
                  <a:srgbClr val="C00000"/>
                </a:solidFill>
                <a:latin typeface="黑体" pitchFamily="49" charset="-122"/>
                <a:ea typeface="黑体" pitchFamily="49" charset="-122"/>
                <a:sym typeface="Calibri" pitchFamily="34" charset="0"/>
              </a:rPr>
              <a:t>原油期货相关的保证金账户 </a:t>
            </a:r>
            <a:r>
              <a:rPr lang="zh-CN" altLang="en-US" sz="2000">
                <a:latin typeface="黑体" pitchFamily="49" charset="-122"/>
                <a:ea typeface="黑体" pitchFamily="49" charset="-122"/>
                <a:sym typeface="Calibri" pitchFamily="34" charset="0"/>
              </a:rPr>
              <a:t>只能开设在能源中心指定存管银行</a:t>
            </a:r>
            <a:endParaRPr lang="en-US" altLang="zh-CN" sz="2000">
              <a:latin typeface="黑体" pitchFamily="49" charset="-122"/>
              <a:ea typeface="黑体" pitchFamily="49" charset="-122"/>
              <a:sym typeface="Calibri" pitchFamily="34" charset="0"/>
            </a:endParaRPr>
          </a:p>
          <a:p>
            <a:pPr>
              <a:lnSpc>
                <a:spcPct val="150000"/>
              </a:lnSpc>
              <a:buClr>
                <a:srgbClr val="C00000"/>
              </a:buClr>
              <a:buFont typeface="Arial" charset="0"/>
              <a:buNone/>
            </a:pPr>
            <a:endParaRPr lang="zh-CN" altLang="en-US" sz="2000">
              <a:latin typeface="黑体" pitchFamily="49" charset="-122"/>
              <a:ea typeface="黑体" pitchFamily="49" charset="-122"/>
              <a:sym typeface="Calibri" pitchFamily="34" charset="0"/>
            </a:endParaRPr>
          </a:p>
          <a:p>
            <a:pPr>
              <a:lnSpc>
                <a:spcPct val="150000"/>
              </a:lnSpc>
              <a:buClr>
                <a:srgbClr val="C00000"/>
              </a:buClr>
              <a:buFont typeface="Wingdings" pitchFamily="2" charset="2"/>
              <a:buChar char="l"/>
            </a:pPr>
            <a:r>
              <a:rPr lang="zh-CN" altLang="en-US" sz="2000">
                <a:latin typeface="黑体" pitchFamily="49" charset="-122"/>
                <a:ea typeface="黑体" pitchFamily="49" charset="-122"/>
                <a:sym typeface="Calibri" pitchFamily="34" charset="0"/>
              </a:rPr>
              <a:t>能源中心期货保证金存管</a:t>
            </a:r>
            <a:r>
              <a:rPr lang="zh-CN" altLang="en-US" sz="2000" smtClean="0">
                <a:latin typeface="黑体" pitchFamily="49" charset="-122"/>
                <a:ea typeface="黑体" pitchFamily="49" charset="-122"/>
                <a:sym typeface="Calibri" pitchFamily="34" charset="0"/>
              </a:rPr>
              <a:t>业务资格：</a:t>
            </a:r>
            <a:endParaRPr lang="en-US" altLang="zh-CN" sz="2000">
              <a:latin typeface="黑体" pitchFamily="49" charset="-122"/>
              <a:ea typeface="黑体" pitchFamily="49" charset="-122"/>
              <a:sym typeface="Calibri" pitchFamily="34" charset="0"/>
            </a:endParaRPr>
          </a:p>
          <a:p>
            <a:pPr lvl="1">
              <a:lnSpc>
                <a:spcPct val="150000"/>
              </a:lnSpc>
              <a:buClr>
                <a:srgbClr val="C00000"/>
              </a:buClr>
              <a:buFont typeface="Wide Latin" pitchFamily="18" charset="0"/>
              <a:buChar char="-"/>
            </a:pPr>
            <a:r>
              <a:rPr lang="zh-CN" altLang="zh-CN" sz="2000">
                <a:solidFill>
                  <a:srgbClr val="C00000"/>
                </a:solidFill>
                <a:latin typeface="黑体" pitchFamily="49" charset="-122"/>
                <a:ea typeface="黑体" pitchFamily="49" charset="-122"/>
                <a:sym typeface="Calibri" pitchFamily="34" charset="0"/>
              </a:rPr>
              <a:t>境内客户</a:t>
            </a:r>
            <a:r>
              <a:rPr lang="en-US" altLang="zh-CN" sz="2000">
                <a:solidFill>
                  <a:srgbClr val="C00000"/>
                </a:solidFill>
                <a:latin typeface="黑体" pitchFamily="49" charset="-122"/>
                <a:ea typeface="黑体" pitchFamily="49" charset="-122"/>
                <a:sym typeface="Calibri" pitchFamily="34" charset="0"/>
              </a:rPr>
              <a:t> </a:t>
            </a:r>
            <a:r>
              <a:rPr lang="zh-CN" altLang="zh-CN" sz="2000">
                <a:latin typeface="黑体" pitchFamily="49" charset="-122"/>
                <a:ea typeface="黑体" pitchFamily="49" charset="-122"/>
                <a:sym typeface="Calibri" pitchFamily="34" charset="0"/>
              </a:rPr>
              <a:t>保证金存管</a:t>
            </a:r>
            <a:r>
              <a:rPr lang="zh-CN" altLang="zh-CN" sz="2000" smtClean="0">
                <a:latin typeface="黑体" pitchFamily="49" charset="-122"/>
                <a:ea typeface="黑体" pitchFamily="49" charset="-122"/>
                <a:sym typeface="Calibri" pitchFamily="34" charset="0"/>
              </a:rPr>
              <a:t>业务</a:t>
            </a:r>
            <a:r>
              <a:rPr lang="zh-CN" altLang="en-US" sz="2000" smtClean="0">
                <a:latin typeface="黑体" pitchFamily="49" charset="-122"/>
                <a:ea typeface="黑体" pitchFamily="49" charset="-122"/>
                <a:sym typeface="Calibri" pitchFamily="34" charset="0"/>
              </a:rPr>
              <a:t>资格</a:t>
            </a:r>
            <a:endParaRPr lang="en-US" altLang="zh-CN" sz="2000">
              <a:latin typeface="黑体" pitchFamily="49" charset="-122"/>
              <a:ea typeface="黑体" pitchFamily="49" charset="-122"/>
              <a:sym typeface="Calibri" pitchFamily="34" charset="0"/>
            </a:endParaRPr>
          </a:p>
          <a:p>
            <a:pPr lvl="1">
              <a:lnSpc>
                <a:spcPct val="150000"/>
              </a:lnSpc>
              <a:buClr>
                <a:srgbClr val="C00000"/>
              </a:buClr>
              <a:buFont typeface="Wide Latin" pitchFamily="18" charset="0"/>
              <a:buChar char="-"/>
            </a:pPr>
            <a:r>
              <a:rPr lang="zh-CN" altLang="zh-CN" sz="2000">
                <a:solidFill>
                  <a:srgbClr val="C00000"/>
                </a:solidFill>
                <a:latin typeface="黑体" pitchFamily="49" charset="-122"/>
                <a:ea typeface="黑体" pitchFamily="49" charset="-122"/>
                <a:sym typeface="Calibri" pitchFamily="34" charset="0"/>
              </a:rPr>
              <a:t>境外客户</a:t>
            </a:r>
            <a:r>
              <a:rPr lang="en-US" altLang="zh-CN" sz="2000">
                <a:solidFill>
                  <a:srgbClr val="C00000"/>
                </a:solidFill>
                <a:latin typeface="黑体" pitchFamily="49" charset="-122"/>
                <a:ea typeface="黑体" pitchFamily="49" charset="-122"/>
                <a:sym typeface="Calibri" pitchFamily="34" charset="0"/>
              </a:rPr>
              <a:t> </a:t>
            </a:r>
            <a:r>
              <a:rPr lang="zh-CN" altLang="zh-CN" sz="2000">
                <a:latin typeface="黑体" pitchFamily="49" charset="-122"/>
                <a:ea typeface="黑体" pitchFamily="49" charset="-122"/>
                <a:sym typeface="Calibri" pitchFamily="34" charset="0"/>
              </a:rPr>
              <a:t>保证金存管</a:t>
            </a:r>
            <a:r>
              <a:rPr lang="zh-CN" altLang="zh-CN" sz="2000" smtClean="0">
                <a:latin typeface="黑体" pitchFamily="49" charset="-122"/>
                <a:ea typeface="黑体" pitchFamily="49" charset="-122"/>
                <a:sym typeface="Calibri" pitchFamily="34" charset="0"/>
              </a:rPr>
              <a:t>业务</a:t>
            </a:r>
            <a:r>
              <a:rPr lang="zh-CN" altLang="en-US" sz="2000" smtClean="0">
                <a:latin typeface="黑体" pitchFamily="49" charset="-122"/>
                <a:ea typeface="黑体" pitchFamily="49" charset="-122"/>
                <a:sym typeface="Calibri" pitchFamily="34" charset="0"/>
              </a:rPr>
              <a:t>资格</a:t>
            </a:r>
            <a:endParaRPr lang="en-US" altLang="zh-CN" sz="2000">
              <a:latin typeface="黑体" pitchFamily="49" charset="-122"/>
              <a:ea typeface="黑体" pitchFamily="49" charset="-122"/>
              <a:sym typeface="Calibri" pitchFamily="34" charset="0"/>
            </a:endParaRPr>
          </a:p>
          <a:p>
            <a:pPr>
              <a:lnSpc>
                <a:spcPct val="150000"/>
              </a:lnSpc>
              <a:buClr>
                <a:srgbClr val="C00000"/>
              </a:buClr>
              <a:buFont typeface="Arial" charset="0"/>
              <a:buNone/>
            </a:pPr>
            <a:endParaRPr lang="en-US" altLang="zh-CN" sz="2000">
              <a:latin typeface="黑体" pitchFamily="49" charset="-122"/>
              <a:ea typeface="黑体" pitchFamily="49" charset="-122"/>
              <a:sym typeface="Calibri" pitchFamily="34" charset="0"/>
            </a:endParaRPr>
          </a:p>
          <a:p>
            <a:pPr>
              <a:lnSpc>
                <a:spcPct val="150000"/>
              </a:lnSpc>
              <a:buClr>
                <a:srgbClr val="C00000"/>
              </a:buClr>
              <a:buFont typeface="Wingdings" pitchFamily="2" charset="2"/>
              <a:buChar char="l"/>
            </a:pPr>
            <a:r>
              <a:rPr lang="zh-CN" altLang="en-US" sz="2000">
                <a:latin typeface="黑体" pitchFamily="49" charset="-122"/>
                <a:ea typeface="黑体" pitchFamily="49" charset="-122"/>
                <a:sym typeface="Calibri" pitchFamily="34" charset="0"/>
              </a:rPr>
              <a:t>将适时引入外资银行作为存管银行，为境外投资者提供保证金存管服务</a:t>
            </a:r>
            <a:endParaRPr lang="en-US" altLang="zh-CN" sz="1800" b="1">
              <a:latin typeface="黑体" pitchFamily="49" charset="-122"/>
              <a:ea typeface="黑体" pitchFamily="49" charset="-122"/>
              <a:sym typeface="Calibri" pitchFamily="34" charset="0"/>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10</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原油期货结算业务</a:t>
            </a:r>
            <a:r>
              <a:rPr lang="en-US" altLang="zh-CN"/>
              <a:t>	</a:t>
            </a:r>
            <a:r>
              <a:rPr lang="zh-CN" altLang="en-US"/>
              <a:t>境内客户存管业务指定存管银行</a:t>
            </a:r>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11</a:t>
            </a:fld>
            <a:endParaRPr lang="zh-CN" altLang="en-US"/>
          </a:p>
        </p:txBody>
      </p:sp>
      <p:sp>
        <p:nvSpPr>
          <p:cNvPr id="4" name="矩形 3"/>
          <p:cNvSpPr/>
          <p:nvPr/>
        </p:nvSpPr>
        <p:spPr>
          <a:xfrm>
            <a:off x="662679" y="2678619"/>
            <a:ext cx="9326713" cy="2215991"/>
          </a:xfrm>
          <a:prstGeom prst="rect">
            <a:avLst/>
          </a:prstGeom>
        </p:spPr>
        <p:txBody>
          <a:bodyPr wrap="square">
            <a:spAutoFit/>
          </a:bodyPr>
          <a:lstStyle/>
          <a:p>
            <a:pPr>
              <a:lnSpc>
                <a:spcPct val="200000"/>
              </a:lnSpc>
              <a:tabLst>
                <a:tab pos="449263" algn="l"/>
              </a:tabLst>
            </a:pPr>
            <a:r>
              <a:rPr lang="en-US" altLang="zh-CN" spc="150" smtClean="0">
                <a:latin typeface="微软雅黑" pitchFamily="34" charset="-122"/>
                <a:ea typeface="微软雅黑" pitchFamily="34" charset="-122"/>
              </a:rPr>
              <a:t>	</a:t>
            </a:r>
            <a:r>
              <a:rPr lang="zh-CN" altLang="en-US" spc="150" smtClean="0">
                <a:latin typeface="微软雅黑" pitchFamily="34" charset="-122"/>
                <a:ea typeface="微软雅黑" pitchFamily="34" charset="-122"/>
              </a:rPr>
              <a:t>上海期货交易所子公司</a:t>
            </a:r>
            <a:r>
              <a:rPr lang="zh-CN" altLang="en-US" spc="150">
                <a:latin typeface="微软雅黑" pitchFamily="34" charset="-122"/>
                <a:ea typeface="微软雅黑" pitchFamily="34" charset="-122"/>
              </a:rPr>
              <a:t>上海国际能源交易</a:t>
            </a:r>
            <a:r>
              <a:rPr lang="zh-CN" altLang="en-US" spc="150" smtClean="0">
                <a:latin typeface="微软雅黑" pitchFamily="34" charset="-122"/>
                <a:ea typeface="微软雅黑" pitchFamily="34" charset="-122"/>
              </a:rPr>
              <a:t>中心于</a:t>
            </a:r>
            <a:r>
              <a:rPr lang="en-US" altLang="zh-CN" spc="150">
                <a:latin typeface="微软雅黑" pitchFamily="34" charset="-122"/>
                <a:ea typeface="微软雅黑" pitchFamily="34" charset="-122"/>
              </a:rPr>
              <a:t>2017</a:t>
            </a:r>
            <a:r>
              <a:rPr lang="zh-CN" altLang="en-US" spc="150">
                <a:latin typeface="微软雅黑" pitchFamily="34" charset="-122"/>
                <a:ea typeface="微软雅黑" pitchFamily="34" charset="-122"/>
              </a:rPr>
              <a:t>年</a:t>
            </a:r>
            <a:r>
              <a:rPr lang="en-US" altLang="zh-CN" spc="150">
                <a:latin typeface="微软雅黑" pitchFamily="34" charset="-122"/>
                <a:ea typeface="微软雅黑" pitchFamily="34" charset="-122"/>
              </a:rPr>
              <a:t>5</a:t>
            </a:r>
            <a:r>
              <a:rPr lang="zh-CN" altLang="en-US" spc="150">
                <a:latin typeface="微软雅黑" pitchFamily="34" charset="-122"/>
                <a:ea typeface="微软雅黑" pitchFamily="34" charset="-122"/>
              </a:rPr>
              <a:t>月</a:t>
            </a:r>
            <a:r>
              <a:rPr lang="en-US" altLang="zh-CN" spc="150">
                <a:latin typeface="微软雅黑" pitchFamily="34" charset="-122"/>
                <a:ea typeface="微软雅黑" pitchFamily="34" charset="-122"/>
              </a:rPr>
              <a:t>28</a:t>
            </a:r>
            <a:r>
              <a:rPr lang="zh-CN" altLang="en-US" spc="150">
                <a:latin typeface="微软雅黑" pitchFamily="34" charset="-122"/>
                <a:ea typeface="微软雅黑" pitchFamily="34" charset="-122"/>
              </a:rPr>
              <a:t>日批复</a:t>
            </a:r>
            <a:r>
              <a:rPr lang="zh-CN" altLang="en-US" spc="150" smtClean="0">
                <a:latin typeface="微软雅黑" pitchFamily="34" charset="-122"/>
                <a:ea typeface="微软雅黑" pitchFamily="34" charset="-122"/>
              </a:rPr>
              <a:t>同意中国工商银行</a:t>
            </a:r>
            <a:r>
              <a:rPr lang="zh-CN" altLang="en-US" spc="150">
                <a:latin typeface="微软雅黑" pitchFamily="34" charset="-122"/>
                <a:ea typeface="微软雅黑" pitchFamily="34" charset="-122"/>
              </a:rPr>
              <a:t>、交通银行、中国建设银行、中国银行、中国农业银行</a:t>
            </a:r>
            <a:r>
              <a:rPr lang="zh-CN" altLang="en-US" spc="150" smtClean="0">
                <a:latin typeface="微软雅黑" pitchFamily="34" charset="-122"/>
                <a:ea typeface="微软雅黑" pitchFamily="34" charset="-122"/>
              </a:rPr>
              <a:t>、上海浦东发展银行</a:t>
            </a:r>
            <a:r>
              <a:rPr lang="zh-CN" altLang="en-US" spc="150">
                <a:latin typeface="微软雅黑" pitchFamily="34" charset="-122"/>
                <a:ea typeface="微软雅黑" pitchFamily="34" charset="-122"/>
              </a:rPr>
              <a:t>、兴业银行、中国光大银行、招商银行、中信银行</a:t>
            </a:r>
            <a:r>
              <a:rPr lang="zh-CN" altLang="en-US" spc="150" smtClean="0">
                <a:latin typeface="微软雅黑" pitchFamily="34" charset="-122"/>
                <a:ea typeface="微软雅黑" pitchFamily="34" charset="-122"/>
              </a:rPr>
              <a:t>、</a:t>
            </a:r>
            <a:r>
              <a:rPr lang="zh-CN" altLang="en-US" spc="150">
                <a:latin typeface="微软雅黑" pitchFamily="34" charset="-122"/>
                <a:ea typeface="微软雅黑" pitchFamily="34" charset="-122"/>
              </a:rPr>
              <a:t>中国民生银行</a:t>
            </a:r>
            <a:r>
              <a:rPr lang="zh-CN" altLang="en-US" spc="150" smtClean="0">
                <a:latin typeface="微软雅黑" pitchFamily="34" charset="-122"/>
                <a:ea typeface="微软雅黑" pitchFamily="34" charset="-122"/>
              </a:rPr>
              <a:t>、平安</a:t>
            </a:r>
            <a:r>
              <a:rPr lang="zh-CN" altLang="en-US" spc="150">
                <a:latin typeface="微软雅黑" pitchFamily="34" charset="-122"/>
                <a:ea typeface="微软雅黑" pitchFamily="34" charset="-122"/>
              </a:rPr>
              <a:t>银行</a:t>
            </a:r>
            <a:r>
              <a:rPr lang="zh-CN" altLang="en-US" spc="150" smtClean="0">
                <a:latin typeface="微软雅黑" pitchFamily="34" charset="-122"/>
                <a:ea typeface="微软雅黑" pitchFamily="34" charset="-122"/>
              </a:rPr>
              <a:t>共</a:t>
            </a:r>
            <a:r>
              <a:rPr lang="zh-CN" altLang="en-US" sz="1200" spc="150" smtClean="0">
                <a:latin typeface="微软雅黑" pitchFamily="34" charset="-122"/>
                <a:ea typeface="微软雅黑" pitchFamily="34" charset="-122"/>
              </a:rPr>
              <a:t> </a:t>
            </a:r>
            <a:r>
              <a:rPr lang="en-US" altLang="zh-CN" sz="1800" b="1" spc="150" smtClean="0">
                <a:latin typeface="微软雅黑" pitchFamily="34" charset="-122"/>
                <a:ea typeface="微软雅黑" pitchFamily="34" charset="-122"/>
              </a:rPr>
              <a:t>12</a:t>
            </a:r>
            <a:r>
              <a:rPr lang="en-US" altLang="zh-CN" sz="1200" b="1" spc="150" smtClean="0">
                <a:latin typeface="微软雅黑" pitchFamily="34" charset="-122"/>
                <a:ea typeface="微软雅黑" pitchFamily="34" charset="-122"/>
              </a:rPr>
              <a:t> </a:t>
            </a:r>
            <a:r>
              <a:rPr lang="zh-CN" altLang="en-US" spc="150" smtClean="0">
                <a:latin typeface="微软雅黑" pitchFamily="34" charset="-122"/>
                <a:ea typeface="微软雅黑" pitchFamily="34" charset="-122"/>
              </a:rPr>
              <a:t>家银行为</a:t>
            </a:r>
            <a:endParaRPr lang="en-US" altLang="zh-CN" spc="150" smtClean="0">
              <a:latin typeface="微软雅黑" pitchFamily="34" charset="-122"/>
              <a:ea typeface="微软雅黑" pitchFamily="34" charset="-122"/>
            </a:endParaRPr>
          </a:p>
          <a:p>
            <a:pPr>
              <a:lnSpc>
                <a:spcPct val="200000"/>
              </a:lnSpc>
              <a:tabLst>
                <a:tab pos="449263" algn="l"/>
              </a:tabLst>
            </a:pPr>
            <a:r>
              <a:rPr lang="zh-CN" altLang="en-US" spc="150" smtClean="0">
                <a:latin typeface="微软雅黑" pitchFamily="34" charset="-122"/>
                <a:ea typeface="微软雅黑" pitchFamily="34" charset="-122"/>
              </a:rPr>
              <a:t>从事境内</a:t>
            </a:r>
            <a:r>
              <a:rPr lang="zh-CN" altLang="en-US" spc="150">
                <a:latin typeface="微软雅黑" pitchFamily="34" charset="-122"/>
                <a:ea typeface="微软雅黑" pitchFamily="34" charset="-122"/>
              </a:rPr>
              <a:t>客户保证金存管业务</a:t>
            </a:r>
            <a:r>
              <a:rPr lang="zh-CN" altLang="en-US" spc="150" smtClean="0">
                <a:latin typeface="微软雅黑" pitchFamily="34" charset="-122"/>
                <a:ea typeface="微软雅黑" pitchFamily="34" charset="-122"/>
              </a:rPr>
              <a:t>的指定</a:t>
            </a:r>
            <a:r>
              <a:rPr lang="zh-CN" altLang="en-US" spc="150">
                <a:latin typeface="微软雅黑" pitchFamily="34" charset="-122"/>
                <a:ea typeface="微软雅黑" pitchFamily="34" charset="-122"/>
              </a:rPr>
              <a:t>存管</a:t>
            </a:r>
            <a:r>
              <a:rPr lang="zh-CN" altLang="en-US" spc="150" smtClean="0">
                <a:latin typeface="微软雅黑" pitchFamily="34" charset="-122"/>
                <a:ea typeface="微软雅黑" pitchFamily="34" charset="-122"/>
              </a:rPr>
              <a:t>银行。</a:t>
            </a:r>
            <a:endParaRPr lang="zh-CN" altLang="en-US" spc="150">
              <a:latin typeface="微软雅黑" pitchFamily="34" charset="-122"/>
              <a:ea typeface="微软雅黑" pitchFamily="34" charset="-122"/>
            </a:endParaRPr>
          </a:p>
        </p:txBody>
      </p:sp>
      <p:sp>
        <p:nvSpPr>
          <p:cNvPr id="5" name="矩形 4"/>
          <p:cNvSpPr/>
          <p:nvPr/>
        </p:nvSpPr>
        <p:spPr>
          <a:xfrm>
            <a:off x="662679" y="1837558"/>
            <a:ext cx="9326713" cy="400110"/>
          </a:xfrm>
          <a:prstGeom prst="rect">
            <a:avLst/>
          </a:prstGeom>
        </p:spPr>
        <p:txBody>
          <a:bodyPr wrap="square">
            <a:spAutoFit/>
          </a:bodyPr>
          <a:lstStyle/>
          <a:p>
            <a:pPr algn="ctr"/>
            <a:r>
              <a:rPr lang="zh-CN" altLang="en-US" sz="2000">
                <a:latin typeface="黑体" pitchFamily="49" charset="-122"/>
                <a:ea typeface="黑体" pitchFamily="49" charset="-122"/>
              </a:rPr>
              <a:t>关于上海国际能源交易中心境内客户存管业务指定存管银行的通知</a:t>
            </a:r>
          </a:p>
        </p:txBody>
      </p:sp>
      <p:pic>
        <p:nvPicPr>
          <p:cNvPr id="6"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5639687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标题 3"/>
          <p:cNvSpPr>
            <a:spLocks noGrp="1"/>
          </p:cNvSpPr>
          <p:nvPr>
            <p:ph type="title"/>
          </p:nvPr>
        </p:nvSpPr>
        <p:spPr>
          <a:xfrm>
            <a:off x="333376" y="136525"/>
            <a:ext cx="8732838" cy="638175"/>
          </a:xfrm>
        </p:spPr>
        <p:txBody>
          <a:bodyPr>
            <a:noAutofit/>
          </a:bodyPr>
          <a:lstStyle/>
          <a:p>
            <a:r>
              <a:rPr lang="zh-CN" altLang="en-US" smtClean="0"/>
              <a:t>原油期货结算业务</a:t>
            </a:r>
            <a:r>
              <a:rPr lang="en-US" altLang="zh-CN" smtClean="0"/>
              <a:t>	</a:t>
            </a:r>
            <a:r>
              <a:rPr lang="zh-CN" altLang="en-US" smtClean="0"/>
              <a:t>保证金管理 </a:t>
            </a:r>
            <a:r>
              <a:rPr lang="en-US" altLang="zh-CN" smtClean="0"/>
              <a:t>- </a:t>
            </a:r>
            <a:r>
              <a:rPr lang="zh-CN" altLang="en-US" smtClean="0"/>
              <a:t>存管银行账户设置</a:t>
            </a:r>
          </a:p>
        </p:txBody>
      </p:sp>
      <p:graphicFrame>
        <p:nvGraphicFramePr>
          <p:cNvPr id="5" name="表格 4"/>
          <p:cNvGraphicFramePr>
            <a:graphicFrameLocks noGrp="1"/>
          </p:cNvGraphicFramePr>
          <p:nvPr>
            <p:extLst>
              <p:ext uri="{D42A27DB-BD31-4B8C-83A1-F6EECF244321}">
                <p14:modId xmlns:p14="http://schemas.microsoft.com/office/powerpoint/2010/main" val="2872900466"/>
              </p:ext>
            </p:extLst>
          </p:nvPr>
        </p:nvGraphicFramePr>
        <p:xfrm>
          <a:off x="490539" y="1327150"/>
          <a:ext cx="9537699" cy="5043489"/>
        </p:xfrm>
        <a:graphic>
          <a:graphicData uri="http://schemas.openxmlformats.org/drawingml/2006/table">
            <a:tbl>
              <a:tblPr firstRow="1" bandRow="1">
                <a:tableStyleId>{72833802-FEF1-4C79-8D5D-14CF1EAF98D9}</a:tableStyleId>
              </a:tblPr>
              <a:tblGrid>
                <a:gridCol w="3217862"/>
                <a:gridCol w="2353541"/>
                <a:gridCol w="3966296"/>
              </a:tblGrid>
              <a:tr h="511781">
                <a:tc>
                  <a:txBody>
                    <a:bodyPr/>
                    <a:lstStyle/>
                    <a:p>
                      <a:pPr algn="ctr"/>
                      <a:r>
                        <a:rPr lang="zh-CN" altLang="en-US" sz="1800" b="0" smtClean="0">
                          <a:solidFill>
                            <a:schemeClr val="bg1"/>
                          </a:solidFill>
                          <a:latin typeface="+mn-lt"/>
                          <a:ea typeface="黑体" panose="02010609060101010101" pitchFamily="49" charset="-122"/>
                        </a:rPr>
                        <a:t>主体</a:t>
                      </a:r>
                      <a:endParaRPr lang="zh-CN" altLang="en-US" sz="1800" b="0">
                        <a:solidFill>
                          <a:schemeClr val="bg1"/>
                        </a:solidFill>
                        <a:latin typeface="+mn-lt"/>
                        <a:ea typeface="黑体" panose="02010609060101010101" pitchFamily="49" charset="-122"/>
                      </a:endParaRPr>
                    </a:p>
                  </a:txBody>
                  <a:tcPr marL="91446" marR="91446" marT="45719" marB="45719" anchor="ctr">
                    <a:lnR w="12700" cap="flat" cmpd="sng" algn="ctr">
                      <a:solidFill>
                        <a:schemeClr val="bg1"/>
                      </a:solidFill>
                      <a:prstDash val="solid"/>
                      <a:round/>
                      <a:headEnd type="none" w="med" len="med"/>
                      <a:tailEnd type="none" w="med" len="med"/>
                    </a:lnR>
                    <a:solidFill>
                      <a:srgbClr val="B94441"/>
                    </a:solidFill>
                  </a:tcPr>
                </a:tc>
                <a:tc gridSpan="2">
                  <a:txBody>
                    <a:bodyPr/>
                    <a:lstStyle/>
                    <a:p>
                      <a:pPr algn="ctr"/>
                      <a:r>
                        <a:rPr lang="zh-CN" altLang="en-US" sz="1800" b="0" smtClean="0">
                          <a:solidFill>
                            <a:schemeClr val="bg1"/>
                          </a:solidFill>
                          <a:latin typeface="+mn-lt"/>
                          <a:ea typeface="黑体" panose="02010609060101010101" pitchFamily="49" charset="-122"/>
                        </a:rPr>
                        <a:t>指定存管银行账户</a:t>
                      </a:r>
                      <a:endParaRPr lang="zh-CN" altLang="en-US" sz="1800" b="0">
                        <a:solidFill>
                          <a:schemeClr val="bg1"/>
                        </a:solidFill>
                        <a:latin typeface="+mn-lt"/>
                        <a:ea typeface="黑体" panose="02010609060101010101" pitchFamily="49" charset="-122"/>
                      </a:endParaRPr>
                    </a:p>
                  </a:txBody>
                  <a:tcPr marL="91446" marR="91446" marT="45719" marB="45719" anchor="ctr">
                    <a:lnL w="12700" cap="flat" cmpd="sng" algn="ctr">
                      <a:solidFill>
                        <a:schemeClr val="bg1"/>
                      </a:solidFill>
                      <a:prstDash val="solid"/>
                      <a:round/>
                      <a:headEnd type="none" w="med" len="med"/>
                      <a:tailEnd type="none" w="med" len="med"/>
                    </a:lnL>
                    <a:solidFill>
                      <a:srgbClr val="B94441"/>
                    </a:solidFill>
                  </a:tcPr>
                </a:tc>
                <a:tc hMerge="1">
                  <a:txBody>
                    <a:bodyPr/>
                    <a:lstStyle/>
                    <a:p>
                      <a:endParaRPr lang="zh-CN" altLang="en-US"/>
                    </a:p>
                  </a:txBody>
                  <a:tcPr/>
                </a:tc>
              </a:tr>
              <a:tr h="795175">
                <a:tc>
                  <a:txBody>
                    <a:bodyPr/>
                    <a:lstStyle/>
                    <a:p>
                      <a:pPr marL="285750" indent="-285750" algn="ctr">
                        <a:lnSpc>
                          <a:spcPct val="100000"/>
                        </a:lnSpc>
                        <a:buClr>
                          <a:srgbClr val="C00000"/>
                        </a:buClr>
                        <a:buFont typeface="Arial" pitchFamily="34" charset="0"/>
                        <a:buNone/>
                      </a:pPr>
                      <a:r>
                        <a:rPr lang="zh-CN" altLang="en-US" sz="1600" b="0" smtClean="0">
                          <a:latin typeface="+mn-lt"/>
                          <a:ea typeface="黑体" panose="02010609060101010101" pitchFamily="49" charset="-122"/>
                        </a:rPr>
                        <a:t>能源中心</a:t>
                      </a:r>
                      <a:endParaRPr lang="zh-CN" altLang="en-US" sz="1600" b="0">
                        <a:latin typeface="+mn-lt"/>
                        <a:ea typeface="黑体" panose="02010609060101010101" pitchFamily="49" charset="-122"/>
                      </a:endParaRPr>
                    </a:p>
                  </a:txBody>
                  <a:tcPr marL="91446" marR="91446" marT="45719" marB="45719" anchor="ctr">
                    <a:lnR w="12700" cap="flat" cmpd="sng" algn="ctr">
                      <a:solidFill>
                        <a:schemeClr val="accent2"/>
                      </a:solidFill>
                      <a:prstDash val="solid"/>
                      <a:round/>
                      <a:headEnd type="none" w="med" len="med"/>
                      <a:tailEnd type="none" w="med" len="med"/>
                    </a:lnR>
                  </a:tcPr>
                </a:tc>
                <a:tc>
                  <a:txBody>
                    <a:bodyPr/>
                    <a:lstStyle/>
                    <a:p>
                      <a:pPr marL="85725" marR="0" indent="0" algn="ctr" defTabSz="846689" rtl="0" eaLnBrk="1" fontAlgn="auto" latinLnBrk="0" hangingPunct="1">
                        <a:lnSpc>
                          <a:spcPct val="100000"/>
                        </a:lnSpc>
                        <a:spcBef>
                          <a:spcPts val="0"/>
                        </a:spcBef>
                        <a:spcAft>
                          <a:spcPts val="0"/>
                        </a:spcAft>
                        <a:buClrTx/>
                        <a:buSzTx/>
                        <a:buFontTx/>
                        <a:buNone/>
                        <a:tabLst/>
                        <a:defRPr/>
                      </a:pPr>
                      <a:r>
                        <a:rPr lang="zh-CN" altLang="en-US" sz="1600" b="0" kern="1200" smtClean="0">
                          <a:solidFill>
                            <a:srgbClr val="C00000"/>
                          </a:solidFill>
                          <a:latin typeface="+mn-lt"/>
                          <a:ea typeface="黑体" panose="02010609060101010101" pitchFamily="49" charset="-122"/>
                        </a:rPr>
                        <a:t>专用结算账户</a:t>
                      </a:r>
                      <a:endParaRPr lang="en-US" altLang="zh-CN" sz="1600" b="0" kern="1200" smtClean="0">
                        <a:solidFill>
                          <a:srgbClr val="C00000"/>
                        </a:solidFill>
                        <a:latin typeface="+mn-lt"/>
                        <a:ea typeface="黑体" panose="02010609060101010101" pitchFamily="49" charset="-122"/>
                      </a:endParaRP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466725" marR="0" indent="-285750" algn="l" defTabSz="846689" rtl="0" eaLnBrk="1" fontAlgn="auto" latinLnBrk="0" hangingPunct="1">
                        <a:lnSpc>
                          <a:spcPct val="100000"/>
                        </a:lnSpc>
                        <a:spcBef>
                          <a:spcPts val="0"/>
                        </a:spcBef>
                        <a:spcAft>
                          <a:spcPts val="0"/>
                        </a:spcAft>
                        <a:buClr>
                          <a:srgbClr val="C00000"/>
                        </a:buClr>
                        <a:buSzPct val="80000"/>
                        <a:buFont typeface="Wingdings" panose="05000000000000000000" pitchFamily="2" charset="2"/>
                        <a:buChar char="n"/>
                        <a:tabLst/>
                        <a:defRPr/>
                      </a:pPr>
                      <a:r>
                        <a:rPr lang="zh-CN" altLang="en-US" sz="1600" b="0" kern="1200" smtClean="0">
                          <a:latin typeface="+mn-lt"/>
                          <a:ea typeface="黑体" panose="02010609060101010101" pitchFamily="49" charset="-122"/>
                        </a:rPr>
                        <a:t>人民币、外汇</a:t>
                      </a:r>
                      <a:endParaRPr lang="en-US" altLang="zh-CN" sz="1600" b="0" kern="1200" smtClean="0">
                        <a:latin typeface="+mn-lt"/>
                        <a:ea typeface="黑体" panose="02010609060101010101" pitchFamily="49" charset="-122"/>
                      </a:endParaRPr>
                    </a:p>
                    <a:p>
                      <a:pPr marL="466725" marR="0" indent="-285750" algn="l" defTabSz="846689" rtl="0" eaLnBrk="1" fontAlgn="auto" latinLnBrk="0" hangingPunct="1">
                        <a:lnSpc>
                          <a:spcPct val="100000"/>
                        </a:lnSpc>
                        <a:spcBef>
                          <a:spcPts val="0"/>
                        </a:spcBef>
                        <a:spcAft>
                          <a:spcPts val="0"/>
                        </a:spcAft>
                        <a:buClr>
                          <a:srgbClr val="C00000"/>
                        </a:buClr>
                        <a:buSzPct val="80000"/>
                        <a:buFont typeface="Wingdings" panose="05000000000000000000" pitchFamily="2" charset="2"/>
                        <a:buChar char="n"/>
                        <a:tabLst/>
                        <a:defRPr/>
                      </a:pPr>
                      <a:r>
                        <a:rPr lang="zh-CN" altLang="zh-CN" sz="1600" b="0" kern="1200" smtClean="0">
                          <a:effectLst/>
                          <a:latin typeface="+mn-lt"/>
                          <a:ea typeface="黑体" panose="02010609060101010101" pitchFamily="49" charset="-122"/>
                        </a:rPr>
                        <a:t>在</a:t>
                      </a:r>
                      <a:r>
                        <a:rPr lang="zh-CN" altLang="en-US" sz="1600" b="0" kern="1200" smtClean="0">
                          <a:effectLst/>
                          <a:latin typeface="+mn-lt"/>
                          <a:ea typeface="黑体" panose="02010609060101010101" pitchFamily="49" charset="-122"/>
                        </a:rPr>
                        <a:t>指</a:t>
                      </a:r>
                      <a:r>
                        <a:rPr lang="zh-CN" altLang="zh-CN" sz="1600" b="0" kern="1200" smtClean="0">
                          <a:effectLst/>
                          <a:latin typeface="+mn-lt"/>
                          <a:ea typeface="黑体" panose="02010609060101010101" pitchFamily="49" charset="-122"/>
                        </a:rPr>
                        <a:t>定网点开设</a:t>
                      </a:r>
                      <a:endParaRPr lang="zh-CN" altLang="en-US" sz="1600" b="0" kern="1200" smtClean="0">
                        <a:solidFill>
                          <a:srgbClr val="C00000"/>
                        </a:solidFill>
                        <a:latin typeface="+mn-lt"/>
                        <a:ea typeface="黑体" panose="02010609060101010101" pitchFamily="49" charset="-122"/>
                        <a:cs typeface="+mn-cs"/>
                      </a:endParaRPr>
                    </a:p>
                  </a:txBody>
                  <a:tcPr marL="91446" marR="91446" marT="45719" marB="45719" anchor="ctr">
                    <a:lnL w="12700" cap="flat" cmpd="sng" algn="ctr">
                      <a:solidFill>
                        <a:schemeClr val="accent6">
                          <a:lumMod val="60000"/>
                          <a:lumOff val="40000"/>
                        </a:schemeClr>
                      </a:solidFill>
                      <a:prstDash val="solid"/>
                      <a:round/>
                      <a:headEnd type="none" w="med" len="med"/>
                      <a:tailEnd type="none" w="med" len="med"/>
                    </a:lnL>
                  </a:tcPr>
                </a:tc>
              </a:tr>
              <a:tr h="843580">
                <a:tc>
                  <a:txBody>
                    <a:bodyPr/>
                    <a:lstStyle/>
                    <a:p>
                      <a:pPr marL="285750" indent="-285750" algn="ctr">
                        <a:lnSpc>
                          <a:spcPct val="100000"/>
                        </a:lnSpc>
                        <a:buClr>
                          <a:srgbClr val="C00000"/>
                        </a:buClr>
                        <a:buFont typeface="Arial" pitchFamily="34" charset="0"/>
                        <a:buNone/>
                      </a:pPr>
                      <a:r>
                        <a:rPr lang="zh-CN" altLang="en-US" sz="1600" b="0" smtClean="0">
                          <a:latin typeface="+mn-lt"/>
                          <a:ea typeface="黑体" panose="02010609060101010101" pitchFamily="49" charset="-122"/>
                        </a:rPr>
                        <a:t>会员</a:t>
                      </a:r>
                      <a:endParaRPr lang="zh-CN" altLang="en-US" sz="1600" b="0">
                        <a:latin typeface="+mn-lt"/>
                        <a:ea typeface="黑体" panose="02010609060101010101" pitchFamily="49" charset="-122"/>
                      </a:endParaRPr>
                    </a:p>
                  </a:txBody>
                  <a:tcPr marL="91446" marR="91446" marT="45719" marB="45719" anchor="ctr">
                    <a:lnR w="12700" cap="flat" cmpd="sng" algn="ctr">
                      <a:solidFill>
                        <a:schemeClr val="accent2"/>
                      </a:solidFill>
                      <a:prstDash val="solid"/>
                      <a:round/>
                      <a:headEnd type="none" w="med" len="med"/>
                      <a:tailEnd type="none" w="med" len="med"/>
                    </a:lnR>
                  </a:tcPr>
                </a:tc>
                <a:tc>
                  <a:txBody>
                    <a:bodyPr/>
                    <a:lstStyle/>
                    <a:p>
                      <a:pPr marL="85725" marR="0" indent="0" algn="ctr" defTabSz="846689" rtl="0" eaLnBrk="1" fontAlgn="auto" latinLnBrk="0" hangingPunct="1">
                        <a:lnSpc>
                          <a:spcPct val="100000"/>
                        </a:lnSpc>
                        <a:spcBef>
                          <a:spcPts val="0"/>
                        </a:spcBef>
                        <a:spcAft>
                          <a:spcPts val="600"/>
                        </a:spcAft>
                        <a:buClrTx/>
                        <a:buSzTx/>
                        <a:buFontTx/>
                        <a:buNone/>
                        <a:tabLst/>
                        <a:defRPr/>
                      </a:pPr>
                      <a:r>
                        <a:rPr lang="zh-CN" altLang="en-US" sz="1600" b="0" kern="1200" smtClean="0">
                          <a:solidFill>
                            <a:srgbClr val="C00000"/>
                          </a:solidFill>
                          <a:latin typeface="+mn-lt"/>
                          <a:ea typeface="黑体" panose="02010609060101010101" pitchFamily="49" charset="-122"/>
                        </a:rPr>
                        <a:t>保证金专用账户</a:t>
                      </a:r>
                      <a:endParaRPr lang="en-US" altLang="zh-CN" sz="1600" b="0" kern="1200" smtClean="0">
                        <a:solidFill>
                          <a:srgbClr val="C00000"/>
                        </a:solidFill>
                        <a:latin typeface="+mn-lt"/>
                        <a:ea typeface="黑体" panose="02010609060101010101" pitchFamily="49" charset="-122"/>
                      </a:endParaRP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466725" marR="0" indent="-285750" algn="l" defTabSz="846689" rtl="0" eaLnBrk="1" fontAlgn="auto" latinLnBrk="0" hangingPunct="1">
                        <a:lnSpc>
                          <a:spcPct val="100000"/>
                        </a:lnSpc>
                        <a:spcBef>
                          <a:spcPts val="0"/>
                        </a:spcBef>
                        <a:spcAft>
                          <a:spcPts val="0"/>
                        </a:spcAft>
                        <a:buClr>
                          <a:srgbClr val="C00000"/>
                        </a:buClr>
                        <a:buSzPct val="80000"/>
                        <a:buFont typeface="Wingdings" panose="05000000000000000000" pitchFamily="2" charset="2"/>
                        <a:buChar char="n"/>
                        <a:tabLst/>
                        <a:defRPr/>
                      </a:pPr>
                      <a:r>
                        <a:rPr lang="zh-CN" altLang="en-US" sz="1600" b="0" kern="1200" smtClean="0">
                          <a:latin typeface="+mn-lt"/>
                          <a:ea typeface="黑体" panose="02010609060101010101" pitchFamily="49" charset="-122"/>
                        </a:rPr>
                        <a:t>人民币、外汇</a:t>
                      </a:r>
                      <a:endParaRPr lang="en-US" altLang="zh-CN" sz="1600" b="0" kern="1200" smtClean="0">
                        <a:latin typeface="+mn-lt"/>
                        <a:ea typeface="黑体" panose="02010609060101010101" pitchFamily="49" charset="-122"/>
                      </a:endParaRPr>
                    </a:p>
                    <a:p>
                      <a:pPr marL="466725" marR="0" indent="-285750" algn="l" defTabSz="846689" rtl="0" eaLnBrk="1" fontAlgn="auto" latinLnBrk="0" hangingPunct="1">
                        <a:lnSpc>
                          <a:spcPct val="100000"/>
                        </a:lnSpc>
                        <a:spcBef>
                          <a:spcPts val="0"/>
                        </a:spcBef>
                        <a:spcAft>
                          <a:spcPts val="0"/>
                        </a:spcAft>
                        <a:buClr>
                          <a:srgbClr val="C00000"/>
                        </a:buClr>
                        <a:buSzPct val="80000"/>
                        <a:buFont typeface="Wingdings" panose="05000000000000000000" pitchFamily="2" charset="2"/>
                        <a:buChar char="n"/>
                        <a:tabLst/>
                        <a:defRPr/>
                      </a:pPr>
                      <a:r>
                        <a:rPr lang="zh-CN" altLang="zh-CN" sz="1600" b="0" kern="1200" smtClean="0">
                          <a:effectLst/>
                          <a:latin typeface="+mn-lt"/>
                          <a:ea typeface="黑体" panose="02010609060101010101" pitchFamily="49" charset="-122"/>
                        </a:rPr>
                        <a:t>在</a:t>
                      </a:r>
                      <a:r>
                        <a:rPr lang="zh-CN" altLang="en-US" sz="1600" b="0" kern="1200" smtClean="0">
                          <a:effectLst/>
                          <a:latin typeface="+mn-lt"/>
                          <a:ea typeface="黑体" panose="02010609060101010101" pitchFamily="49" charset="-122"/>
                        </a:rPr>
                        <a:t>指</a:t>
                      </a:r>
                      <a:r>
                        <a:rPr lang="zh-CN" altLang="zh-CN" sz="1600" b="0" kern="1200" smtClean="0">
                          <a:effectLst/>
                          <a:latin typeface="+mn-lt"/>
                          <a:ea typeface="黑体" panose="02010609060101010101" pitchFamily="49" charset="-122"/>
                        </a:rPr>
                        <a:t>定网点开设</a:t>
                      </a:r>
                      <a:r>
                        <a:rPr lang="zh-CN" altLang="en-US" sz="1600" b="0" kern="1200" smtClean="0">
                          <a:effectLst/>
                          <a:latin typeface="+mn-lt"/>
                          <a:ea typeface="黑体" panose="02010609060101010101" pitchFamily="49" charset="-122"/>
                        </a:rPr>
                        <a:t>的称为</a:t>
                      </a:r>
                      <a:r>
                        <a:rPr lang="zh-CN" altLang="zh-CN" sz="1600" b="0" kern="1200" smtClean="0">
                          <a:solidFill>
                            <a:srgbClr val="C00000"/>
                          </a:solidFill>
                          <a:effectLst/>
                          <a:latin typeface="+mn-lt"/>
                          <a:ea typeface="黑体" panose="02010609060101010101" pitchFamily="49" charset="-122"/>
                        </a:rPr>
                        <a:t>专用资金账户</a:t>
                      </a:r>
                      <a:endParaRPr lang="en-US" altLang="zh-CN" sz="1600" b="0" kern="1200" smtClean="0">
                        <a:solidFill>
                          <a:srgbClr val="C00000"/>
                        </a:solidFill>
                        <a:latin typeface="+mn-lt"/>
                        <a:ea typeface="黑体" panose="02010609060101010101" pitchFamily="49" charset="-122"/>
                      </a:endParaRPr>
                    </a:p>
                  </a:txBody>
                  <a:tcPr marL="91446" marR="91446" marT="45719" marB="45719" anchor="ctr">
                    <a:lnL w="12700" cap="flat" cmpd="sng" algn="ctr">
                      <a:solidFill>
                        <a:schemeClr val="accent6">
                          <a:lumMod val="60000"/>
                          <a:lumOff val="40000"/>
                        </a:schemeClr>
                      </a:solidFill>
                      <a:prstDash val="solid"/>
                      <a:round/>
                      <a:headEnd type="none" w="med" len="med"/>
                      <a:tailEnd type="none" w="med" len="med"/>
                    </a:lnL>
                  </a:tcPr>
                </a:tc>
              </a:tr>
              <a:tr h="2101878">
                <a:tc>
                  <a:txBody>
                    <a:bodyPr/>
                    <a:lstStyle/>
                    <a:p>
                      <a:pPr marL="266700" indent="-180975" algn="l">
                        <a:lnSpc>
                          <a:spcPct val="100000"/>
                        </a:lnSpc>
                        <a:spcAft>
                          <a:spcPts val="600"/>
                        </a:spcAft>
                        <a:buClr>
                          <a:srgbClr val="C00000"/>
                        </a:buClr>
                        <a:buFont typeface="Arial" pitchFamily="34" charset="0"/>
                        <a:buNone/>
                      </a:pPr>
                      <a:r>
                        <a:rPr lang="zh-CN" altLang="en-US" sz="1600" b="0" smtClean="0">
                          <a:solidFill>
                            <a:srgbClr val="C00000"/>
                          </a:solidFill>
                          <a:latin typeface="+mn-lt"/>
                          <a:ea typeface="黑体" panose="02010609060101010101" pitchFamily="49" charset="-122"/>
                        </a:rPr>
                        <a:t>境外经纪机构</a:t>
                      </a:r>
                      <a:endParaRPr lang="en-US" altLang="zh-CN" sz="1600" b="0" smtClean="0">
                        <a:solidFill>
                          <a:srgbClr val="C00000"/>
                        </a:solidFill>
                        <a:latin typeface="+mn-lt"/>
                        <a:ea typeface="黑体" panose="02010609060101010101" pitchFamily="49" charset="-122"/>
                      </a:endParaRPr>
                    </a:p>
                    <a:p>
                      <a:pPr marL="534988" indent="-180975" algn="l">
                        <a:lnSpc>
                          <a:spcPct val="100000"/>
                        </a:lnSpc>
                        <a:spcAft>
                          <a:spcPts val="600"/>
                        </a:spcAft>
                        <a:buClr>
                          <a:srgbClr val="C00000"/>
                        </a:buClr>
                        <a:buFont typeface="Calibri" pitchFamily="34" charset="0"/>
                        <a:buChar char="⁻"/>
                        <a:tabLst/>
                      </a:pPr>
                      <a:r>
                        <a:rPr lang="zh-CN" altLang="en-US" sz="1600" b="0" smtClean="0">
                          <a:latin typeface="+mn-lt"/>
                          <a:ea typeface="黑体" panose="02010609060101010101" pitchFamily="49" charset="-122"/>
                        </a:rPr>
                        <a:t>境外特殊经纪 参与者</a:t>
                      </a:r>
                      <a:endParaRPr lang="en-US" altLang="zh-CN" sz="1600" b="0" smtClean="0">
                        <a:latin typeface="+mn-lt"/>
                        <a:ea typeface="黑体" panose="02010609060101010101" pitchFamily="49" charset="-122"/>
                      </a:endParaRPr>
                    </a:p>
                    <a:p>
                      <a:pPr marL="534988" indent="-180975" algn="l">
                        <a:lnSpc>
                          <a:spcPct val="100000"/>
                        </a:lnSpc>
                        <a:spcAft>
                          <a:spcPts val="600"/>
                        </a:spcAft>
                        <a:buClr>
                          <a:srgbClr val="C00000"/>
                        </a:buClr>
                        <a:buFont typeface="Calibri" pitchFamily="34" charset="0"/>
                        <a:buChar char="⁻"/>
                        <a:tabLst/>
                      </a:pPr>
                      <a:r>
                        <a:rPr lang="zh-CN" altLang="en-US" sz="1600" b="0" smtClean="0">
                          <a:latin typeface="+mn-lt"/>
                          <a:ea typeface="黑体" panose="02010609060101010101" pitchFamily="49" charset="-122"/>
                        </a:rPr>
                        <a:t>境外中介机构</a:t>
                      </a:r>
                      <a:endParaRPr lang="en-US" altLang="zh-CN" sz="1600" b="0" smtClean="0">
                        <a:latin typeface="+mn-lt"/>
                        <a:ea typeface="黑体" panose="02010609060101010101" pitchFamily="49" charset="-122"/>
                      </a:endParaRPr>
                    </a:p>
                    <a:p>
                      <a:pPr marL="266700" indent="-180975" algn="l">
                        <a:lnSpc>
                          <a:spcPct val="100000"/>
                        </a:lnSpc>
                        <a:spcAft>
                          <a:spcPts val="600"/>
                        </a:spcAft>
                        <a:buClr>
                          <a:srgbClr val="C00000"/>
                        </a:buClr>
                        <a:buFont typeface="Arial" pitchFamily="34" charset="0"/>
                        <a:buNone/>
                      </a:pPr>
                      <a:r>
                        <a:rPr lang="zh-CN" altLang="en-US" sz="1600" b="0" kern="1200" smtClean="0">
                          <a:solidFill>
                            <a:srgbClr val="C00000"/>
                          </a:solidFill>
                          <a:latin typeface="+mn-lt"/>
                          <a:ea typeface="黑体" panose="02010609060101010101" pitchFamily="49" charset="-122"/>
                        </a:rPr>
                        <a:t>境外交易者</a:t>
                      </a:r>
                      <a:endParaRPr lang="en-US" altLang="zh-CN" sz="1600" b="0" kern="1200" smtClean="0">
                        <a:solidFill>
                          <a:srgbClr val="C00000"/>
                        </a:solidFill>
                        <a:latin typeface="+mn-lt"/>
                        <a:ea typeface="黑体" panose="02010609060101010101" pitchFamily="49" charset="-122"/>
                      </a:endParaRPr>
                    </a:p>
                    <a:p>
                      <a:pPr marL="534988" indent="-180975" algn="l">
                        <a:lnSpc>
                          <a:spcPct val="100000"/>
                        </a:lnSpc>
                        <a:spcAft>
                          <a:spcPts val="600"/>
                        </a:spcAft>
                        <a:buClr>
                          <a:srgbClr val="C00000"/>
                        </a:buClr>
                        <a:buFont typeface="Calibri" pitchFamily="34" charset="0"/>
                        <a:buChar char="⁻"/>
                        <a:tabLst/>
                      </a:pPr>
                      <a:r>
                        <a:rPr lang="zh-CN" altLang="en-US" sz="1600" b="0" smtClean="0">
                          <a:latin typeface="+mn-lt"/>
                          <a:ea typeface="黑体" panose="02010609060101010101" pitchFamily="49" charset="-122"/>
                        </a:rPr>
                        <a:t>境外特殊 非经纪 参与者</a:t>
                      </a:r>
                      <a:endParaRPr lang="en-US" altLang="zh-CN" sz="1600" b="0" smtClean="0">
                        <a:latin typeface="+mn-lt"/>
                        <a:ea typeface="黑体" panose="02010609060101010101" pitchFamily="49" charset="-122"/>
                      </a:endParaRPr>
                    </a:p>
                    <a:p>
                      <a:pPr marL="534988" indent="-180975" algn="l">
                        <a:lnSpc>
                          <a:spcPct val="100000"/>
                        </a:lnSpc>
                        <a:spcAft>
                          <a:spcPts val="600"/>
                        </a:spcAft>
                        <a:buClr>
                          <a:srgbClr val="C00000"/>
                        </a:buClr>
                        <a:buFont typeface="Calibri" pitchFamily="34" charset="0"/>
                        <a:buChar char="⁻"/>
                        <a:tabLst/>
                      </a:pPr>
                      <a:r>
                        <a:rPr lang="zh-CN" altLang="en-US" sz="1600" b="0" smtClean="0">
                          <a:latin typeface="+mn-lt"/>
                          <a:ea typeface="黑体" panose="02010609060101010101" pitchFamily="49" charset="-122"/>
                        </a:rPr>
                        <a:t>境外法人和自然人</a:t>
                      </a:r>
                      <a:endParaRPr lang="zh-CN" altLang="en-US" sz="1600" b="0">
                        <a:latin typeface="+mn-lt"/>
                        <a:ea typeface="黑体" panose="02010609060101010101" pitchFamily="49" charset="-122"/>
                      </a:endParaRP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marL="85725" marR="0" indent="0" algn="ctr" defTabSz="846689" rtl="0" eaLnBrk="1" fontAlgn="auto" latinLnBrk="0" hangingPunct="1">
                        <a:lnSpc>
                          <a:spcPct val="100000"/>
                        </a:lnSpc>
                        <a:spcBef>
                          <a:spcPts val="0"/>
                        </a:spcBef>
                        <a:spcAft>
                          <a:spcPts val="0"/>
                        </a:spcAft>
                        <a:buClrTx/>
                        <a:buSzTx/>
                        <a:buFontTx/>
                        <a:buNone/>
                        <a:tabLst/>
                        <a:defRPr/>
                      </a:pPr>
                      <a:r>
                        <a:rPr lang="zh-CN" altLang="en-US" sz="1600" b="0" kern="1200" smtClean="0">
                          <a:solidFill>
                            <a:srgbClr val="C00000"/>
                          </a:solidFill>
                          <a:latin typeface="+mn-lt"/>
                          <a:ea typeface="黑体" panose="02010609060101010101" pitchFamily="49" charset="-122"/>
                        </a:rPr>
                        <a:t>专用期货结算账户</a:t>
                      </a:r>
                      <a:endParaRPr lang="en-US" altLang="zh-CN" sz="1600" b="0" kern="1200" smtClean="0">
                        <a:solidFill>
                          <a:srgbClr val="C00000"/>
                        </a:solidFill>
                        <a:latin typeface="+mn-lt"/>
                        <a:ea typeface="黑体" panose="02010609060101010101" pitchFamily="49" charset="-122"/>
                      </a:endParaRP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466725" marR="0" indent="-285750" algn="l" defTabSz="846689" rtl="0" eaLnBrk="1" fontAlgn="auto" latinLnBrk="0" hangingPunct="1">
                        <a:lnSpc>
                          <a:spcPct val="200000"/>
                        </a:lnSpc>
                        <a:spcBef>
                          <a:spcPts val="0"/>
                        </a:spcBef>
                        <a:spcAft>
                          <a:spcPts val="0"/>
                        </a:spcAft>
                        <a:buClr>
                          <a:srgbClr val="C00000"/>
                        </a:buClr>
                        <a:buSzPct val="80000"/>
                        <a:buFont typeface="Wingdings" panose="05000000000000000000" pitchFamily="2" charset="2"/>
                        <a:buChar char="n"/>
                        <a:tabLst/>
                        <a:defRPr/>
                      </a:pPr>
                      <a:r>
                        <a:rPr lang="zh-CN" altLang="en-US" sz="1600" b="0" kern="1200" smtClean="0">
                          <a:solidFill>
                            <a:schemeClr val="tx1"/>
                          </a:solidFill>
                          <a:latin typeface="+mn-lt"/>
                          <a:ea typeface="黑体" panose="02010609060101010101" pitchFamily="49" charset="-122"/>
                          <a:cs typeface="+mn-cs"/>
                        </a:rPr>
                        <a:t>人民币期货结算账户</a:t>
                      </a:r>
                      <a:endParaRPr lang="en-US" altLang="zh-CN" sz="1600" b="0" kern="1200" smtClean="0">
                        <a:solidFill>
                          <a:schemeClr val="tx1"/>
                        </a:solidFill>
                        <a:latin typeface="+mn-lt"/>
                        <a:ea typeface="黑体" panose="02010609060101010101" pitchFamily="49" charset="-122"/>
                        <a:cs typeface="+mn-cs"/>
                      </a:endParaRPr>
                    </a:p>
                    <a:p>
                      <a:pPr marL="466725" marR="0" indent="-285750" algn="l" defTabSz="846689" rtl="0" eaLnBrk="1" fontAlgn="auto" latinLnBrk="0" hangingPunct="1">
                        <a:lnSpc>
                          <a:spcPct val="200000"/>
                        </a:lnSpc>
                        <a:spcBef>
                          <a:spcPts val="0"/>
                        </a:spcBef>
                        <a:spcAft>
                          <a:spcPts val="0"/>
                        </a:spcAft>
                        <a:buClr>
                          <a:srgbClr val="C00000"/>
                        </a:buClr>
                        <a:buSzPct val="80000"/>
                        <a:buFont typeface="Wingdings" panose="05000000000000000000" pitchFamily="2" charset="2"/>
                        <a:buChar char="n"/>
                        <a:tabLst/>
                        <a:defRPr/>
                      </a:pPr>
                      <a:r>
                        <a:rPr lang="zh-CN" altLang="en-US" sz="1600" b="0" kern="1200" smtClean="0">
                          <a:solidFill>
                            <a:schemeClr val="tx1"/>
                          </a:solidFill>
                          <a:latin typeface="+mn-lt"/>
                          <a:ea typeface="黑体" panose="02010609060101010101" pitchFamily="49" charset="-122"/>
                          <a:cs typeface="+mn-cs"/>
                        </a:rPr>
                        <a:t>境外机构</a:t>
                      </a:r>
                      <a:r>
                        <a:rPr lang="en-US" altLang="zh-CN" sz="1600" b="0" kern="1200" smtClean="0">
                          <a:solidFill>
                            <a:schemeClr val="tx1"/>
                          </a:solidFill>
                          <a:latin typeface="+mn-lt"/>
                          <a:ea typeface="黑体" panose="02010609060101010101" pitchFamily="49" charset="-122"/>
                          <a:cs typeface="+mn-cs"/>
                        </a:rPr>
                        <a:t>/</a:t>
                      </a:r>
                      <a:r>
                        <a:rPr lang="zh-CN" altLang="en-US" sz="1600" b="0" kern="1200" smtClean="0">
                          <a:solidFill>
                            <a:schemeClr val="tx1"/>
                          </a:solidFill>
                          <a:latin typeface="+mn-lt"/>
                          <a:ea typeface="黑体" panose="02010609060101010101" pitchFamily="49" charset="-122"/>
                          <a:cs typeface="+mn-cs"/>
                        </a:rPr>
                        <a:t>个人境内外汇账户</a:t>
                      </a:r>
                      <a:endParaRPr lang="en-US" altLang="zh-CN" sz="1600" b="0" kern="1200" smtClean="0">
                        <a:solidFill>
                          <a:schemeClr val="tx1"/>
                        </a:solidFill>
                        <a:latin typeface="+mn-lt"/>
                        <a:ea typeface="黑体" panose="02010609060101010101" pitchFamily="49" charset="-122"/>
                        <a:cs typeface="+mn-cs"/>
                      </a:endParaRPr>
                    </a:p>
                  </a:txBody>
                  <a:tcPr marL="91446" marR="91446" marT="45719" marB="45719" anchor="ctr">
                    <a:lnL w="12700" cap="flat" cmpd="sng" algn="ctr">
                      <a:solidFill>
                        <a:schemeClr val="accent6">
                          <a:lumMod val="60000"/>
                          <a:lumOff val="40000"/>
                        </a:schemeClr>
                      </a:solidFill>
                      <a:prstDash val="solid"/>
                      <a:round/>
                      <a:headEnd type="none" w="med" len="med"/>
                      <a:tailEnd type="none" w="med" len="med"/>
                    </a:lnL>
                  </a:tcPr>
                </a:tc>
              </a:tr>
              <a:tr h="791075">
                <a:tc>
                  <a:txBody>
                    <a:bodyPr/>
                    <a:lstStyle/>
                    <a:p>
                      <a:pPr marL="285750" indent="-285750" algn="ctr" defTabSz="846689" rtl="0" eaLnBrk="1" latinLnBrk="0" hangingPunct="1">
                        <a:lnSpc>
                          <a:spcPct val="100000"/>
                        </a:lnSpc>
                        <a:buClr>
                          <a:srgbClr val="C00000"/>
                        </a:buClr>
                        <a:buFont typeface="Arial" pitchFamily="34" charset="0"/>
                        <a:buNone/>
                      </a:pPr>
                      <a:r>
                        <a:rPr lang="zh-CN" altLang="en-US" sz="1600" b="0" kern="1200" smtClean="0">
                          <a:solidFill>
                            <a:schemeClr val="tx1"/>
                          </a:solidFill>
                          <a:latin typeface="+mn-lt"/>
                          <a:ea typeface="黑体" panose="02010609060101010101" pitchFamily="49" charset="-122"/>
                          <a:cs typeface="+mn-cs"/>
                        </a:rPr>
                        <a:t>境内客户</a:t>
                      </a:r>
                      <a:endParaRPr lang="zh-CN" altLang="en-US" sz="1600" b="0" kern="1200">
                        <a:solidFill>
                          <a:schemeClr val="tx1"/>
                        </a:solidFill>
                        <a:latin typeface="+mn-lt"/>
                        <a:ea typeface="黑体" panose="02010609060101010101" pitchFamily="49" charset="-122"/>
                        <a:cs typeface="+mn-cs"/>
                      </a:endParaRP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tcPr>
                </a:tc>
                <a:tc>
                  <a:txBody>
                    <a:bodyPr/>
                    <a:lstStyle/>
                    <a:p>
                      <a:pPr marL="85725" marR="0" indent="0" algn="ctr" defTabSz="846689" rtl="0" eaLnBrk="1" fontAlgn="auto" latinLnBrk="0" hangingPunct="1">
                        <a:lnSpc>
                          <a:spcPct val="100000"/>
                        </a:lnSpc>
                        <a:spcBef>
                          <a:spcPts val="0"/>
                        </a:spcBef>
                        <a:spcAft>
                          <a:spcPts val="0"/>
                        </a:spcAft>
                        <a:buClrTx/>
                        <a:buSzTx/>
                        <a:buFontTx/>
                        <a:buNone/>
                        <a:tabLst/>
                        <a:defRPr/>
                      </a:pPr>
                      <a:r>
                        <a:rPr lang="zh-CN" altLang="en-US" sz="1600" b="0" kern="1200" smtClean="0">
                          <a:solidFill>
                            <a:srgbClr val="C00000"/>
                          </a:solidFill>
                          <a:latin typeface="+mn-lt"/>
                          <a:ea typeface="黑体" panose="02010609060101010101" pitchFamily="49" charset="-122"/>
                          <a:cs typeface="+mn-cs"/>
                        </a:rPr>
                        <a:t>期货结算账户</a:t>
                      </a:r>
                    </a:p>
                  </a:txBody>
                  <a:tcPr marL="91446" marR="91446" marT="45719" marB="45719" anchor="ctr">
                    <a:lnL w="12700" cap="flat" cmpd="sng" algn="ctr">
                      <a:solidFill>
                        <a:schemeClr val="accent2"/>
                      </a:solidFill>
                      <a:prstDash val="solid"/>
                      <a:round/>
                      <a:headEnd type="none" w="med" len="med"/>
                      <a:tailEnd type="none" w="med" len="med"/>
                    </a:lnL>
                    <a:lnR w="12700" cap="flat" cmpd="sng" algn="ctr">
                      <a:solidFill>
                        <a:schemeClr val="accent6">
                          <a:lumMod val="60000"/>
                          <a:lumOff val="40000"/>
                        </a:schemeClr>
                      </a:solidFill>
                      <a:prstDash val="solid"/>
                      <a:round/>
                      <a:headEnd type="none" w="med" len="med"/>
                      <a:tailEnd type="none" w="med" len="med"/>
                    </a:lnR>
                  </a:tcPr>
                </a:tc>
                <a:tc>
                  <a:txBody>
                    <a:bodyPr/>
                    <a:lstStyle/>
                    <a:p>
                      <a:pPr marL="466725" marR="0" indent="-285750" algn="l" defTabSz="846689" rtl="0" eaLnBrk="1" fontAlgn="auto" latinLnBrk="0" hangingPunct="1">
                        <a:lnSpc>
                          <a:spcPct val="100000"/>
                        </a:lnSpc>
                        <a:spcBef>
                          <a:spcPts val="0"/>
                        </a:spcBef>
                        <a:spcAft>
                          <a:spcPts val="0"/>
                        </a:spcAft>
                        <a:buClr>
                          <a:srgbClr val="C00000"/>
                        </a:buClr>
                        <a:buSzPct val="80000"/>
                        <a:buFont typeface="Wingdings" panose="05000000000000000000" pitchFamily="2" charset="2"/>
                        <a:buChar char="n"/>
                        <a:tabLst/>
                        <a:defRPr/>
                      </a:pPr>
                      <a:r>
                        <a:rPr lang="zh-CN" altLang="en-US" sz="1600" b="0" kern="1200" smtClean="0">
                          <a:solidFill>
                            <a:schemeClr val="tx1"/>
                          </a:solidFill>
                          <a:latin typeface="+mn-lt"/>
                          <a:ea typeface="黑体" panose="02010609060101010101" pitchFamily="49" charset="-122"/>
                          <a:cs typeface="+mn-cs"/>
                        </a:rPr>
                        <a:t>仅人民币 </a:t>
                      </a:r>
                      <a:endParaRPr lang="zh-CN" altLang="en-US" sz="1600" b="0" kern="1200" smtClean="0">
                        <a:solidFill>
                          <a:srgbClr val="C00000"/>
                        </a:solidFill>
                        <a:latin typeface="+mn-lt"/>
                        <a:ea typeface="黑体" panose="02010609060101010101" pitchFamily="49" charset="-122"/>
                        <a:cs typeface="+mn-cs"/>
                      </a:endParaRPr>
                    </a:p>
                  </a:txBody>
                  <a:tcPr marL="91446" marR="91446" marT="45719" marB="45719" anchor="ctr">
                    <a:lnL w="12700" cap="flat" cmpd="sng" algn="ctr">
                      <a:solidFill>
                        <a:schemeClr val="accent6">
                          <a:lumMod val="60000"/>
                          <a:lumOff val="40000"/>
                        </a:schemeClr>
                      </a:solidFill>
                      <a:prstDash val="solid"/>
                      <a:round/>
                      <a:headEnd type="none" w="med" len="med"/>
                      <a:tailEnd type="none" w="med" len="med"/>
                    </a:lnL>
                  </a:tcPr>
                </a:tc>
              </a:tr>
            </a:tbl>
          </a:graphicData>
        </a:graphic>
      </p:graphicFrame>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12</a:t>
            </a:fld>
            <a:endParaRPr lang="zh-CN" altLang="en-US"/>
          </a:p>
        </p:txBody>
      </p:sp>
      <p:pic>
        <p:nvPicPr>
          <p:cNvPr id="6" name="image6.png" descr="logo.psd"/>
          <p:cNvPicPr/>
          <p:nvPr/>
        </p:nvPicPr>
        <p:blipFill>
          <a:blip r:embed="rId2" cstate="print">
            <a:extLst/>
          </a:blip>
          <a:stretch>
            <a:fillRect/>
          </a:stretch>
        </p:blipFill>
        <p:spPr>
          <a:xfrm>
            <a:off x="-43449" y="6418053"/>
            <a:ext cx="1311532" cy="458191"/>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1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流程图: 过程 45"/>
          <p:cNvSpPr/>
          <p:nvPr/>
        </p:nvSpPr>
        <p:spPr>
          <a:xfrm>
            <a:off x="0" y="6626225"/>
            <a:ext cx="10385425" cy="635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4340" name="标题 3"/>
          <p:cNvSpPr>
            <a:spLocks noGrp="1"/>
          </p:cNvSpPr>
          <p:nvPr>
            <p:ph type="title"/>
          </p:nvPr>
        </p:nvSpPr>
        <p:spPr>
          <a:xfrm>
            <a:off x="320675" y="136525"/>
            <a:ext cx="8621713" cy="638175"/>
          </a:xfrm>
        </p:spPr>
        <p:txBody>
          <a:bodyPr>
            <a:noAutofit/>
          </a:bodyPr>
          <a:lstStyle/>
          <a:p>
            <a:r>
              <a:rPr lang="zh-CN" altLang="en-US" smtClean="0"/>
              <a:t>原油期货结算业务</a:t>
            </a:r>
            <a:r>
              <a:rPr lang="en-US" altLang="zh-CN" smtClean="0"/>
              <a:t>	</a:t>
            </a:r>
            <a:r>
              <a:rPr lang="zh-CN" altLang="en-US" smtClean="0"/>
              <a:t>保证金管理 </a:t>
            </a:r>
            <a:r>
              <a:rPr lang="en-US" altLang="zh-CN" smtClean="0"/>
              <a:t>- </a:t>
            </a:r>
            <a:r>
              <a:rPr lang="zh-CN" altLang="en-US" smtClean="0"/>
              <a:t>存管银行账户设置</a:t>
            </a:r>
          </a:p>
        </p:txBody>
      </p:sp>
      <p:grpSp>
        <p:nvGrpSpPr>
          <p:cNvPr id="14341" name="组合 47"/>
          <p:cNvGrpSpPr>
            <a:grpSpLocks/>
          </p:cNvGrpSpPr>
          <p:nvPr/>
        </p:nvGrpSpPr>
        <p:grpSpPr bwMode="auto">
          <a:xfrm>
            <a:off x="3871913" y="1104900"/>
            <a:ext cx="1089025" cy="4548188"/>
            <a:chOff x="1277199" y="1353934"/>
            <a:chExt cx="1089025" cy="4547137"/>
          </a:xfrm>
        </p:grpSpPr>
        <p:grpSp>
          <p:nvGrpSpPr>
            <p:cNvPr id="14396" name="组合 51"/>
            <p:cNvGrpSpPr>
              <a:grpSpLocks/>
            </p:cNvGrpSpPr>
            <p:nvPr/>
          </p:nvGrpSpPr>
          <p:grpSpPr bwMode="auto">
            <a:xfrm>
              <a:off x="1277199" y="1353934"/>
              <a:ext cx="1089025" cy="4547137"/>
              <a:chOff x="1510314" y="1322035"/>
              <a:chExt cx="1089025" cy="4547137"/>
            </a:xfrm>
          </p:grpSpPr>
          <p:sp>
            <p:nvSpPr>
              <p:cNvPr id="54" name="TextBox 122"/>
              <p:cNvSpPr txBox="1"/>
              <p:nvPr/>
            </p:nvSpPr>
            <p:spPr bwMode="auto">
              <a:xfrm>
                <a:off x="1510314" y="1322035"/>
                <a:ext cx="1089025" cy="4547137"/>
              </a:xfrm>
              <a:prstGeom prst="roundRect">
                <a:avLst>
                  <a:gd name="adj" fmla="val 18078"/>
                </a:avLst>
              </a:prstGeom>
              <a:solidFill>
                <a:schemeClr val="bg1"/>
              </a:solidFill>
              <a:ln w="28575">
                <a:solidFill>
                  <a:srgbClr val="FF0000"/>
                </a:solidFill>
              </a:ln>
              <a:effectLst>
                <a:outerShdw blurRad="149987" dist="101600" dir="8460000" algn="ctr">
                  <a:srgbClr val="000000">
                    <a:alpha val="28000"/>
                  </a:srgbClr>
                </a:outerShdw>
              </a:effectLst>
              <a:sp3d prstMaterial="metal">
                <a:bevelT w="88900" h="88900"/>
              </a:sp3d>
            </p:spPr>
            <p:style>
              <a:lnRef idx="2">
                <a:schemeClr val="accent2"/>
              </a:lnRef>
              <a:fillRef idx="1">
                <a:schemeClr val="lt1"/>
              </a:fillRef>
              <a:effectRef idx="0">
                <a:schemeClr val="accent2"/>
              </a:effectRef>
              <a:fontRef idx="minor">
                <a:schemeClr val="dk1"/>
              </a:fontRef>
            </p:style>
            <p:txBody>
              <a:bodyPr vert="eaVert" lIns="0" tIns="0" rIns="0" bIns="0" anchor="ctr"/>
              <a:lstStyle/>
              <a:p>
                <a:pPr>
                  <a:defRPr/>
                </a:pPr>
                <a:r>
                  <a:rPr lang="zh-CN" altLang="en-US" sz="2400" spc="140">
                    <a:solidFill>
                      <a:schemeClr val="tx1">
                        <a:lumMod val="75000"/>
                        <a:lumOff val="25000"/>
                      </a:schemeClr>
                    </a:solidFill>
                    <a:latin typeface="黑体" panose="02010609060101010101" pitchFamily="49" charset="-122"/>
                    <a:ea typeface="黑体" panose="02010609060101010101" pitchFamily="49" charset="-122"/>
                  </a:rPr>
                  <a:t>   </a:t>
                </a:r>
                <a:r>
                  <a:rPr lang="zh-CN" altLang="en-US" sz="2000" spc="140">
                    <a:solidFill>
                      <a:schemeClr val="tx1">
                        <a:lumMod val="75000"/>
                        <a:lumOff val="25000"/>
                      </a:schemeClr>
                    </a:solidFill>
                    <a:latin typeface="黑体" panose="02010609060101010101" pitchFamily="49" charset="-122"/>
                    <a:ea typeface="黑体" panose="02010609060101010101" pitchFamily="49" charset="-122"/>
                  </a:rPr>
                  <a:t>上海国际能源交易中心</a:t>
                </a:r>
                <a:endParaRPr lang="en-US" altLang="zh-CN" sz="2200" spc="140">
                  <a:solidFill>
                    <a:schemeClr val="tx1">
                      <a:lumMod val="75000"/>
                      <a:lumOff val="25000"/>
                    </a:schemeClr>
                  </a:solidFill>
                  <a:latin typeface="华文细黑" panose="02010600040101010101" pitchFamily="2" charset="-122"/>
                  <a:ea typeface="华文细黑" panose="02010600040101010101" pitchFamily="2" charset="-122"/>
                </a:endParaRPr>
              </a:p>
            </p:txBody>
          </p:sp>
          <p:sp>
            <p:nvSpPr>
              <p:cNvPr id="55" name="流程图: 磁盘 54"/>
              <p:cNvSpPr/>
              <p:nvPr/>
            </p:nvSpPr>
            <p:spPr bwMode="auto">
              <a:xfrm>
                <a:off x="1650743" y="4765537"/>
                <a:ext cx="810074" cy="886531"/>
              </a:xfrm>
              <a:prstGeom prst="flowChartMagneticDisk">
                <a:avLst/>
              </a:prstGeom>
              <a:solidFill>
                <a:schemeClr val="bg1"/>
              </a:solidFill>
              <a:ln w="28575">
                <a:solidFill>
                  <a:schemeClr val="tx1">
                    <a:lumMod val="75000"/>
                    <a:lumOff val="25000"/>
                  </a:schemeClr>
                </a:solidFill>
              </a:ln>
              <a:effectLst>
                <a:outerShdw blurRad="149987" dist="76200" dir="8460000" algn="ctr">
                  <a:srgbClr val="000000">
                    <a:alpha val="28000"/>
                  </a:srgbClr>
                </a:outerShdw>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tLang="zh-CN" sz="1500">
                  <a:solidFill>
                    <a:schemeClr val="tx1">
                      <a:lumMod val="75000"/>
                      <a:lumOff val="25000"/>
                    </a:schemeClr>
                  </a:solidFill>
                  <a:latin typeface="华文细黑" panose="02010600040101010101" pitchFamily="2" charset="-122"/>
                  <a:ea typeface="华文细黑" panose="02010600040101010101" pitchFamily="2" charset="-122"/>
                </a:endParaRPr>
              </a:p>
            </p:txBody>
          </p:sp>
          <p:pic>
            <p:nvPicPr>
              <p:cNvPr id="14400" name="图片 4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98658" y="1480959"/>
                <a:ext cx="7905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3" name="TextBox 52"/>
            <p:cNvSpPr txBox="1"/>
            <p:nvPr/>
          </p:nvSpPr>
          <p:spPr>
            <a:xfrm>
              <a:off x="1537549" y="5147182"/>
              <a:ext cx="595312" cy="461856"/>
            </a:xfrm>
            <a:prstGeom prst="rect">
              <a:avLst/>
            </a:prstGeom>
            <a:noFill/>
          </p:spPr>
          <p:txBody>
            <a:bodyPr lIns="0" tIns="0" rIns="0" bIns="0">
              <a:spAutoFit/>
            </a:bodyPr>
            <a:lstStyle/>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原油</a:t>
              </a:r>
              <a:endParaRPr lang="en-US" altLang="zh-CN" sz="1500">
                <a:solidFill>
                  <a:schemeClr val="tx1">
                    <a:lumMod val="75000"/>
                    <a:lumOff val="25000"/>
                  </a:schemeClr>
                </a:solidFill>
                <a:latin typeface="微软雅黑" panose="020B0503020204020204" pitchFamily="34" charset="-122"/>
                <a:ea typeface="微软雅黑" panose="020B0503020204020204" pitchFamily="34" charset="-122"/>
              </a:endParaRPr>
            </a:p>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期货</a:t>
              </a:r>
            </a:p>
          </p:txBody>
        </p:sp>
      </p:grpSp>
      <p:grpSp>
        <p:nvGrpSpPr>
          <p:cNvPr id="11" name="组合 10"/>
          <p:cNvGrpSpPr>
            <a:grpSpLocks/>
          </p:cNvGrpSpPr>
          <p:nvPr/>
        </p:nvGrpSpPr>
        <p:grpSpPr bwMode="auto">
          <a:xfrm>
            <a:off x="4960938" y="1363663"/>
            <a:ext cx="1987550" cy="4032250"/>
            <a:chOff x="4961519" y="1351870"/>
            <a:chExt cx="1986970" cy="4032000"/>
          </a:xfrm>
        </p:grpSpPr>
        <p:grpSp>
          <p:nvGrpSpPr>
            <p:cNvPr id="14387" name="组合 5"/>
            <p:cNvGrpSpPr>
              <a:grpSpLocks/>
            </p:cNvGrpSpPr>
            <p:nvPr/>
          </p:nvGrpSpPr>
          <p:grpSpPr bwMode="auto">
            <a:xfrm>
              <a:off x="4961519" y="1351870"/>
              <a:ext cx="1458099" cy="4032000"/>
              <a:chOff x="4961519" y="1351870"/>
              <a:chExt cx="1458099" cy="4032000"/>
            </a:xfrm>
          </p:grpSpPr>
          <p:sp>
            <p:nvSpPr>
              <p:cNvPr id="31" name="圆角矩形 30"/>
              <p:cNvSpPr/>
              <p:nvPr/>
            </p:nvSpPr>
            <p:spPr bwMode="auto">
              <a:xfrm>
                <a:off x="5493126" y="1351870"/>
                <a:ext cx="926492" cy="4032000"/>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境 内 会 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40" name="直接箭头连接符 39"/>
              <p:cNvCxnSpPr>
                <a:endCxn id="54" idx="3"/>
              </p:cNvCxnSpPr>
              <p:nvPr/>
            </p:nvCxnSpPr>
            <p:spPr bwMode="auto">
              <a:xfrm flipH="1" flipV="1">
                <a:off x="4961519" y="3367870"/>
                <a:ext cx="531657"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cxnSp>
          <p:nvCxnSpPr>
            <p:cNvPr id="34" name="直接箭头连接符 33"/>
            <p:cNvCxnSpPr>
              <a:stCxn id="44" idx="2"/>
            </p:cNvCxnSpPr>
            <p:nvPr/>
          </p:nvCxnSpPr>
          <p:spPr bwMode="auto">
            <a:xfrm flipH="1">
              <a:off x="6421593" y="5071151"/>
              <a:ext cx="526896"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cxnSp>
          <p:nvCxnSpPr>
            <p:cNvPr id="35" name="直接箭头连接符 34"/>
            <p:cNvCxnSpPr>
              <a:stCxn id="43" idx="2"/>
            </p:cNvCxnSpPr>
            <p:nvPr/>
          </p:nvCxnSpPr>
          <p:spPr bwMode="auto">
            <a:xfrm flipH="1" flipV="1">
              <a:off x="6421593" y="4017117"/>
              <a:ext cx="526896" cy="1588"/>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cxnSp>
          <p:nvCxnSpPr>
            <p:cNvPr id="37" name="直接箭头连接符 36"/>
            <p:cNvCxnSpPr>
              <a:stCxn id="41" idx="2"/>
            </p:cNvCxnSpPr>
            <p:nvPr/>
          </p:nvCxnSpPr>
          <p:spPr bwMode="auto">
            <a:xfrm flipH="1">
              <a:off x="6421593" y="2737671"/>
              <a:ext cx="526896"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cxnSp>
          <p:nvCxnSpPr>
            <p:cNvPr id="38" name="直接箭头连接符 37"/>
            <p:cNvCxnSpPr>
              <a:stCxn id="42" idx="2"/>
            </p:cNvCxnSpPr>
            <p:nvPr/>
          </p:nvCxnSpPr>
          <p:spPr bwMode="auto">
            <a:xfrm flipH="1">
              <a:off x="6421593" y="1675700"/>
              <a:ext cx="526896"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9" name="组合 8"/>
          <p:cNvGrpSpPr>
            <a:grpSpLocks/>
          </p:cNvGrpSpPr>
          <p:nvPr/>
        </p:nvGrpSpPr>
        <p:grpSpPr bwMode="auto">
          <a:xfrm>
            <a:off x="6948488" y="1362075"/>
            <a:ext cx="1508125" cy="4024313"/>
            <a:chOff x="6948488" y="2063750"/>
            <a:chExt cx="1508125" cy="4024313"/>
          </a:xfrm>
        </p:grpSpPr>
        <p:sp>
          <p:nvSpPr>
            <p:cNvPr id="41" name="TextBox 127"/>
            <p:cNvSpPr txBox="1"/>
            <p:nvPr/>
          </p:nvSpPr>
          <p:spPr bwMode="auto">
            <a:xfrm>
              <a:off x="6948488" y="3125788"/>
              <a:ext cx="150812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defRPr/>
              </a:pPr>
              <a:r>
                <a:rPr lang="zh-CN" altLang="en-US" sz="1500" b="0" smtClean="0">
                  <a:latin typeface="黑体" panose="02010609060101010101" pitchFamily="49" charset="-122"/>
                  <a:ea typeface="黑体" panose="02010609060101010101" pitchFamily="49" charset="-122"/>
                </a:rPr>
                <a:t>经纪 参与者</a:t>
              </a:r>
              <a:endParaRPr lang="en-US" altLang="zh-CN" sz="1500" b="0" smtClean="0">
                <a:latin typeface="黑体" panose="02010609060101010101" pitchFamily="49" charset="-122"/>
                <a:ea typeface="黑体" panose="02010609060101010101" pitchFamily="49" charset="-122"/>
              </a:endParaRPr>
            </a:p>
          </p:txBody>
        </p:sp>
        <p:sp>
          <p:nvSpPr>
            <p:cNvPr id="42" name="TextBox 129"/>
            <p:cNvSpPr txBox="1"/>
            <p:nvPr/>
          </p:nvSpPr>
          <p:spPr bwMode="auto">
            <a:xfrm>
              <a:off x="6948488" y="2063750"/>
              <a:ext cx="150812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defRPr sz="1800" b="1">
                  <a:solidFill>
                    <a:schemeClr val="tx1"/>
                  </a:solidFill>
                  <a:latin typeface="微软雅黑" pitchFamily="34" charset="-122"/>
                  <a:ea typeface="微软雅黑" pitchFamily="34"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lgn="ct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lgn="ctr">
                <a:defRPr/>
              </a:pPr>
              <a:r>
                <a:rPr lang="zh-CN" altLang="en-US" sz="1500" b="0" smtClean="0">
                  <a:latin typeface="黑体" panose="02010609060101010101" pitchFamily="49" charset="-122"/>
                  <a:ea typeface="黑体" panose="02010609060101010101" pitchFamily="49" charset="-122"/>
                </a:rPr>
                <a:t>非经纪 参与者</a:t>
              </a:r>
            </a:p>
          </p:txBody>
        </p:sp>
        <p:sp>
          <p:nvSpPr>
            <p:cNvPr id="43" name="TextBox 106"/>
            <p:cNvSpPr txBox="1"/>
            <p:nvPr/>
          </p:nvSpPr>
          <p:spPr bwMode="auto">
            <a:xfrm>
              <a:off x="6948488" y="4398963"/>
              <a:ext cx="1508125" cy="644525"/>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境外中介</a:t>
              </a:r>
              <a:r>
                <a:rPr lang="zh-CN" altLang="en-US" sz="1500" b="0">
                  <a:latin typeface="黑体" panose="02010609060101010101" pitchFamily="49" charset="-122"/>
                  <a:ea typeface="黑体" panose="02010609060101010101" pitchFamily="49" charset="-122"/>
                </a:rPr>
                <a:t>机构</a:t>
              </a:r>
              <a:endParaRPr lang="en-US" altLang="zh-CN" sz="1500" b="0">
                <a:latin typeface="黑体" panose="02010609060101010101" pitchFamily="49" charset="-122"/>
                <a:ea typeface="黑体" panose="02010609060101010101" pitchFamily="49" charset="-122"/>
              </a:endParaRPr>
            </a:p>
          </p:txBody>
        </p:sp>
        <p:sp>
          <p:nvSpPr>
            <p:cNvPr id="44" name="TextBox 155"/>
            <p:cNvSpPr txBox="1"/>
            <p:nvPr/>
          </p:nvSpPr>
          <p:spPr bwMode="auto">
            <a:xfrm>
              <a:off x="6948488" y="5459413"/>
              <a:ext cx="1109662" cy="628650"/>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境外客户</a:t>
              </a:r>
            </a:p>
          </p:txBody>
        </p:sp>
      </p:grpSp>
      <p:grpSp>
        <p:nvGrpSpPr>
          <p:cNvPr id="10" name="组合 9"/>
          <p:cNvGrpSpPr>
            <a:grpSpLocks/>
          </p:cNvGrpSpPr>
          <p:nvPr/>
        </p:nvGrpSpPr>
        <p:grpSpPr bwMode="auto">
          <a:xfrm>
            <a:off x="8456613" y="2155825"/>
            <a:ext cx="1625600" cy="2098675"/>
            <a:chOff x="8456614" y="2535288"/>
            <a:chExt cx="1625599" cy="2098675"/>
          </a:xfrm>
        </p:grpSpPr>
        <p:cxnSp>
          <p:nvCxnSpPr>
            <p:cNvPr id="57" name="直接箭头连接符 56"/>
            <p:cNvCxnSpPr>
              <a:stCxn id="58" idx="2"/>
              <a:endCxn id="43" idx="0"/>
            </p:cNvCxnSpPr>
            <p:nvPr/>
          </p:nvCxnSpPr>
          <p:spPr bwMode="auto">
            <a:xfrm flipH="1" flipV="1">
              <a:off x="8456614" y="4399013"/>
              <a:ext cx="611187" cy="1588"/>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58" name="TextBox 155"/>
            <p:cNvSpPr txBox="1"/>
            <p:nvPr/>
          </p:nvSpPr>
          <p:spPr bwMode="auto">
            <a:xfrm>
              <a:off x="9067801" y="4165651"/>
              <a:ext cx="1014412" cy="468312"/>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境外客户</a:t>
              </a:r>
            </a:p>
          </p:txBody>
        </p:sp>
        <p:sp>
          <p:nvSpPr>
            <p:cNvPr id="59" name="TextBox 155"/>
            <p:cNvSpPr txBox="1"/>
            <p:nvPr/>
          </p:nvSpPr>
          <p:spPr bwMode="auto">
            <a:xfrm>
              <a:off x="9067801" y="2535288"/>
              <a:ext cx="1014412" cy="466725"/>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境外客户</a:t>
              </a:r>
            </a:p>
          </p:txBody>
        </p:sp>
        <p:cxnSp>
          <p:nvCxnSpPr>
            <p:cNvPr id="60" name="肘形连接符 59"/>
            <p:cNvCxnSpPr>
              <a:stCxn id="59" idx="2"/>
              <a:endCxn id="41" idx="0"/>
            </p:cNvCxnSpPr>
            <p:nvPr/>
          </p:nvCxnSpPr>
          <p:spPr>
            <a:xfrm rot="10800000" flipV="1">
              <a:off x="8456614" y="2768651"/>
              <a:ext cx="611187" cy="349250"/>
            </a:xfrm>
            <a:prstGeom prst="bentConnector3">
              <a:avLst>
                <a:gd name="adj1" fmla="val 26684"/>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61" name="TextBox 106"/>
            <p:cNvSpPr txBox="1"/>
            <p:nvPr/>
          </p:nvSpPr>
          <p:spPr bwMode="auto">
            <a:xfrm>
              <a:off x="9067801" y="3257601"/>
              <a:ext cx="1014412" cy="479425"/>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a:t>
              </a:r>
              <a:endParaRPr lang="en-US" altLang="zh-CN" sz="1500" smtClean="0">
                <a:latin typeface="楷体" panose="02010609060101010101" pitchFamily="49" charset="-122"/>
                <a:ea typeface="楷体" panose="02010609060101010101" pitchFamily="49" charset="-122"/>
              </a:endParaRPr>
            </a:p>
            <a:p>
              <a:pPr>
                <a:defRPr/>
              </a:pPr>
              <a:r>
                <a:rPr lang="zh-CN" altLang="en-US" sz="1500" smtClean="0">
                  <a:latin typeface="楷体" panose="02010609060101010101" pitchFamily="49" charset="-122"/>
                  <a:ea typeface="楷体" panose="02010609060101010101" pitchFamily="49" charset="-122"/>
                </a:rPr>
                <a:t>中介</a:t>
              </a:r>
              <a:r>
                <a:rPr lang="zh-CN" altLang="en-US" sz="1500">
                  <a:latin typeface="楷体" panose="02010609060101010101" pitchFamily="49" charset="-122"/>
                  <a:ea typeface="楷体" panose="02010609060101010101" pitchFamily="49" charset="-122"/>
                </a:rPr>
                <a:t>机构</a:t>
              </a:r>
              <a:endParaRPr lang="en-US" altLang="zh-CN" sz="1500">
                <a:latin typeface="楷体" panose="02010609060101010101" pitchFamily="49" charset="-122"/>
                <a:ea typeface="楷体" panose="02010609060101010101" pitchFamily="49" charset="-122"/>
              </a:endParaRPr>
            </a:p>
          </p:txBody>
        </p:sp>
        <p:cxnSp>
          <p:nvCxnSpPr>
            <p:cNvPr id="62" name="肘形连接符 61"/>
            <p:cNvCxnSpPr>
              <a:stCxn id="61" idx="2"/>
              <a:endCxn id="41" idx="0"/>
            </p:cNvCxnSpPr>
            <p:nvPr/>
          </p:nvCxnSpPr>
          <p:spPr>
            <a:xfrm rot="10800000">
              <a:off x="8456614" y="3117901"/>
              <a:ext cx="611187" cy="379412"/>
            </a:xfrm>
            <a:prstGeom prst="bentConnector3">
              <a:avLst>
                <a:gd name="adj1" fmla="val 26684"/>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13" name="组合 12"/>
          <p:cNvGrpSpPr>
            <a:grpSpLocks/>
          </p:cNvGrpSpPr>
          <p:nvPr/>
        </p:nvGrpSpPr>
        <p:grpSpPr bwMode="auto">
          <a:xfrm>
            <a:off x="423863" y="2206625"/>
            <a:ext cx="1749425" cy="717550"/>
            <a:chOff x="352425" y="2836925"/>
            <a:chExt cx="1749467" cy="717550"/>
          </a:xfrm>
        </p:grpSpPr>
        <p:sp>
          <p:nvSpPr>
            <p:cNvPr id="102" name="TextBox 155"/>
            <p:cNvSpPr txBox="1"/>
            <p:nvPr/>
          </p:nvSpPr>
          <p:spPr bwMode="auto">
            <a:xfrm>
              <a:off x="352425" y="2836925"/>
              <a:ext cx="1098576" cy="717550"/>
            </a:xfrm>
            <a:prstGeom prst="round2DiagRect">
              <a:avLst>
                <a:gd name="adj1" fmla="val 25270"/>
                <a:gd name="adj2" fmla="val 0"/>
              </a:avLst>
            </a:prstGeom>
            <a:solidFill>
              <a:srgbClr val="FF9966"/>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t>境内客户</a:t>
              </a:r>
            </a:p>
          </p:txBody>
        </p:sp>
        <p:cxnSp>
          <p:nvCxnSpPr>
            <p:cNvPr id="95" name="直接箭头连接符 94"/>
            <p:cNvCxnSpPr>
              <a:stCxn id="102" idx="0"/>
            </p:cNvCxnSpPr>
            <p:nvPr/>
          </p:nvCxnSpPr>
          <p:spPr bwMode="auto">
            <a:xfrm>
              <a:off x="1451001" y="3195700"/>
              <a:ext cx="650891" cy="3175"/>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12" name="组合 11"/>
          <p:cNvGrpSpPr>
            <a:grpSpLocks/>
          </p:cNvGrpSpPr>
          <p:nvPr/>
        </p:nvGrpSpPr>
        <p:grpSpPr bwMode="auto">
          <a:xfrm>
            <a:off x="1874838" y="1439863"/>
            <a:ext cx="1997075" cy="3790950"/>
            <a:chOff x="2065213" y="2141789"/>
            <a:chExt cx="1997205" cy="3789952"/>
          </a:xfrm>
        </p:grpSpPr>
        <p:sp>
          <p:nvSpPr>
            <p:cNvPr id="92" name="圆角矩形 91"/>
            <p:cNvSpPr/>
            <p:nvPr/>
          </p:nvSpPr>
          <p:spPr bwMode="auto">
            <a:xfrm>
              <a:off x="2363177" y="2141789"/>
              <a:ext cx="1136713" cy="2257174"/>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期货公司会员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96" name="直接箭头连接符 95"/>
            <p:cNvCxnSpPr/>
            <p:nvPr/>
          </p:nvCxnSpPr>
          <p:spPr bwMode="auto">
            <a:xfrm>
              <a:off x="3500406" y="3270204"/>
              <a:ext cx="525496"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97" name="对角圆角矩形 96"/>
            <p:cNvSpPr/>
            <p:nvPr/>
          </p:nvSpPr>
          <p:spPr bwMode="auto">
            <a:xfrm>
              <a:off x="2065213" y="4969755"/>
              <a:ext cx="1434675" cy="961986"/>
            </a:xfrm>
            <a:prstGeom prst="round2DiagRect">
              <a:avLst>
                <a:gd name="adj1" fmla="val 25616"/>
                <a:gd name="adj2" fmla="val 0"/>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0" tIns="0" rIns="0" bIns="0" anchor="ctr"/>
            <a:lstStyle/>
            <a:p>
              <a:pPr algn="ctr">
                <a:defRPr/>
              </a:pPr>
              <a:r>
                <a:rPr lang="zh-CN" altLang="en-US" sz="1600" b="1" spc="200" smtClean="0">
                  <a:solidFill>
                    <a:schemeClr val="tx1">
                      <a:lumMod val="85000"/>
                      <a:lumOff val="15000"/>
                    </a:schemeClr>
                  </a:solidFill>
                  <a:latin typeface="华文细黑" panose="02010600040101010101" pitchFamily="2" charset="-122"/>
                  <a:ea typeface="华文细黑" panose="02010600040101010101" pitchFamily="2" charset="-122"/>
                </a:rPr>
                <a:t>非期货公司</a:t>
              </a:r>
              <a:endParaRPr lang="en-US" altLang="zh-CN" sz="1600" b="1" spc="200" smtClean="0">
                <a:solidFill>
                  <a:schemeClr val="tx1">
                    <a:lumMod val="85000"/>
                    <a:lumOff val="15000"/>
                  </a:schemeClr>
                </a:solidFill>
                <a:latin typeface="华文细黑" panose="02010600040101010101" pitchFamily="2" charset="-122"/>
                <a:ea typeface="华文细黑" panose="02010600040101010101" pitchFamily="2" charset="-122"/>
              </a:endParaRPr>
            </a:p>
            <a:p>
              <a:pPr algn="ctr">
                <a:defRPr/>
              </a:pPr>
              <a:r>
                <a:rPr lang="zh-CN" altLang="en-US" sz="1600" b="1" spc="200" smtClean="0">
                  <a:solidFill>
                    <a:schemeClr val="tx1">
                      <a:lumMod val="85000"/>
                      <a:lumOff val="15000"/>
                    </a:schemeClr>
                  </a:solidFill>
                  <a:latin typeface="华文细黑" panose="02010600040101010101" pitchFamily="2" charset="-122"/>
                  <a:ea typeface="华文细黑" panose="02010600040101010101" pitchFamily="2" charset="-122"/>
                </a:rPr>
                <a:t>会员</a:t>
              </a:r>
              <a:endParaRPr lang="en-US" altLang="zh-CN" sz="1600" b="1" spc="200">
                <a:solidFill>
                  <a:schemeClr val="tx1">
                    <a:lumMod val="85000"/>
                    <a:lumOff val="15000"/>
                  </a:schemeClr>
                </a:solidFill>
                <a:latin typeface="华文细黑" panose="02010600040101010101" pitchFamily="2" charset="-122"/>
                <a:ea typeface="华文细黑" panose="02010600040101010101" pitchFamily="2" charset="-122"/>
              </a:endParaRPr>
            </a:p>
          </p:txBody>
        </p:sp>
        <p:cxnSp>
          <p:nvCxnSpPr>
            <p:cNvPr id="99" name="直接箭头连接符 98"/>
            <p:cNvCxnSpPr/>
            <p:nvPr/>
          </p:nvCxnSpPr>
          <p:spPr bwMode="auto">
            <a:xfrm flipV="1">
              <a:off x="3500406" y="5450855"/>
              <a:ext cx="562012"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sp>
        <p:nvSpPr>
          <p:cNvPr id="47" name="圆角矩形 46"/>
          <p:cNvSpPr>
            <a:spLocks noChangeArrowheads="1"/>
          </p:cNvSpPr>
          <p:nvPr/>
        </p:nvSpPr>
        <p:spPr bwMode="auto">
          <a:xfrm>
            <a:off x="5186988" y="6196472"/>
            <a:ext cx="1649721" cy="821835"/>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SzPct val="90000"/>
              <a:defRPr/>
            </a:pPr>
            <a:r>
              <a:rPr lang="zh-CN" altLang="en-US" sz="1400" b="1" u="sng">
                <a:solidFill>
                  <a:srgbClr val="FF0000"/>
                </a:solidFill>
                <a:latin typeface="仿宋" panose="02010609060101010101" pitchFamily="49" charset="-122"/>
                <a:ea typeface="仿宋" panose="02010609060101010101" pitchFamily="49" charset="-122"/>
              </a:rPr>
              <a:t>保证金专用账户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SzPct val="90000"/>
              <a:defRPr/>
            </a:pPr>
            <a:r>
              <a:rPr lang="en-US" altLang="zh-CN"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专用资金账户</a:t>
            </a:r>
            <a:r>
              <a:rPr lang="en-US" altLang="zh-CN"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p>
          <a:p>
            <a:pPr algn="ctr">
              <a:spcAft>
                <a:spcPts val="3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u="sng">
              <a:solidFill>
                <a:srgbClr val="FF0000"/>
              </a:solidFill>
              <a:latin typeface="仿宋" panose="02010609060101010101" pitchFamily="49" charset="-122"/>
              <a:ea typeface="仿宋" panose="02010609060101010101" pitchFamily="49" charset="-122"/>
            </a:endParaRPr>
          </a:p>
        </p:txBody>
      </p:sp>
      <p:sp>
        <p:nvSpPr>
          <p:cNvPr id="48" name="圆角矩形 47"/>
          <p:cNvSpPr>
            <a:spLocks noChangeArrowheads="1"/>
          </p:cNvSpPr>
          <p:nvPr/>
        </p:nvSpPr>
        <p:spPr bwMode="auto">
          <a:xfrm>
            <a:off x="3731257" y="6188158"/>
            <a:ext cx="1384482" cy="821835"/>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专用结算账户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a:solidFill>
                <a:schemeClr val="tx1">
                  <a:lumMod val="75000"/>
                  <a:lumOff val="25000"/>
                </a:schemeClr>
              </a:solidFill>
              <a:latin typeface="仿宋" panose="02010609060101010101" pitchFamily="49" charset="-122"/>
              <a:ea typeface="仿宋" panose="02010609060101010101" pitchFamily="49" charset="-122"/>
            </a:endParaRPr>
          </a:p>
        </p:txBody>
      </p:sp>
      <p:sp>
        <p:nvSpPr>
          <p:cNvPr id="49" name="圆角矩形 48"/>
          <p:cNvSpPr>
            <a:spLocks noChangeArrowheads="1"/>
          </p:cNvSpPr>
          <p:nvPr/>
        </p:nvSpPr>
        <p:spPr bwMode="auto">
          <a:xfrm>
            <a:off x="6979209" y="6188165"/>
            <a:ext cx="1508608" cy="821835"/>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专用期货结算账户</a:t>
            </a:r>
            <a:endParaRPr lang="en-US" altLang="zh-CN" sz="1400" b="1" u="sng">
              <a:solidFill>
                <a:srgbClr val="FF0000"/>
              </a:solidFill>
              <a:latin typeface="仿宋" panose="02010609060101010101" pitchFamily="49" charset="-122"/>
              <a:ea typeface="仿宋" panose="02010609060101010101" pitchFamily="49" charset="-122"/>
            </a:endParaRPr>
          </a:p>
          <a:p>
            <a:pPr algn="ctr">
              <a:spcAft>
                <a:spcPts val="3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a:solidFill>
                <a:schemeClr val="tx1">
                  <a:lumMod val="75000"/>
                  <a:lumOff val="25000"/>
                </a:schemeClr>
              </a:solidFill>
              <a:latin typeface="仿宋" panose="02010609060101010101" pitchFamily="49" charset="-122"/>
              <a:ea typeface="仿宋" panose="02010609060101010101" pitchFamily="49" charset="-122"/>
            </a:endParaRPr>
          </a:p>
        </p:txBody>
      </p:sp>
      <p:grpSp>
        <p:nvGrpSpPr>
          <p:cNvPr id="50" name="组合 49"/>
          <p:cNvGrpSpPr>
            <a:grpSpLocks/>
          </p:cNvGrpSpPr>
          <p:nvPr/>
        </p:nvGrpSpPr>
        <p:grpSpPr bwMode="auto">
          <a:xfrm>
            <a:off x="201613" y="6188075"/>
            <a:ext cx="3263900" cy="819150"/>
            <a:chOff x="594191" y="5855658"/>
            <a:chExt cx="3262700" cy="818274"/>
          </a:xfrm>
        </p:grpSpPr>
        <p:sp>
          <p:nvSpPr>
            <p:cNvPr id="51" name="圆角矩形 50"/>
            <p:cNvSpPr>
              <a:spLocks noChangeArrowheads="1"/>
            </p:cNvSpPr>
            <p:nvPr/>
          </p:nvSpPr>
          <p:spPr bwMode="auto">
            <a:xfrm>
              <a:off x="2172700" y="5863972"/>
              <a:ext cx="1684191" cy="805746"/>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SzPct val="90000"/>
                <a:defRPr/>
              </a:pPr>
              <a:r>
                <a:rPr lang="zh-CN" altLang="en-US" sz="1400" b="1" u="sng">
                  <a:solidFill>
                    <a:srgbClr val="FF0000"/>
                  </a:solidFill>
                  <a:latin typeface="仿宋" panose="02010609060101010101" pitchFamily="49" charset="-122"/>
                  <a:ea typeface="仿宋" panose="02010609060101010101" pitchFamily="49" charset="-122"/>
                </a:rPr>
                <a:t>保证金专用账户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SzPct val="90000"/>
                <a:defRPr/>
              </a:pPr>
              <a:r>
                <a:rPr lang="en-US" altLang="zh-CN"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r>
                <a:rPr lang="zh-CN" altLang="en-US"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专用资金账户</a:t>
              </a:r>
              <a:r>
                <a:rPr lang="en-US" altLang="zh-CN" sz="1600" b="1" u="sng">
                  <a:solidFill>
                    <a:srgbClr val="FF0000"/>
                  </a:solidFill>
                  <a:effectLst>
                    <a:outerShdw blurRad="38100" dist="38100" dir="2700000" algn="tl">
                      <a:srgbClr val="000000">
                        <a:alpha val="43137"/>
                      </a:srgbClr>
                    </a:outerShdw>
                  </a:effectLst>
                  <a:latin typeface="仿宋" panose="02010609060101010101" pitchFamily="49" charset="-122"/>
                  <a:ea typeface="仿宋" panose="02010609060101010101" pitchFamily="49" charset="-122"/>
                </a:rPr>
                <a:t>)</a:t>
              </a:r>
            </a:p>
            <a:p>
              <a:pPr algn="ctr">
                <a:spcAft>
                  <a:spcPts val="3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endParaRPr lang="zh-CN" altLang="en-US" sz="1400" b="1" u="sng">
                <a:solidFill>
                  <a:srgbClr val="FF0000"/>
                </a:solidFill>
                <a:latin typeface="仿宋" panose="02010609060101010101" pitchFamily="49" charset="-122"/>
                <a:ea typeface="仿宋" panose="02010609060101010101" pitchFamily="49" charset="-122"/>
              </a:endParaRPr>
            </a:p>
          </p:txBody>
        </p:sp>
        <p:sp>
          <p:nvSpPr>
            <p:cNvPr id="52" name="圆角矩形 51"/>
            <p:cNvSpPr>
              <a:spLocks noChangeArrowheads="1"/>
            </p:cNvSpPr>
            <p:nvPr/>
          </p:nvSpPr>
          <p:spPr bwMode="auto">
            <a:xfrm>
              <a:off x="594191" y="5855658"/>
              <a:ext cx="1605896" cy="818274"/>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smtClean="0">
                  <a:solidFill>
                    <a:srgbClr val="FF0000"/>
                  </a:solidFill>
                  <a:latin typeface="仿宋" panose="02010609060101010101" pitchFamily="49" charset="-122"/>
                  <a:ea typeface="仿宋" panose="02010609060101010101" pitchFamily="49" charset="-122"/>
                </a:rPr>
                <a:t>期货</a:t>
              </a:r>
              <a:r>
                <a:rPr lang="zh-CN" altLang="en-US" sz="1400" b="1" u="sng">
                  <a:solidFill>
                    <a:srgbClr val="FF0000"/>
                  </a:solidFill>
                  <a:latin typeface="仿宋" panose="02010609060101010101" pitchFamily="49" charset="-122"/>
                  <a:ea typeface="仿宋" panose="02010609060101010101" pitchFamily="49" charset="-122"/>
                </a:rPr>
                <a:t>结算账户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p>
          </p:txBody>
        </p:sp>
      </p:grpSp>
      <p:cxnSp>
        <p:nvCxnSpPr>
          <p:cNvPr id="56" name="直接连接符 55"/>
          <p:cNvCxnSpPr/>
          <p:nvPr/>
        </p:nvCxnSpPr>
        <p:spPr>
          <a:xfrm flipV="1">
            <a:off x="119063" y="5995988"/>
            <a:ext cx="8523287" cy="0"/>
          </a:xfrm>
          <a:prstGeom prst="line">
            <a:avLst/>
          </a:prstGeom>
          <a:ln w="12700">
            <a:solidFill>
              <a:srgbClr val="FF0000"/>
            </a:solidFill>
          </a:ln>
          <a:effectLst>
            <a:outerShdw blurRad="38100" dist="254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16" name="矩形 15"/>
          <p:cNvSpPr>
            <a:spLocks noChangeArrowheads="1"/>
          </p:cNvSpPr>
          <p:nvPr/>
        </p:nvSpPr>
        <p:spPr bwMode="auto">
          <a:xfrm>
            <a:off x="8504238" y="2132013"/>
            <a:ext cx="1768475" cy="2349500"/>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eaLnBrk="1" hangingPunct="1">
              <a:buFont typeface="Arial" charset="0"/>
              <a:buNone/>
            </a:pPr>
            <a:endParaRPr lang="zh-CN" altLang="en-US"/>
          </a:p>
        </p:txBody>
      </p:sp>
      <p:cxnSp>
        <p:nvCxnSpPr>
          <p:cNvPr id="64" name="直接连接符 63"/>
          <p:cNvCxnSpPr>
            <a:cxnSpLocks noChangeShapeType="1"/>
          </p:cNvCxnSpPr>
          <p:nvPr/>
        </p:nvCxnSpPr>
        <p:spPr bwMode="auto">
          <a:xfrm>
            <a:off x="8812213" y="985838"/>
            <a:ext cx="0" cy="6088062"/>
          </a:xfrm>
          <a:prstGeom prst="line">
            <a:avLst/>
          </a:prstGeom>
          <a:noFill/>
          <a:ln w="19050" algn="ctr">
            <a:solidFill>
              <a:srgbClr val="FF0000"/>
            </a:solidFill>
            <a:prstDash val="dash"/>
            <a:round/>
            <a:headEnd/>
            <a:tailEnd/>
          </a:ln>
          <a:extLst>
            <a:ext uri="{909E8E84-426E-40DD-AFC4-6F175D3DCCD1}">
              <a14:hiddenFill xmlns:a14="http://schemas.microsoft.com/office/drawing/2010/main">
                <a:noFill/>
              </a14:hiddenFill>
            </a:ext>
          </a:extLst>
        </p:spPr>
      </p:cxnSp>
      <p:sp>
        <p:nvSpPr>
          <p:cNvPr id="2" name="TextBox 1"/>
          <p:cNvSpPr txBox="1"/>
          <p:nvPr/>
        </p:nvSpPr>
        <p:spPr>
          <a:xfrm>
            <a:off x="320675" y="5653088"/>
            <a:ext cx="1673225" cy="523875"/>
          </a:xfrm>
          <a:prstGeom prst="rect">
            <a:avLst/>
          </a:prstGeom>
          <a:solidFill>
            <a:schemeClr val="bg1"/>
          </a:solidFill>
        </p:spPr>
        <p:txBody>
          <a:bodyPr>
            <a:spAutoFit/>
          </a:bodyPr>
          <a:lstStyle/>
          <a:p>
            <a:pPr>
              <a:defRPr/>
            </a:pPr>
            <a:r>
              <a:rPr lang="zh-CN" altLang="en-US" sz="2800">
                <a:solidFill>
                  <a:srgbClr val="FF0000"/>
                </a:solidFill>
                <a:effectLst>
                  <a:outerShdw blurRad="38100" dist="38100" dir="2700000" algn="tl">
                    <a:srgbClr val="000000">
                      <a:alpha val="43137"/>
                    </a:srgbClr>
                  </a:outerShdw>
                </a:effectLst>
                <a:latin typeface="华文行楷" panose="02010800040101010101" pitchFamily="2" charset="-122"/>
                <a:ea typeface="华文行楷" panose="02010800040101010101" pitchFamily="2" charset="-122"/>
              </a:rPr>
              <a:t>专户管理</a:t>
            </a:r>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13</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left)">
                                      <p:cBhvr>
                                        <p:cTn id="7" dur="500"/>
                                        <p:tgtEl>
                                          <p:spTgt spid="12"/>
                                        </p:tgtEl>
                                      </p:cBhvr>
                                    </p:animEffect>
                                  </p:childTnLst>
                                </p:cTn>
                              </p:par>
                            </p:childTnLst>
                          </p:cTn>
                        </p:par>
                        <p:par>
                          <p:cTn id="8" fill="hold" nodeType="afterGroup">
                            <p:stCondLst>
                              <p:cond delay="500"/>
                            </p:stCondLst>
                            <p:childTnLst>
                              <p:par>
                                <p:cTn id="9" presetID="22" presetClass="entr" presetSubtype="8" fill="hold"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wipe(left)">
                                      <p:cBhvr>
                                        <p:cTn id="11" dur="500"/>
                                        <p:tgtEl>
                                          <p:spTgt spid="13"/>
                                        </p:tgtEl>
                                      </p:cBhvr>
                                    </p:animEffect>
                                  </p:childTnLst>
                                </p:cTn>
                              </p:par>
                            </p:childTnLst>
                          </p:cTn>
                        </p:par>
                        <p:par>
                          <p:cTn id="12" fill="hold" nodeType="afterGroup">
                            <p:stCondLst>
                              <p:cond delay="1000"/>
                            </p:stCondLst>
                            <p:childTnLst>
                              <p:par>
                                <p:cTn id="13" presetID="22" presetClass="entr" presetSubtype="1" fill="hold"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1000"/>
                                        <p:tgtEl>
                                          <p:spTgt spid="9"/>
                                        </p:tgtEl>
                                      </p:cBhvr>
                                    </p:animEffect>
                                  </p:childTnLst>
                                </p:cTn>
                              </p:par>
                            </p:childTnLst>
                          </p:cTn>
                        </p:par>
                        <p:par>
                          <p:cTn id="16" fill="hold" nodeType="afterGroup">
                            <p:stCondLst>
                              <p:cond delay="2000"/>
                            </p:stCondLst>
                            <p:childTnLst>
                              <p:par>
                                <p:cTn id="17" presetID="22" presetClass="entr" presetSubtype="2" fill="hold"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wipe(right)">
                                      <p:cBhvr>
                                        <p:cTn id="19" dur="500"/>
                                        <p:tgtEl>
                                          <p:spTgt spid="10"/>
                                        </p:tgtEl>
                                      </p:cBhvr>
                                    </p:animEffect>
                                  </p:childTnLst>
                                </p:cTn>
                              </p:par>
                            </p:childTnLst>
                          </p:cTn>
                        </p:par>
                        <p:par>
                          <p:cTn id="20" fill="hold" nodeType="afterGroup">
                            <p:stCondLst>
                              <p:cond delay="2500"/>
                            </p:stCondLst>
                            <p:childTnLst>
                              <p:par>
                                <p:cTn id="21" presetID="22" presetClass="entr" presetSubtype="2" fill="hold"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right)">
                                      <p:cBhvr>
                                        <p:cTn id="23" dur="1000"/>
                                        <p:tgtEl>
                                          <p:spTgt spid="11"/>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8" fill="hold" nodeType="clickEffect">
                                  <p:stCondLst>
                                    <p:cond delay="0"/>
                                  </p:stCondLst>
                                  <p:childTnLst>
                                    <p:set>
                                      <p:cBhvr>
                                        <p:cTn id="27" dur="1" fill="hold">
                                          <p:stCondLst>
                                            <p:cond delay="0"/>
                                          </p:stCondLst>
                                        </p:cTn>
                                        <p:tgtEl>
                                          <p:spTgt spid="56"/>
                                        </p:tgtEl>
                                        <p:attrNameLst>
                                          <p:attrName>style.visibility</p:attrName>
                                        </p:attrNameLst>
                                      </p:cBhvr>
                                      <p:to>
                                        <p:strVal val="visible"/>
                                      </p:to>
                                    </p:set>
                                    <p:animEffect transition="in" filter="wipe(left)">
                                      <p:cBhvr>
                                        <p:cTn id="28" dur="1000"/>
                                        <p:tgtEl>
                                          <p:spTgt spid="56"/>
                                        </p:tgtEl>
                                      </p:cBhvr>
                                    </p:animEffect>
                                  </p:childTnLst>
                                </p:cTn>
                              </p:par>
                            </p:childTnLst>
                          </p:cTn>
                        </p:par>
                        <p:par>
                          <p:cTn id="29" fill="hold" nodeType="afterGroup">
                            <p:stCondLst>
                              <p:cond delay="1000"/>
                            </p:stCondLst>
                            <p:childTnLst>
                              <p:par>
                                <p:cTn id="30" presetID="10" presetClass="entr" presetSubtype="0" fill="hold" nodeType="afterEffect">
                                  <p:stCondLst>
                                    <p:cond delay="0"/>
                                  </p:stCondLst>
                                  <p:childTnLst>
                                    <p:set>
                                      <p:cBhvr>
                                        <p:cTn id="31" dur="1" fill="hold">
                                          <p:stCondLst>
                                            <p:cond delay="0"/>
                                          </p:stCondLst>
                                        </p:cTn>
                                        <p:tgtEl>
                                          <p:spTgt spid="48"/>
                                        </p:tgtEl>
                                        <p:attrNameLst>
                                          <p:attrName>style.visibility</p:attrName>
                                        </p:attrNameLst>
                                      </p:cBhvr>
                                      <p:to>
                                        <p:strVal val="visible"/>
                                      </p:to>
                                    </p:set>
                                    <p:animEffect transition="in" filter="fade">
                                      <p:cBhvr>
                                        <p:cTn id="32" dur="500"/>
                                        <p:tgtEl>
                                          <p:spTgt spid="48"/>
                                        </p:tgtEl>
                                      </p:cBhvr>
                                    </p:animEffect>
                                  </p:childTnLst>
                                </p:cTn>
                              </p:par>
                            </p:childTnLst>
                          </p:cTn>
                        </p:par>
                        <p:par>
                          <p:cTn id="33" fill="hold" nodeType="afterGroup">
                            <p:stCondLst>
                              <p:cond delay="1500"/>
                            </p:stCondLst>
                            <p:childTnLst>
                              <p:par>
                                <p:cTn id="34" presetID="10" presetClass="entr" presetSubtype="0" fill="hold" nodeType="afterEffect">
                                  <p:stCondLst>
                                    <p:cond delay="1000"/>
                                  </p:stCondLst>
                                  <p:childTnLst>
                                    <p:set>
                                      <p:cBhvr>
                                        <p:cTn id="35" dur="1" fill="hold">
                                          <p:stCondLst>
                                            <p:cond delay="0"/>
                                          </p:stCondLst>
                                        </p:cTn>
                                        <p:tgtEl>
                                          <p:spTgt spid="50"/>
                                        </p:tgtEl>
                                        <p:attrNameLst>
                                          <p:attrName>style.visibility</p:attrName>
                                        </p:attrNameLst>
                                      </p:cBhvr>
                                      <p:to>
                                        <p:strVal val="visible"/>
                                      </p:to>
                                    </p:set>
                                    <p:animEffect transition="in" filter="fade">
                                      <p:cBhvr>
                                        <p:cTn id="36" dur="500"/>
                                        <p:tgtEl>
                                          <p:spTgt spid="5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nodeType="clickEffect">
                                  <p:stCondLst>
                                    <p:cond delay="0"/>
                                  </p:stCondLst>
                                  <p:childTnLst>
                                    <p:set>
                                      <p:cBhvr>
                                        <p:cTn id="40" dur="1" fill="hold">
                                          <p:stCondLst>
                                            <p:cond delay="0"/>
                                          </p:stCondLst>
                                        </p:cTn>
                                        <p:tgtEl>
                                          <p:spTgt spid="47"/>
                                        </p:tgtEl>
                                        <p:attrNameLst>
                                          <p:attrName>style.visibility</p:attrName>
                                        </p:attrNameLst>
                                      </p:cBhvr>
                                      <p:to>
                                        <p:strVal val="visible"/>
                                      </p:to>
                                    </p:set>
                                    <p:animEffect transition="in" filter="fade">
                                      <p:cBhvr>
                                        <p:cTn id="41" dur="500"/>
                                        <p:tgtEl>
                                          <p:spTgt spid="47"/>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10" presetClass="entr" presetSubtype="0" fill="hold" nodeType="clickEffect">
                                  <p:stCondLst>
                                    <p:cond delay="0"/>
                                  </p:stCondLst>
                                  <p:childTnLst>
                                    <p:set>
                                      <p:cBhvr>
                                        <p:cTn id="45" dur="1" fill="hold">
                                          <p:stCondLst>
                                            <p:cond delay="0"/>
                                          </p:stCondLst>
                                        </p:cTn>
                                        <p:tgtEl>
                                          <p:spTgt spid="49"/>
                                        </p:tgtEl>
                                        <p:attrNameLst>
                                          <p:attrName>style.visibility</p:attrName>
                                        </p:attrNameLst>
                                      </p:cBhvr>
                                      <p:to>
                                        <p:strVal val="visible"/>
                                      </p:to>
                                    </p:set>
                                    <p:animEffect transition="in" filter="fade">
                                      <p:cBhvr>
                                        <p:cTn id="46" dur="500"/>
                                        <p:tgtEl>
                                          <p:spTgt spid="49"/>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22" presetClass="entr" presetSubtype="1" fill="hold" nodeType="clickEffect">
                                  <p:stCondLst>
                                    <p:cond delay="0"/>
                                  </p:stCondLst>
                                  <p:childTnLst>
                                    <p:set>
                                      <p:cBhvr>
                                        <p:cTn id="50" dur="1" fill="hold">
                                          <p:stCondLst>
                                            <p:cond delay="0"/>
                                          </p:stCondLst>
                                        </p:cTn>
                                        <p:tgtEl>
                                          <p:spTgt spid="64"/>
                                        </p:tgtEl>
                                        <p:attrNameLst>
                                          <p:attrName>style.visibility</p:attrName>
                                        </p:attrNameLst>
                                      </p:cBhvr>
                                      <p:to>
                                        <p:strVal val="visible"/>
                                      </p:to>
                                    </p:set>
                                    <p:animEffect transition="in" filter="wipe(up)">
                                      <p:cBhvr>
                                        <p:cTn id="51" dur="1000"/>
                                        <p:tgtEl>
                                          <p:spTgt spid="64"/>
                                        </p:tgtEl>
                                      </p:cBhvr>
                                    </p:animEffect>
                                  </p:childTnLst>
                                </p:cTn>
                              </p:par>
                            </p:childTnLst>
                          </p:cTn>
                        </p:par>
                        <p:par>
                          <p:cTn id="52" fill="hold" nodeType="afterGroup">
                            <p:stCondLst>
                              <p:cond delay="1000"/>
                            </p:stCondLst>
                            <p:childTnLst>
                              <p:par>
                                <p:cTn id="53" presetID="10" presetClass="entr" presetSubtype="0" fill="hold" grpId="0" nodeType="afterEffect">
                                  <p:stCondLst>
                                    <p:cond delay="0"/>
                                  </p:stCondLst>
                                  <p:childTnLst>
                                    <p:set>
                                      <p:cBhvr>
                                        <p:cTn id="54" dur="1" fill="hold">
                                          <p:stCondLst>
                                            <p:cond delay="0"/>
                                          </p:stCondLst>
                                        </p:cTn>
                                        <p:tgtEl>
                                          <p:spTgt spid="16"/>
                                        </p:tgtEl>
                                        <p:attrNameLst>
                                          <p:attrName>style.visibility</p:attrName>
                                        </p:attrNameLst>
                                      </p:cBhvr>
                                      <p:to>
                                        <p:strVal val="visible"/>
                                      </p:to>
                                    </p:set>
                                    <p:animEffect transition="in" filter="fade">
                                      <p:cBhvr>
                                        <p:cTn id="55" dur="1500"/>
                                        <p:tgtEl>
                                          <p:spTgt spid="16"/>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22" presetClass="entr" presetSubtype="8" fill="hold" grpId="0" nodeType="clickEffect">
                                  <p:stCondLst>
                                    <p:cond delay="0"/>
                                  </p:stCondLst>
                                  <p:childTnLst>
                                    <p:set>
                                      <p:cBhvr>
                                        <p:cTn id="59" dur="1" fill="hold">
                                          <p:stCondLst>
                                            <p:cond delay="0"/>
                                          </p:stCondLst>
                                        </p:cTn>
                                        <p:tgtEl>
                                          <p:spTgt spid="2"/>
                                        </p:tgtEl>
                                        <p:attrNameLst>
                                          <p:attrName>style.visibility</p:attrName>
                                        </p:attrNameLst>
                                      </p:cBhvr>
                                      <p:to>
                                        <p:strVal val="visible"/>
                                      </p:to>
                                    </p:set>
                                    <p:animEffect transition="in" filter="wipe(left)">
                                      <p:cBhvr>
                                        <p:cTn id="60" dur="1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TextBox 127"/>
          <p:cNvSpPr txBox="1"/>
          <p:nvPr/>
        </p:nvSpPr>
        <p:spPr bwMode="auto">
          <a:xfrm>
            <a:off x="7451838" y="2376488"/>
            <a:ext cx="136207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defRPr/>
            </a:pPr>
            <a:r>
              <a:rPr lang="zh-CN" altLang="en-US" sz="1500" b="0" smtClean="0">
                <a:latin typeface="黑体" panose="02010609060101010101" pitchFamily="49" charset="-122"/>
                <a:ea typeface="黑体" panose="02010609060101010101" pitchFamily="49" charset="-122"/>
              </a:rPr>
              <a:t>经纪 参与者</a:t>
            </a:r>
            <a:endParaRPr lang="en-US" altLang="zh-CN" sz="1500" b="0" smtClean="0">
              <a:latin typeface="黑体" panose="02010609060101010101" pitchFamily="49" charset="-122"/>
              <a:ea typeface="黑体" panose="02010609060101010101" pitchFamily="49" charset="-122"/>
            </a:endParaRPr>
          </a:p>
        </p:txBody>
      </p:sp>
      <p:sp>
        <p:nvSpPr>
          <p:cNvPr id="42" name="TextBox 129"/>
          <p:cNvSpPr txBox="1"/>
          <p:nvPr/>
        </p:nvSpPr>
        <p:spPr bwMode="auto">
          <a:xfrm>
            <a:off x="7439138" y="1314450"/>
            <a:ext cx="137477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defRPr sz="1800" b="1">
                <a:solidFill>
                  <a:schemeClr val="tx1"/>
                </a:solidFill>
                <a:latin typeface="微软雅黑" pitchFamily="34" charset="-122"/>
                <a:ea typeface="微软雅黑" pitchFamily="34"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lgn="ct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lgn="ctr">
              <a:defRPr/>
            </a:pPr>
            <a:r>
              <a:rPr lang="zh-CN" altLang="en-US" sz="1500" b="0" smtClean="0">
                <a:latin typeface="黑体" panose="02010609060101010101" pitchFamily="49" charset="-122"/>
                <a:ea typeface="黑体" panose="02010609060101010101" pitchFamily="49" charset="-122"/>
              </a:rPr>
              <a:t>非经纪 参与者</a:t>
            </a:r>
          </a:p>
        </p:txBody>
      </p:sp>
      <p:sp>
        <p:nvSpPr>
          <p:cNvPr id="43" name="TextBox 106"/>
          <p:cNvSpPr txBox="1"/>
          <p:nvPr/>
        </p:nvSpPr>
        <p:spPr bwMode="auto">
          <a:xfrm>
            <a:off x="7451838" y="3459163"/>
            <a:ext cx="1362075" cy="644525"/>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境外中介</a:t>
            </a:r>
            <a:r>
              <a:rPr lang="zh-CN" altLang="en-US" sz="1500" b="0">
                <a:latin typeface="黑体" panose="02010609060101010101" pitchFamily="49" charset="-122"/>
                <a:ea typeface="黑体" panose="02010609060101010101" pitchFamily="49" charset="-122"/>
              </a:rPr>
              <a:t>机构</a:t>
            </a:r>
            <a:endParaRPr lang="en-US" altLang="zh-CN" sz="1500" b="0">
              <a:latin typeface="黑体" panose="02010609060101010101" pitchFamily="49" charset="-122"/>
              <a:ea typeface="黑体" panose="02010609060101010101" pitchFamily="49" charset="-122"/>
            </a:endParaRPr>
          </a:p>
        </p:txBody>
      </p:sp>
      <p:sp>
        <p:nvSpPr>
          <p:cNvPr id="44" name="TextBox 155"/>
          <p:cNvSpPr txBox="1"/>
          <p:nvPr/>
        </p:nvSpPr>
        <p:spPr bwMode="auto">
          <a:xfrm>
            <a:off x="7451838" y="4519613"/>
            <a:ext cx="1000125" cy="628650"/>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境外客户</a:t>
            </a:r>
          </a:p>
        </p:txBody>
      </p:sp>
      <p:sp>
        <p:nvSpPr>
          <p:cNvPr id="46" name="流程图: 过程 45"/>
          <p:cNvSpPr/>
          <p:nvPr/>
        </p:nvSpPr>
        <p:spPr>
          <a:xfrm>
            <a:off x="3604" y="6626225"/>
            <a:ext cx="10393363" cy="635000"/>
          </a:xfrm>
          <a:prstGeom prst="flowChartProcess">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p>
        </p:txBody>
      </p:sp>
      <p:sp>
        <p:nvSpPr>
          <p:cNvPr id="15367" name="标题 3"/>
          <p:cNvSpPr>
            <a:spLocks noGrp="1"/>
          </p:cNvSpPr>
          <p:nvPr>
            <p:ph type="title"/>
          </p:nvPr>
        </p:nvSpPr>
        <p:spPr>
          <a:xfrm>
            <a:off x="320961" y="136525"/>
            <a:ext cx="8692865" cy="638175"/>
          </a:xfrm>
        </p:spPr>
        <p:txBody>
          <a:bodyPr/>
          <a:lstStyle/>
          <a:p>
            <a:r>
              <a:rPr lang="zh-CN" altLang="en-US" sz="2000" smtClean="0"/>
              <a:t>原油期货结算业务</a:t>
            </a:r>
            <a:r>
              <a:rPr lang="en-US" altLang="zh-CN" sz="2000" smtClean="0"/>
              <a:t>	</a:t>
            </a:r>
            <a:r>
              <a:rPr lang="zh-CN" altLang="en-US" sz="2000" smtClean="0"/>
              <a:t>保证金管理 </a:t>
            </a:r>
            <a:r>
              <a:rPr lang="en-US" altLang="zh-CN" sz="2000" smtClean="0"/>
              <a:t>– </a:t>
            </a:r>
            <a:r>
              <a:rPr lang="zh-CN" altLang="en-US" sz="2000" smtClean="0"/>
              <a:t>资金划拨</a:t>
            </a:r>
          </a:p>
        </p:txBody>
      </p:sp>
      <p:grpSp>
        <p:nvGrpSpPr>
          <p:cNvPr id="15368" name="组合 1"/>
          <p:cNvGrpSpPr>
            <a:grpSpLocks/>
          </p:cNvGrpSpPr>
          <p:nvPr/>
        </p:nvGrpSpPr>
        <p:grpSpPr bwMode="auto">
          <a:xfrm>
            <a:off x="3663047" y="1033463"/>
            <a:ext cx="1089025" cy="4548187"/>
            <a:chOff x="3943726" y="1105106"/>
            <a:chExt cx="1089025" cy="4548188"/>
          </a:xfrm>
        </p:grpSpPr>
        <p:sp>
          <p:nvSpPr>
            <p:cNvPr id="54" name="TextBox 122"/>
            <p:cNvSpPr txBox="1"/>
            <p:nvPr/>
          </p:nvSpPr>
          <p:spPr bwMode="auto">
            <a:xfrm>
              <a:off x="3943726" y="1105106"/>
              <a:ext cx="1089025" cy="4548188"/>
            </a:xfrm>
            <a:prstGeom prst="roundRect">
              <a:avLst>
                <a:gd name="adj" fmla="val 18078"/>
              </a:avLst>
            </a:prstGeom>
            <a:solidFill>
              <a:schemeClr val="bg1"/>
            </a:solidFill>
            <a:ln w="28575">
              <a:solidFill>
                <a:srgbClr val="FF0000"/>
              </a:solidFill>
            </a:ln>
            <a:effectLst>
              <a:outerShdw blurRad="149987" dist="101600" dir="8460000" algn="ctr">
                <a:srgbClr val="000000">
                  <a:alpha val="28000"/>
                </a:srgbClr>
              </a:outerShdw>
            </a:effectLst>
            <a:sp3d prstMaterial="metal">
              <a:bevelT w="88900" h="88900"/>
            </a:sp3d>
          </p:spPr>
          <p:style>
            <a:lnRef idx="2">
              <a:schemeClr val="accent2"/>
            </a:lnRef>
            <a:fillRef idx="1">
              <a:schemeClr val="lt1"/>
            </a:fillRef>
            <a:effectRef idx="0">
              <a:schemeClr val="accent2"/>
            </a:effectRef>
            <a:fontRef idx="minor">
              <a:schemeClr val="dk1"/>
            </a:fontRef>
          </p:style>
          <p:txBody>
            <a:bodyPr vert="eaVert" lIns="0" tIns="0" rIns="0" bIns="0" anchor="ctr"/>
            <a:lstStyle/>
            <a:p>
              <a:pPr>
                <a:defRPr/>
              </a:pPr>
              <a:r>
                <a:rPr lang="zh-CN" altLang="en-US" sz="2400" spc="140">
                  <a:solidFill>
                    <a:schemeClr val="tx1">
                      <a:lumMod val="75000"/>
                      <a:lumOff val="25000"/>
                    </a:schemeClr>
                  </a:solidFill>
                  <a:latin typeface="黑体" panose="02010609060101010101" pitchFamily="49" charset="-122"/>
                  <a:ea typeface="黑体" panose="02010609060101010101" pitchFamily="49" charset="-122"/>
                </a:rPr>
                <a:t>   </a:t>
              </a:r>
              <a:r>
                <a:rPr lang="zh-CN" altLang="en-US" sz="2000" spc="140">
                  <a:solidFill>
                    <a:schemeClr val="tx1">
                      <a:lumMod val="75000"/>
                      <a:lumOff val="25000"/>
                    </a:schemeClr>
                  </a:solidFill>
                  <a:latin typeface="黑体" panose="02010609060101010101" pitchFamily="49" charset="-122"/>
                  <a:ea typeface="黑体" panose="02010609060101010101" pitchFamily="49" charset="-122"/>
                </a:rPr>
                <a:t>上海国际能源交易中心</a:t>
              </a:r>
              <a:endParaRPr lang="en-US" altLang="zh-CN" sz="2200" spc="140">
                <a:solidFill>
                  <a:schemeClr val="tx1">
                    <a:lumMod val="75000"/>
                    <a:lumOff val="25000"/>
                  </a:schemeClr>
                </a:solidFill>
                <a:latin typeface="华文细黑" panose="02010600040101010101" pitchFamily="2" charset="-122"/>
                <a:ea typeface="华文细黑" panose="02010600040101010101" pitchFamily="2" charset="-122"/>
              </a:endParaRPr>
            </a:p>
          </p:txBody>
        </p:sp>
        <p:sp>
          <p:nvSpPr>
            <p:cNvPr id="55" name="流程图: 磁盘 54"/>
            <p:cNvSpPr/>
            <p:nvPr/>
          </p:nvSpPr>
          <p:spPr bwMode="auto">
            <a:xfrm>
              <a:off x="4084155" y="4549404"/>
              <a:ext cx="810074" cy="886736"/>
            </a:xfrm>
            <a:prstGeom prst="flowChartMagneticDisk">
              <a:avLst/>
            </a:prstGeom>
            <a:solidFill>
              <a:schemeClr val="bg1"/>
            </a:solidFill>
            <a:ln w="28575">
              <a:solidFill>
                <a:schemeClr val="tx1">
                  <a:lumMod val="75000"/>
                  <a:lumOff val="25000"/>
                </a:schemeClr>
              </a:solidFill>
            </a:ln>
            <a:effectLst>
              <a:outerShdw blurRad="149987" dist="76200" dir="8460000" algn="ctr">
                <a:srgbClr val="000000">
                  <a:alpha val="28000"/>
                </a:srgbClr>
              </a:outerShdw>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tLang="zh-CN" sz="1500">
                <a:solidFill>
                  <a:schemeClr val="tx1">
                    <a:lumMod val="75000"/>
                    <a:lumOff val="25000"/>
                  </a:schemeClr>
                </a:solidFill>
                <a:latin typeface="华文细黑" panose="02010600040101010101" pitchFamily="2" charset="-122"/>
                <a:ea typeface="华文细黑" panose="02010600040101010101" pitchFamily="2" charset="-122"/>
              </a:endParaRPr>
            </a:p>
          </p:txBody>
        </p:sp>
        <p:pic>
          <p:nvPicPr>
            <p:cNvPr id="15415" name="图片 4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132070" y="1264067"/>
              <a:ext cx="790575" cy="3525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3" name="TextBox 52"/>
            <p:cNvSpPr txBox="1"/>
            <p:nvPr/>
          </p:nvSpPr>
          <p:spPr bwMode="auto">
            <a:xfrm>
              <a:off x="4204076" y="4899232"/>
              <a:ext cx="595313" cy="461962"/>
            </a:xfrm>
            <a:prstGeom prst="rect">
              <a:avLst/>
            </a:prstGeom>
            <a:noFill/>
          </p:spPr>
          <p:txBody>
            <a:bodyPr lIns="0" tIns="0" rIns="0" bIns="0">
              <a:spAutoFit/>
            </a:bodyPr>
            <a:lstStyle/>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原油</a:t>
              </a:r>
              <a:endParaRPr lang="en-US" altLang="zh-CN" sz="1500">
                <a:solidFill>
                  <a:schemeClr val="tx1">
                    <a:lumMod val="75000"/>
                    <a:lumOff val="25000"/>
                  </a:schemeClr>
                </a:solidFill>
                <a:latin typeface="微软雅黑" panose="020B0503020204020204" pitchFamily="34" charset="-122"/>
                <a:ea typeface="微软雅黑" panose="020B0503020204020204" pitchFamily="34" charset="-122"/>
              </a:endParaRPr>
            </a:p>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期货</a:t>
              </a:r>
            </a:p>
          </p:txBody>
        </p:sp>
      </p:grpSp>
      <p:sp>
        <p:nvSpPr>
          <p:cNvPr id="31" name="圆角矩形 30"/>
          <p:cNvSpPr/>
          <p:nvPr/>
        </p:nvSpPr>
        <p:spPr bwMode="auto">
          <a:xfrm>
            <a:off x="5721226" y="1196646"/>
            <a:ext cx="792000" cy="4032000"/>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境 内 会 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56" name="直接连接符 55"/>
          <p:cNvCxnSpPr/>
          <p:nvPr/>
        </p:nvCxnSpPr>
        <p:spPr>
          <a:xfrm>
            <a:off x="228247" y="5805488"/>
            <a:ext cx="8590265" cy="0"/>
          </a:xfrm>
          <a:prstGeom prst="line">
            <a:avLst/>
          </a:prstGeom>
          <a:ln w="12700">
            <a:solidFill>
              <a:srgbClr val="FF0000"/>
            </a:solidFill>
          </a:ln>
          <a:effectLst>
            <a:outerShdw blurRad="38100" dist="25400" dir="2700000" algn="tl" rotWithShape="0">
              <a:prstClr val="black">
                <a:alpha val="40000"/>
              </a:prstClr>
            </a:outerShdw>
          </a:effectLst>
        </p:spPr>
        <p:style>
          <a:lnRef idx="1">
            <a:schemeClr val="dk1"/>
          </a:lnRef>
          <a:fillRef idx="0">
            <a:schemeClr val="dk1"/>
          </a:fillRef>
          <a:effectRef idx="0">
            <a:schemeClr val="dk1"/>
          </a:effectRef>
          <a:fontRef idx="minor">
            <a:schemeClr val="tx1"/>
          </a:fontRef>
        </p:style>
      </p:cxnSp>
      <p:sp>
        <p:nvSpPr>
          <p:cNvPr id="65" name="TextBox 155"/>
          <p:cNvSpPr txBox="1"/>
          <p:nvPr/>
        </p:nvSpPr>
        <p:spPr bwMode="auto">
          <a:xfrm>
            <a:off x="320961" y="1676400"/>
            <a:ext cx="582613" cy="1619250"/>
          </a:xfrm>
          <a:prstGeom prst="round2DiagRect">
            <a:avLst>
              <a:gd name="adj1" fmla="val 25270"/>
              <a:gd name="adj2" fmla="val 0"/>
            </a:avLst>
          </a:prstGeom>
          <a:solidFill>
            <a:srgbClr val="FF9966"/>
          </a:solidFill>
          <a:ln w="25400">
            <a:solidFill>
              <a:srgbClr val="FEFEFE"/>
            </a:solidFill>
            <a:round/>
            <a:headEnd/>
            <a:tailEnd/>
          </a:ln>
          <a:effectLst>
            <a:outerShdw dist="53882" dir="2700000" algn="ctr" rotWithShape="0">
              <a:srgbClr val="000000">
                <a:alpha val="50000"/>
              </a:srgbClr>
            </a:outerShdw>
          </a:effectLst>
        </p:spPr>
        <p:txBody>
          <a:bodyPr vert="eaVert"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t>境内客户</a:t>
            </a:r>
          </a:p>
        </p:txBody>
      </p:sp>
      <p:sp>
        <p:nvSpPr>
          <p:cNvPr id="68" name="圆角矩形 67"/>
          <p:cNvSpPr/>
          <p:nvPr/>
        </p:nvSpPr>
        <p:spPr bwMode="auto">
          <a:xfrm>
            <a:off x="1748693" y="1357195"/>
            <a:ext cx="817089" cy="2257174"/>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期货公司会员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sp>
        <p:nvSpPr>
          <p:cNvPr id="70" name="对角圆角矩形 69"/>
          <p:cNvSpPr/>
          <p:nvPr/>
        </p:nvSpPr>
        <p:spPr bwMode="auto">
          <a:xfrm>
            <a:off x="1355560" y="3996767"/>
            <a:ext cx="1196820" cy="961986"/>
          </a:xfrm>
          <a:prstGeom prst="round2DiagRect">
            <a:avLst>
              <a:gd name="adj1" fmla="val 25616"/>
              <a:gd name="adj2" fmla="val 0"/>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0" tIns="0" rIns="0" bIns="0" anchor="ctr"/>
          <a:lstStyle/>
          <a:p>
            <a:pPr algn="ctr">
              <a:defRPr/>
            </a:pPr>
            <a:r>
              <a:rPr lang="zh-CN" altLang="en-US" sz="1600" b="1">
                <a:solidFill>
                  <a:schemeClr val="tx1">
                    <a:lumMod val="85000"/>
                    <a:lumOff val="15000"/>
                  </a:schemeClr>
                </a:solidFill>
                <a:latin typeface="华文细黑" panose="02010600040101010101" pitchFamily="2" charset="-122"/>
                <a:ea typeface="华文细黑" panose="02010600040101010101" pitchFamily="2" charset="-122"/>
              </a:rPr>
              <a:t>非</a:t>
            </a:r>
            <a:endParaRPr lang="en-US" altLang="zh-CN" sz="1600" b="1">
              <a:solidFill>
                <a:schemeClr val="tx1">
                  <a:lumMod val="85000"/>
                  <a:lumOff val="15000"/>
                </a:schemeClr>
              </a:solidFill>
              <a:latin typeface="华文细黑" panose="02010600040101010101" pitchFamily="2" charset="-122"/>
              <a:ea typeface="华文细黑" panose="02010600040101010101" pitchFamily="2" charset="-122"/>
            </a:endParaRPr>
          </a:p>
          <a:p>
            <a:pPr algn="ctr">
              <a:defRPr/>
            </a:pPr>
            <a:r>
              <a:rPr lang="zh-CN" altLang="en-US" sz="1600" b="1">
                <a:solidFill>
                  <a:schemeClr val="tx1">
                    <a:lumMod val="85000"/>
                    <a:lumOff val="15000"/>
                  </a:schemeClr>
                </a:solidFill>
                <a:latin typeface="华文细黑" panose="02010600040101010101" pitchFamily="2" charset="-122"/>
                <a:ea typeface="华文细黑" panose="02010600040101010101" pitchFamily="2" charset="-122"/>
              </a:rPr>
              <a:t>期货公司</a:t>
            </a:r>
            <a:endParaRPr lang="en-US" altLang="zh-CN" sz="1600" b="1">
              <a:solidFill>
                <a:schemeClr val="tx1">
                  <a:lumMod val="85000"/>
                  <a:lumOff val="15000"/>
                </a:schemeClr>
              </a:solidFill>
              <a:latin typeface="华文细黑" panose="02010600040101010101" pitchFamily="2" charset="-122"/>
              <a:ea typeface="华文细黑" panose="02010600040101010101" pitchFamily="2" charset="-122"/>
            </a:endParaRPr>
          </a:p>
          <a:p>
            <a:pPr algn="ctr">
              <a:defRPr/>
            </a:pPr>
            <a:r>
              <a:rPr lang="zh-CN" altLang="en-US" sz="1600" b="1">
                <a:solidFill>
                  <a:schemeClr val="tx1">
                    <a:lumMod val="85000"/>
                    <a:lumOff val="15000"/>
                  </a:schemeClr>
                </a:solidFill>
                <a:latin typeface="华文细黑" panose="02010600040101010101" pitchFamily="2" charset="-122"/>
                <a:ea typeface="华文细黑" panose="02010600040101010101" pitchFamily="2" charset="-122"/>
              </a:rPr>
              <a:t>会员</a:t>
            </a:r>
            <a:endParaRPr lang="en-US" altLang="zh-CN" sz="1600" b="1">
              <a:solidFill>
                <a:schemeClr val="tx1">
                  <a:lumMod val="85000"/>
                  <a:lumOff val="15000"/>
                </a:schemeClr>
              </a:solidFill>
              <a:latin typeface="华文细黑" panose="02010600040101010101" pitchFamily="2" charset="-122"/>
              <a:ea typeface="华文细黑" panose="02010600040101010101" pitchFamily="2" charset="-122"/>
            </a:endParaRPr>
          </a:p>
        </p:txBody>
      </p:sp>
      <p:sp>
        <p:nvSpPr>
          <p:cNvPr id="81" name="TextBox 80"/>
          <p:cNvSpPr txBox="1"/>
          <p:nvPr/>
        </p:nvSpPr>
        <p:spPr>
          <a:xfrm>
            <a:off x="429859" y="5441950"/>
            <a:ext cx="2468563" cy="523875"/>
          </a:xfrm>
          <a:prstGeom prst="rect">
            <a:avLst/>
          </a:prstGeom>
          <a:solidFill>
            <a:schemeClr val="bg1"/>
          </a:solidFill>
        </p:spPr>
        <p:txBody>
          <a:bodyPr>
            <a:spAutoFit/>
          </a:bodyPr>
          <a:lstStyle/>
          <a:p>
            <a:pPr>
              <a:defRPr/>
            </a:pPr>
            <a:r>
              <a:rPr lang="zh-CN" altLang="en-US" sz="2800">
                <a:solidFill>
                  <a:srgbClr val="FF0000"/>
                </a:solidFill>
                <a:effectLst>
                  <a:outerShdw blurRad="38100" dist="38100" dir="2700000" algn="tl">
                    <a:srgbClr val="000000">
                      <a:alpha val="43137"/>
                    </a:srgbClr>
                  </a:outerShdw>
                </a:effectLst>
                <a:latin typeface="华文行楷" panose="02010800040101010101" pitchFamily="2" charset="-122"/>
                <a:ea typeface="华文行楷" panose="02010800040101010101" pitchFamily="2" charset="-122"/>
              </a:rPr>
              <a:t>资金封闭运行</a:t>
            </a:r>
          </a:p>
        </p:txBody>
      </p:sp>
      <p:sp>
        <p:nvSpPr>
          <p:cNvPr id="108" name="左右箭头标注 107"/>
          <p:cNvSpPr/>
          <p:nvPr/>
        </p:nvSpPr>
        <p:spPr bwMode="auto">
          <a:xfrm>
            <a:off x="4787373" y="2084225"/>
            <a:ext cx="918814" cy="2726702"/>
          </a:xfrm>
          <a:prstGeom prst="leftRightArrowCallout">
            <a:avLst>
              <a:gd name="adj1" fmla="val 12011"/>
              <a:gd name="adj2" fmla="val 14609"/>
              <a:gd name="adj3" fmla="val 14609"/>
              <a:gd name="adj4" fmla="val 48123"/>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r>
              <a:rPr lang="zh-CN" altLang="en-US" spc="180">
                <a:solidFill>
                  <a:srgbClr val="C00000"/>
                </a:solidFill>
                <a:latin typeface="华文新魏" panose="02010800040101010101" pitchFamily="2" charset="-122"/>
                <a:ea typeface="华文新魏" panose="02010800040101010101" pitchFamily="2" charset="-122"/>
              </a:rPr>
              <a:t>期货资金管理系统</a:t>
            </a:r>
          </a:p>
        </p:txBody>
      </p:sp>
      <p:grpSp>
        <p:nvGrpSpPr>
          <p:cNvPr id="110" name="组合 109"/>
          <p:cNvGrpSpPr/>
          <p:nvPr/>
        </p:nvGrpSpPr>
        <p:grpSpPr>
          <a:xfrm>
            <a:off x="2609777" y="2012975"/>
            <a:ext cx="984873" cy="2726702"/>
            <a:chOff x="3046676" y="2226725"/>
            <a:chExt cx="1026812" cy="2726702"/>
          </a:xfrm>
          <a:solidFill>
            <a:schemeClr val="bg1">
              <a:lumMod val="95000"/>
            </a:schemeClr>
          </a:solidFill>
          <a:effectLst>
            <a:outerShdw blurRad="50800" dir="5400000" algn="ctr" rotWithShape="0">
              <a:srgbClr val="000000">
                <a:alpha val="43137"/>
              </a:srgbClr>
            </a:outerShdw>
          </a:effectLst>
          <a:scene3d>
            <a:camera prst="orthographicFront">
              <a:rot lat="0" lon="0" rev="0"/>
            </a:camera>
            <a:lightRig rig="contrasting" dir="t">
              <a:rot lat="0" lon="0" rev="1500000"/>
            </a:lightRig>
          </a:scene3d>
        </p:grpSpPr>
        <p:sp>
          <p:nvSpPr>
            <p:cNvPr id="116" name="左右箭头 115"/>
            <p:cNvSpPr/>
            <p:nvPr/>
          </p:nvSpPr>
          <p:spPr bwMode="auto">
            <a:xfrm>
              <a:off x="3046676" y="4458338"/>
              <a:ext cx="1025324" cy="314325"/>
            </a:xfrm>
            <a:prstGeom prst="leftRightArrow">
              <a:avLst/>
            </a:prstGeom>
            <a:grp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60">
                <a:solidFill>
                  <a:srgbClr val="C00000"/>
                </a:solidFill>
                <a:latin typeface="华文新魏" panose="02010800040101010101" pitchFamily="2" charset="-122"/>
                <a:ea typeface="华文新魏" panose="02010800040101010101" pitchFamily="2" charset="-122"/>
              </a:endParaRPr>
            </a:p>
          </p:txBody>
        </p:sp>
        <p:sp>
          <p:nvSpPr>
            <p:cNvPr id="109" name="左右箭头 108"/>
            <p:cNvSpPr/>
            <p:nvPr/>
          </p:nvSpPr>
          <p:spPr bwMode="auto">
            <a:xfrm>
              <a:off x="3048164" y="2655313"/>
              <a:ext cx="1025324" cy="314325"/>
            </a:xfrm>
            <a:prstGeom prst="leftRightArrow">
              <a:avLst/>
            </a:prstGeom>
            <a:grp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60">
                <a:solidFill>
                  <a:srgbClr val="C00000"/>
                </a:solidFill>
                <a:latin typeface="华文新魏" panose="02010800040101010101" pitchFamily="2" charset="-122"/>
                <a:ea typeface="华文新魏" panose="02010800040101010101" pitchFamily="2" charset="-122"/>
              </a:endParaRPr>
            </a:p>
          </p:txBody>
        </p:sp>
        <p:sp>
          <p:nvSpPr>
            <p:cNvPr id="113" name="圆角矩形 112"/>
            <p:cNvSpPr/>
            <p:nvPr/>
          </p:nvSpPr>
          <p:spPr bwMode="auto">
            <a:xfrm>
              <a:off x="3348841" y="2226725"/>
              <a:ext cx="451263" cy="2726702"/>
            </a:xfrm>
            <a:prstGeom prst="roundRect">
              <a:avLst/>
            </a:prstGeom>
            <a:grp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r>
                <a:rPr lang="zh-CN" altLang="en-US" spc="180">
                  <a:solidFill>
                    <a:srgbClr val="C00000"/>
                  </a:solidFill>
                  <a:latin typeface="华文新魏" panose="02010800040101010101" pitchFamily="2" charset="-122"/>
                  <a:ea typeface="华文新魏" panose="02010800040101010101" pitchFamily="2" charset="-122"/>
                </a:rPr>
                <a:t>期货资金管理系统</a:t>
              </a:r>
            </a:p>
          </p:txBody>
        </p:sp>
      </p:grpSp>
      <p:grpSp>
        <p:nvGrpSpPr>
          <p:cNvPr id="111" name="组合 110"/>
          <p:cNvGrpSpPr/>
          <p:nvPr/>
        </p:nvGrpSpPr>
        <p:grpSpPr>
          <a:xfrm>
            <a:off x="6521568" y="1450117"/>
            <a:ext cx="900000" cy="3613904"/>
            <a:chOff x="7192959" y="1592617"/>
            <a:chExt cx="1022406" cy="3613904"/>
          </a:xfrm>
          <a:solidFill>
            <a:schemeClr val="bg2">
              <a:lumMod val="90000"/>
            </a:schemeClr>
          </a:solidFill>
          <a:effectLst>
            <a:outerShdw blurRad="50800" dist="12700" dir="5400000" algn="ctr" rotWithShape="0">
              <a:srgbClr val="000000">
                <a:alpha val="43137"/>
              </a:srgbClr>
            </a:outerShdw>
          </a:effectLst>
          <a:scene3d>
            <a:camera prst="orthographicFront">
              <a:rot lat="0" lon="0" rev="0"/>
            </a:camera>
            <a:lightRig rig="contrasting" dir="t">
              <a:rot lat="0" lon="0" rev="1500000"/>
            </a:lightRig>
          </a:scene3d>
        </p:grpSpPr>
        <p:sp>
          <p:nvSpPr>
            <p:cNvPr id="122" name="左右箭头 121"/>
            <p:cNvSpPr/>
            <p:nvPr/>
          </p:nvSpPr>
          <p:spPr bwMode="auto">
            <a:xfrm>
              <a:off x="7203396" y="2782301"/>
              <a:ext cx="1003842" cy="208299"/>
            </a:xfrm>
            <a:prstGeom prst="leftRightArrow">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80">
                <a:solidFill>
                  <a:schemeClr val="tx1"/>
                </a:solidFill>
                <a:latin typeface="华文新魏" panose="02010800040101010101" pitchFamily="2" charset="-122"/>
                <a:ea typeface="华文新魏" panose="02010800040101010101" pitchFamily="2" charset="-122"/>
              </a:endParaRPr>
            </a:p>
          </p:txBody>
        </p:sp>
        <p:sp>
          <p:nvSpPr>
            <p:cNvPr id="123" name="左右箭头 122"/>
            <p:cNvSpPr/>
            <p:nvPr/>
          </p:nvSpPr>
          <p:spPr bwMode="auto">
            <a:xfrm>
              <a:off x="7211523" y="3820400"/>
              <a:ext cx="1003842" cy="208299"/>
            </a:xfrm>
            <a:prstGeom prst="leftRightArrow">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80">
                <a:solidFill>
                  <a:schemeClr val="tx1"/>
                </a:solidFill>
                <a:latin typeface="华文新魏" panose="02010800040101010101" pitchFamily="2" charset="-122"/>
                <a:ea typeface="华文新魏" panose="02010800040101010101" pitchFamily="2" charset="-122"/>
              </a:endParaRPr>
            </a:p>
          </p:txBody>
        </p:sp>
        <p:sp>
          <p:nvSpPr>
            <p:cNvPr id="124" name="左右箭头 123"/>
            <p:cNvSpPr/>
            <p:nvPr/>
          </p:nvSpPr>
          <p:spPr bwMode="auto">
            <a:xfrm>
              <a:off x="7192959" y="4861038"/>
              <a:ext cx="1003842" cy="208299"/>
            </a:xfrm>
            <a:prstGeom prst="leftRightArrow">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80">
                <a:solidFill>
                  <a:schemeClr val="tx1"/>
                </a:solidFill>
                <a:latin typeface="华文新魏" panose="02010800040101010101" pitchFamily="2" charset="-122"/>
                <a:ea typeface="华文新魏" panose="02010800040101010101" pitchFamily="2" charset="-122"/>
              </a:endParaRPr>
            </a:p>
          </p:txBody>
        </p:sp>
        <p:grpSp>
          <p:nvGrpSpPr>
            <p:cNvPr id="118" name="组合 117"/>
            <p:cNvGrpSpPr/>
            <p:nvPr/>
          </p:nvGrpSpPr>
          <p:grpSpPr>
            <a:xfrm>
              <a:off x="7211521" y="1592617"/>
              <a:ext cx="985279" cy="3613904"/>
              <a:chOff x="3056697" y="2226725"/>
              <a:chExt cx="1006364" cy="2726702"/>
            </a:xfrm>
            <a:grpFill/>
          </p:grpSpPr>
          <p:sp>
            <p:nvSpPr>
              <p:cNvPr id="120" name="左右箭头 119"/>
              <p:cNvSpPr/>
              <p:nvPr/>
            </p:nvSpPr>
            <p:spPr bwMode="auto">
              <a:xfrm>
                <a:off x="3056697" y="2340660"/>
                <a:ext cx="1006364" cy="157162"/>
              </a:xfrm>
              <a:prstGeom prst="leftRightArrow">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endParaRPr lang="zh-CN" altLang="en-US" spc="180">
                  <a:solidFill>
                    <a:schemeClr val="tx1"/>
                  </a:solidFill>
                  <a:latin typeface="华文新魏" panose="02010800040101010101" pitchFamily="2" charset="-122"/>
                  <a:ea typeface="华文新魏" panose="02010800040101010101" pitchFamily="2" charset="-122"/>
                </a:endParaRPr>
              </a:p>
            </p:txBody>
          </p:sp>
          <p:sp>
            <p:nvSpPr>
              <p:cNvPr id="121" name="圆角矩形 120"/>
              <p:cNvSpPr/>
              <p:nvPr/>
            </p:nvSpPr>
            <p:spPr bwMode="auto">
              <a:xfrm>
                <a:off x="3348841" y="2226725"/>
                <a:ext cx="451263" cy="2726702"/>
              </a:xfrm>
              <a:prstGeom prst="roundRect">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r>
                  <a:rPr lang="zh-CN" altLang="en-US" spc="180">
                    <a:solidFill>
                      <a:schemeClr val="tx1"/>
                    </a:solidFill>
                    <a:latin typeface="华文新魏" panose="02010800040101010101" pitchFamily="2" charset="-122"/>
                    <a:ea typeface="华文新魏" panose="02010800040101010101" pitchFamily="2" charset="-122"/>
                  </a:rPr>
                  <a:t>银  期   转   账   系   统</a:t>
                </a:r>
              </a:p>
            </p:txBody>
          </p:sp>
        </p:grpSp>
      </p:grpSp>
      <p:sp>
        <p:nvSpPr>
          <p:cNvPr id="126" name="左右箭头标注 125"/>
          <p:cNvSpPr/>
          <p:nvPr/>
        </p:nvSpPr>
        <p:spPr bwMode="auto">
          <a:xfrm>
            <a:off x="968992" y="1686298"/>
            <a:ext cx="745842" cy="1608015"/>
          </a:xfrm>
          <a:prstGeom prst="leftRightArrowCallout">
            <a:avLst>
              <a:gd name="adj1" fmla="val 12011"/>
              <a:gd name="adj2" fmla="val 14609"/>
              <a:gd name="adj3" fmla="val 14609"/>
              <a:gd name="adj4" fmla="val 48123"/>
            </a:avLst>
          </a:prstGeom>
          <a:solidFill>
            <a:schemeClr val="bg1">
              <a:lumMod val="95000"/>
            </a:schemeClr>
          </a:solidFill>
          <a:ln>
            <a:noFill/>
            <a:headEnd type="none" w="med" len="med"/>
            <a:tailEnd type="none" w="med" len="med"/>
          </a:ln>
          <a:effectLst>
            <a:outerShdw blurRad="50800" dir="5400000" algn="ctr" rotWithShape="0">
              <a:srgbClr val="000000">
                <a:alpha val="43137"/>
              </a:srgbClr>
            </a:outerShdw>
          </a:effectLst>
          <a:scene3d>
            <a:camera prst="orthographicFront">
              <a:rot lat="0" lon="0" rev="0"/>
            </a:camera>
            <a:lightRig rig="contrasting" dir="t">
              <a:rot lat="0" lon="0" rev="1500000"/>
            </a:lightRig>
          </a:scene3d>
          <a:sp3d prstMaterial="metal">
            <a:bevelT w="88900" h="88900"/>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r>
              <a:rPr lang="zh-CN" altLang="en-US" spc="180">
                <a:solidFill>
                  <a:schemeClr val="tx1"/>
                </a:solidFill>
                <a:latin typeface="华文新魏" panose="02010800040101010101" pitchFamily="2" charset="-122"/>
                <a:ea typeface="华文新魏" panose="02010800040101010101" pitchFamily="2" charset="-122"/>
              </a:rPr>
              <a:t>银期转账系统</a:t>
            </a:r>
          </a:p>
        </p:txBody>
      </p:sp>
      <p:sp>
        <p:nvSpPr>
          <p:cNvPr id="48" name="圆角矩形 47"/>
          <p:cNvSpPr>
            <a:spLocks noChangeArrowheads="1"/>
          </p:cNvSpPr>
          <p:nvPr/>
        </p:nvSpPr>
        <p:spPr bwMode="auto">
          <a:xfrm>
            <a:off x="3549050" y="5974408"/>
            <a:ext cx="1384482" cy="1162662"/>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专用结算账户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a:solidFill>
                <a:schemeClr val="tx1">
                  <a:lumMod val="75000"/>
                  <a:lumOff val="25000"/>
                </a:schemeClr>
              </a:solidFill>
              <a:latin typeface="仿宋" panose="02010609060101010101" pitchFamily="49" charset="-122"/>
              <a:ea typeface="仿宋" panose="02010609060101010101" pitchFamily="49" charset="-122"/>
            </a:endParaRPr>
          </a:p>
        </p:txBody>
      </p:sp>
      <p:sp>
        <p:nvSpPr>
          <p:cNvPr id="49" name="圆角矩形 48"/>
          <p:cNvSpPr>
            <a:spLocks noChangeArrowheads="1"/>
          </p:cNvSpPr>
          <p:nvPr/>
        </p:nvSpPr>
        <p:spPr bwMode="auto">
          <a:xfrm>
            <a:off x="7353518" y="6295041"/>
            <a:ext cx="1560530" cy="651810"/>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专用期货结算账户</a:t>
            </a:r>
            <a:endParaRPr lang="en-US" altLang="zh-CN" sz="1400" b="1" u="sng">
              <a:solidFill>
                <a:srgbClr val="FF0000"/>
              </a:solidFill>
              <a:latin typeface="仿宋" panose="02010609060101010101" pitchFamily="49" charset="-122"/>
              <a:ea typeface="仿宋" panose="02010609060101010101" pitchFamily="49" charset="-122"/>
            </a:endParaRPr>
          </a:p>
          <a:p>
            <a:pPr algn="ctr">
              <a:spcAft>
                <a:spcPts val="3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a:solidFill>
                <a:schemeClr val="tx1">
                  <a:lumMod val="75000"/>
                  <a:lumOff val="25000"/>
                </a:schemeClr>
              </a:solidFill>
              <a:latin typeface="仿宋" panose="02010609060101010101" pitchFamily="49" charset="-122"/>
              <a:ea typeface="仿宋" panose="02010609060101010101" pitchFamily="49" charset="-122"/>
            </a:endParaRPr>
          </a:p>
        </p:txBody>
      </p:sp>
      <p:sp>
        <p:nvSpPr>
          <p:cNvPr id="73" name="圆角矩形 72"/>
          <p:cNvSpPr>
            <a:spLocks noChangeArrowheads="1"/>
          </p:cNvSpPr>
          <p:nvPr/>
        </p:nvSpPr>
        <p:spPr bwMode="auto">
          <a:xfrm>
            <a:off x="1288079" y="5974408"/>
            <a:ext cx="1608701" cy="1162662"/>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nchor="ctr"/>
          <a:lstStyle/>
          <a:p>
            <a:pPr algn="ctr" eaLnBrk="1" hangingPunct="1">
              <a:spcAft>
                <a:spcPts val="300"/>
              </a:spcAft>
              <a:defRPr/>
            </a:pPr>
            <a:r>
              <a:rPr lang="zh-CN" altLang="en-US" sz="1400" b="1" u="sng">
                <a:solidFill>
                  <a:srgbClr val="FF0000"/>
                </a:solidFill>
                <a:latin typeface="仿宋" panose="02010609060101010101" pitchFamily="49" charset="-122"/>
                <a:ea typeface="仿宋" panose="02010609060101010101" pitchFamily="49" charset="-122"/>
              </a:rPr>
              <a:t>专用资金账户</a:t>
            </a:r>
            <a:endParaRPr lang="en-US" altLang="zh-CN" sz="1400" b="1" u="sng">
              <a:solidFill>
                <a:srgbClr val="FF0000"/>
              </a:solidFill>
              <a:latin typeface="仿宋" panose="02010609060101010101" pitchFamily="49" charset="-122"/>
              <a:ea typeface="仿宋" panose="02010609060101010101" pitchFamily="49" charset="-122"/>
            </a:endParaRPr>
          </a:p>
          <a:p>
            <a:pPr algn="ctr">
              <a:spcAft>
                <a:spcPts val="6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保证金专用账户</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p>
        </p:txBody>
      </p:sp>
      <p:sp>
        <p:nvSpPr>
          <p:cNvPr id="74" name="圆角矩形 73"/>
          <p:cNvSpPr>
            <a:spLocks noChangeArrowheads="1"/>
          </p:cNvSpPr>
          <p:nvPr/>
        </p:nvSpPr>
        <p:spPr bwMode="auto">
          <a:xfrm>
            <a:off x="187304" y="6140658"/>
            <a:ext cx="961591" cy="865779"/>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buFont typeface="Arial" charset="0"/>
              <a:buNone/>
              <a:defRPr/>
            </a:pPr>
            <a:r>
              <a:rPr lang="zh-CN" altLang="en-US" sz="1400" b="1" u="sng" smtClean="0">
                <a:solidFill>
                  <a:srgbClr val="FF0000"/>
                </a:solidFill>
                <a:latin typeface="仿宋" panose="02010609060101010101" pitchFamily="49" charset="-122"/>
                <a:ea typeface="仿宋" panose="02010609060101010101" pitchFamily="49" charset="-122"/>
              </a:rPr>
              <a:t>期货</a:t>
            </a:r>
            <a:endParaRPr lang="en-US" altLang="zh-CN" sz="1400" b="1" u="sng">
              <a:solidFill>
                <a:srgbClr val="FF0000"/>
              </a:solidFill>
              <a:latin typeface="仿宋" panose="02010609060101010101" pitchFamily="49" charset="-122"/>
              <a:ea typeface="仿宋" panose="02010609060101010101" pitchFamily="49" charset="-122"/>
            </a:endParaRPr>
          </a:p>
          <a:p>
            <a:pPr algn="ctr" eaLnBrk="1" hangingPunct="1">
              <a:spcAft>
                <a:spcPts val="300"/>
              </a:spcAft>
              <a:buFont typeface="Arial" charset="0"/>
              <a:buNone/>
              <a:defRPr/>
            </a:pPr>
            <a:r>
              <a:rPr lang="zh-CN" altLang="en-US" sz="1400" b="1" u="sng">
                <a:solidFill>
                  <a:srgbClr val="FF0000"/>
                </a:solidFill>
                <a:latin typeface="仿宋" panose="02010609060101010101" pitchFamily="49" charset="-122"/>
                <a:ea typeface="仿宋" panose="02010609060101010101" pitchFamily="49" charset="-122"/>
              </a:rPr>
              <a:t>结算账户</a:t>
            </a:r>
          </a:p>
          <a:p>
            <a:pPr algn="ctr" eaLnBrk="1" hangingPunct="1">
              <a:spcAft>
                <a:spcPts val="300"/>
              </a:spcAft>
              <a:buFont typeface="Arial" charset="0"/>
              <a:buNone/>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p>
        </p:txBody>
      </p:sp>
      <p:sp>
        <p:nvSpPr>
          <p:cNvPr id="67" name="圆角矩形 66"/>
          <p:cNvSpPr>
            <a:spLocks noChangeArrowheads="1"/>
          </p:cNvSpPr>
          <p:nvPr/>
        </p:nvSpPr>
        <p:spPr bwMode="auto">
          <a:xfrm>
            <a:off x="5357789" y="5974408"/>
            <a:ext cx="1582331" cy="1162662"/>
          </a:xfrm>
          <a:prstGeom prst="roundRect">
            <a:avLst>
              <a:gd name="adj" fmla="val 16667"/>
            </a:avLst>
          </a:prstGeom>
          <a:noFill/>
          <a:ln w="19050" algn="ctr">
            <a:noFill/>
            <a:prstDash val="sysDash"/>
            <a:round/>
            <a:headEnd/>
            <a:tailEnd/>
          </a:ln>
          <a:scene3d>
            <a:camera prst="orthographicFront"/>
            <a:lightRig rig="threePt" dir="t"/>
          </a:scene3d>
          <a:sp3d>
            <a:bevelT prst="relaxedInset"/>
          </a:sp3d>
          <a:extLst>
            <a:ext uri="{909E8E84-426E-40DD-AFC4-6F175D3DCCD1}">
              <a14:hiddenFill xmlns:a14="http://schemas.microsoft.com/office/drawing/2010/main">
                <a:solidFill>
                  <a:srgbClr val="FFFFFF"/>
                </a:solidFill>
              </a14:hiddenFill>
            </a:ext>
          </a:extLst>
        </p:spPr>
        <p:txBody>
          <a:bodyPr lIns="0" tIns="0" rIns="0" bIns="0"/>
          <a:lstStyle/>
          <a:p>
            <a:pPr algn="ctr" eaLnBrk="1" hangingPunct="1">
              <a:spcAft>
                <a:spcPts val="300"/>
              </a:spcAft>
              <a:defRPr/>
            </a:pPr>
            <a:r>
              <a:rPr lang="zh-CN" altLang="en-US" sz="1400" b="1" u="sng">
                <a:solidFill>
                  <a:srgbClr val="FF0000"/>
                </a:solidFill>
                <a:latin typeface="仿宋" panose="02010609060101010101" pitchFamily="49" charset="-122"/>
                <a:ea typeface="仿宋" panose="02010609060101010101" pitchFamily="49" charset="-122"/>
              </a:rPr>
              <a:t>专用资金账户</a:t>
            </a:r>
            <a:endParaRPr lang="en-US" altLang="zh-CN" sz="1400" b="1" u="sng">
              <a:solidFill>
                <a:srgbClr val="FF0000"/>
              </a:solidFill>
              <a:latin typeface="仿宋" panose="02010609060101010101" pitchFamily="49" charset="-122"/>
              <a:ea typeface="仿宋" panose="02010609060101010101" pitchFamily="49" charset="-122"/>
            </a:endParaRPr>
          </a:p>
          <a:p>
            <a:pPr algn="ctr">
              <a:spcAft>
                <a:spcPts val="6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en-US" altLang="zh-CN" sz="1400" b="1">
              <a:solidFill>
                <a:schemeClr val="tx1">
                  <a:lumMod val="75000"/>
                  <a:lumOff val="25000"/>
                </a:schemeClr>
              </a:solidFill>
              <a:latin typeface="仿宋" panose="02010609060101010101" pitchFamily="49" charset="-122"/>
              <a:ea typeface="仿宋" panose="02010609060101010101" pitchFamily="49" charset="-122"/>
            </a:endParaRPr>
          </a:p>
          <a:p>
            <a:pPr algn="ctr" eaLnBrk="1" hangingPunct="1">
              <a:spcAft>
                <a:spcPts val="300"/>
              </a:spcAft>
              <a:defRPr/>
            </a:pPr>
            <a:r>
              <a:rPr lang="zh-CN" altLang="en-US" sz="1400" b="1" u="sng">
                <a:solidFill>
                  <a:srgbClr val="FF0000"/>
                </a:solidFill>
                <a:latin typeface="仿宋" panose="02010609060101010101" pitchFamily="49" charset="-122"/>
                <a:ea typeface="仿宋" panose="02010609060101010101" pitchFamily="49" charset="-122"/>
              </a:rPr>
              <a:t>保证金专用账户</a:t>
            </a:r>
            <a:endParaRPr lang="en-US" altLang="zh-CN" sz="1400" b="1" u="sng">
              <a:solidFill>
                <a:srgbClr val="FF0000"/>
              </a:solidFill>
              <a:latin typeface="仿宋" panose="02010609060101010101" pitchFamily="49" charset="-122"/>
              <a:ea typeface="仿宋" panose="02010609060101010101" pitchFamily="49" charset="-122"/>
            </a:endParaRPr>
          </a:p>
          <a:p>
            <a:pPr algn="ctr">
              <a:spcAft>
                <a:spcPts val="300"/>
              </a:spcAft>
              <a:defRPr/>
            </a:pPr>
            <a:r>
              <a:rPr lang="zh-CN" altLang="en-US" sz="1400" b="1">
                <a:solidFill>
                  <a:schemeClr val="tx1">
                    <a:lumMod val="75000"/>
                    <a:lumOff val="25000"/>
                  </a:schemeClr>
                </a:solidFill>
                <a:latin typeface="仿宋" panose="02010609060101010101" pitchFamily="49" charset="-122"/>
                <a:ea typeface="仿宋" panose="02010609060101010101" pitchFamily="49" charset="-122"/>
              </a:rPr>
              <a:t>（人民币</a:t>
            </a:r>
            <a:r>
              <a:rPr lang="zh-CN" altLang="en-US" sz="1400" b="1" smtClean="0">
                <a:solidFill>
                  <a:schemeClr val="tx1">
                    <a:lumMod val="75000"/>
                    <a:lumOff val="25000"/>
                  </a:schemeClr>
                </a:solidFill>
                <a:latin typeface="仿宋" panose="02010609060101010101" pitchFamily="49" charset="-122"/>
                <a:ea typeface="仿宋" panose="02010609060101010101" pitchFamily="49" charset="-122"/>
              </a:rPr>
              <a:t>、外汇）</a:t>
            </a:r>
            <a:endParaRPr lang="zh-CN" altLang="en-US" sz="1400" b="1">
              <a:solidFill>
                <a:schemeClr val="tx1">
                  <a:lumMod val="75000"/>
                  <a:lumOff val="25000"/>
                </a:schemeClr>
              </a:solidFill>
              <a:latin typeface="仿宋" panose="02010609060101010101" pitchFamily="49" charset="-122"/>
              <a:ea typeface="仿宋" panose="02010609060101010101" pitchFamily="49" charset="-122"/>
            </a:endParaRPr>
          </a:p>
        </p:txBody>
      </p:sp>
      <p:cxnSp>
        <p:nvCxnSpPr>
          <p:cNvPr id="82" name="直接箭头连接符 81"/>
          <p:cNvCxnSpPr/>
          <p:nvPr/>
        </p:nvCxnSpPr>
        <p:spPr bwMode="auto">
          <a:xfrm>
            <a:off x="1041092" y="6595754"/>
            <a:ext cx="434975" cy="0"/>
          </a:xfrm>
          <a:prstGeom prst="straightConnector1">
            <a:avLst/>
          </a:prstGeom>
          <a:ln w="38100">
            <a:solidFill>
              <a:schemeClr val="bg1">
                <a:lumMod val="50000"/>
              </a:schemeClr>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83" name="直接箭头连接符 82"/>
          <p:cNvCxnSpPr/>
          <p:nvPr/>
        </p:nvCxnSpPr>
        <p:spPr bwMode="auto">
          <a:xfrm>
            <a:off x="2910572" y="6311900"/>
            <a:ext cx="434975" cy="0"/>
          </a:xfrm>
          <a:prstGeom prst="straightConnector1">
            <a:avLst/>
          </a:prstGeom>
          <a:ln w="38100">
            <a:solidFill>
              <a:srgbClr val="FF0000"/>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84" name="直接箭头连接符 83"/>
          <p:cNvCxnSpPr/>
          <p:nvPr/>
        </p:nvCxnSpPr>
        <p:spPr bwMode="auto">
          <a:xfrm>
            <a:off x="4972426" y="6310313"/>
            <a:ext cx="434975" cy="0"/>
          </a:xfrm>
          <a:prstGeom prst="straightConnector1">
            <a:avLst/>
          </a:prstGeom>
          <a:ln w="38100">
            <a:solidFill>
              <a:srgbClr val="FF0000"/>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127" name="直接箭头连接符 126"/>
          <p:cNvCxnSpPr/>
          <p:nvPr/>
        </p:nvCxnSpPr>
        <p:spPr bwMode="auto">
          <a:xfrm>
            <a:off x="6870813" y="6638925"/>
            <a:ext cx="434975" cy="0"/>
          </a:xfrm>
          <a:prstGeom prst="straightConnector1">
            <a:avLst/>
          </a:prstGeom>
          <a:ln w="38100">
            <a:solidFill>
              <a:schemeClr val="bg1">
                <a:lumMod val="50000"/>
              </a:schemeClr>
            </a:solidFill>
            <a:headEnd type="arrow" w="med" len="med"/>
            <a:tailEnd type="arrow" w="med" len="med"/>
          </a:ln>
        </p:spPr>
        <p:style>
          <a:lnRef idx="1">
            <a:schemeClr val="dk1"/>
          </a:lnRef>
          <a:fillRef idx="0">
            <a:schemeClr val="dk1"/>
          </a:fillRef>
          <a:effectRef idx="0">
            <a:schemeClr val="dk1"/>
          </a:effectRef>
          <a:fontRef idx="minor">
            <a:schemeClr val="tx1"/>
          </a:fontRef>
        </p:style>
      </p:cxnSp>
      <p:cxnSp>
        <p:nvCxnSpPr>
          <p:cNvPr id="128" name="直接连接符 127"/>
          <p:cNvCxnSpPr>
            <a:cxnSpLocks noChangeShapeType="1"/>
          </p:cNvCxnSpPr>
          <p:nvPr/>
        </p:nvCxnSpPr>
        <p:spPr bwMode="auto">
          <a:xfrm>
            <a:off x="9371765" y="968992"/>
            <a:ext cx="0" cy="6088063"/>
          </a:xfrm>
          <a:prstGeom prst="line">
            <a:avLst/>
          </a:prstGeom>
          <a:noFill/>
          <a:ln w="28575" algn="ctr">
            <a:solidFill>
              <a:schemeClr val="accent1"/>
            </a:solidFill>
            <a:prstDash val="dash"/>
            <a:round/>
            <a:headEnd/>
            <a:tailEnd/>
          </a:ln>
          <a:extLst>
            <a:ext uri="{909E8E84-426E-40DD-AFC4-6F175D3DCCD1}">
              <a14:hiddenFill xmlns:a14="http://schemas.microsoft.com/office/drawing/2010/main">
                <a:noFill/>
              </a14:hiddenFill>
            </a:ext>
          </a:extLst>
        </p:spPr>
      </p:cxnSp>
      <p:sp>
        <p:nvSpPr>
          <p:cNvPr id="50" name="左右箭头标注 49"/>
          <p:cNvSpPr/>
          <p:nvPr/>
        </p:nvSpPr>
        <p:spPr bwMode="auto">
          <a:xfrm>
            <a:off x="8912795" y="2054435"/>
            <a:ext cx="918814" cy="2402811"/>
          </a:xfrm>
          <a:prstGeom prst="leftRightArrowCallout">
            <a:avLst>
              <a:gd name="adj1" fmla="val 32691"/>
              <a:gd name="adj2" fmla="val 27534"/>
              <a:gd name="adj3" fmla="val 14609"/>
              <a:gd name="adj4" fmla="val 48123"/>
            </a:avLst>
          </a:prstGeom>
          <a:solidFill>
            <a:schemeClr val="bg1">
              <a:lumMod val="95000"/>
            </a:schemeClr>
          </a:solidFill>
          <a:ln>
            <a:noFill/>
            <a:headEnd type="none" w="med" len="med"/>
            <a:tailEnd type="none" w="med" len="med"/>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a:extLst/>
        </p:spPr>
        <p:style>
          <a:lnRef idx="0">
            <a:schemeClr val="accent5"/>
          </a:lnRef>
          <a:fillRef idx="3">
            <a:schemeClr val="accent5"/>
          </a:fillRef>
          <a:effectRef idx="3">
            <a:schemeClr val="accent5"/>
          </a:effectRef>
          <a:fontRef idx="minor">
            <a:schemeClr val="lt1"/>
          </a:fontRef>
        </p:style>
        <p:txBody>
          <a:bodyPr vert="eaVert" anchor="ctr"/>
          <a:lstStyle/>
          <a:p>
            <a:pPr algn="ctr" eaLnBrk="1" hangingPunct="1">
              <a:buFont typeface="Arial" panose="020B0604020202020204" pitchFamily="34" charset="0"/>
              <a:buNone/>
              <a:defRPr/>
            </a:pPr>
            <a:r>
              <a:rPr lang="zh-CN" altLang="en-US" sz="2000" spc="500">
                <a:solidFill>
                  <a:srgbClr val="0070C0"/>
                </a:solidFill>
                <a:latin typeface="华文新魏" panose="02010800040101010101" pitchFamily="2" charset="-122"/>
                <a:ea typeface="华文新魏" panose="02010800040101010101" pitchFamily="2" charset="-122"/>
              </a:rPr>
              <a:t>银行跨境支付</a:t>
            </a:r>
          </a:p>
        </p:txBody>
      </p:sp>
      <p:sp>
        <p:nvSpPr>
          <p:cNvPr id="2" name="TextBox 1"/>
          <p:cNvSpPr txBox="1"/>
          <p:nvPr/>
        </p:nvSpPr>
        <p:spPr>
          <a:xfrm>
            <a:off x="9767679" y="1869049"/>
            <a:ext cx="461665" cy="2751973"/>
          </a:xfrm>
          <a:prstGeom prst="rect">
            <a:avLst/>
          </a:prstGeom>
          <a:noFill/>
        </p:spPr>
        <p:txBody>
          <a:bodyPr vert="eaVert" wrap="square" rtlCol="0" anchor="ctr">
            <a:spAutoFit/>
          </a:bodyPr>
          <a:lstStyle/>
          <a:p>
            <a:pPr algn="ctr"/>
            <a:r>
              <a:rPr lang="zh-CN" altLang="en-US" sz="1800" b="1" smtClean="0">
                <a:solidFill>
                  <a:srgbClr val="0070C0"/>
                </a:solidFill>
                <a:latin typeface="华文仿宋" panose="02010600040101010101" pitchFamily="2" charset="-122"/>
                <a:ea typeface="华文仿宋" panose="02010600040101010101" pitchFamily="2" charset="-122"/>
              </a:rPr>
              <a:t>境     外     账     户</a:t>
            </a:r>
            <a:endParaRPr lang="zh-CN" altLang="en-US" sz="1800" b="1">
              <a:solidFill>
                <a:srgbClr val="0070C0"/>
              </a:solidFill>
              <a:latin typeface="华文仿宋" panose="02010600040101010101" pitchFamily="2" charset="-122"/>
              <a:ea typeface="华文仿宋" panose="02010600040101010101" pitchFamily="2" charset="-122"/>
            </a:endParaRPr>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14</a:t>
            </a:fld>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32" fill="hold" nodeType="clickEffect">
                                  <p:stCondLst>
                                    <p:cond delay="0"/>
                                  </p:stCondLst>
                                  <p:childTnLst>
                                    <p:set>
                                      <p:cBhvr>
                                        <p:cTn id="6" dur="1" fill="hold">
                                          <p:stCondLst>
                                            <p:cond delay="0"/>
                                          </p:stCondLst>
                                        </p:cTn>
                                        <p:tgtEl>
                                          <p:spTgt spid="83"/>
                                        </p:tgtEl>
                                        <p:attrNameLst>
                                          <p:attrName>style.visibility</p:attrName>
                                        </p:attrNameLst>
                                      </p:cBhvr>
                                      <p:to>
                                        <p:strVal val="visible"/>
                                      </p:to>
                                    </p:set>
                                    <p:animEffect transition="in" filter="circle(out)">
                                      <p:cBhvr>
                                        <p:cTn id="7" dur="1000"/>
                                        <p:tgtEl>
                                          <p:spTgt spid="83"/>
                                        </p:tgtEl>
                                      </p:cBhvr>
                                    </p:animEffect>
                                  </p:childTnLst>
                                </p:cTn>
                              </p:par>
                              <p:par>
                                <p:cTn id="8" presetID="6" presetClass="entr" presetSubtype="32" fill="hold" nodeType="withEffect">
                                  <p:stCondLst>
                                    <p:cond delay="0"/>
                                  </p:stCondLst>
                                  <p:childTnLst>
                                    <p:set>
                                      <p:cBhvr>
                                        <p:cTn id="9" dur="1" fill="hold">
                                          <p:stCondLst>
                                            <p:cond delay="0"/>
                                          </p:stCondLst>
                                        </p:cTn>
                                        <p:tgtEl>
                                          <p:spTgt spid="84"/>
                                        </p:tgtEl>
                                        <p:attrNameLst>
                                          <p:attrName>style.visibility</p:attrName>
                                        </p:attrNameLst>
                                      </p:cBhvr>
                                      <p:to>
                                        <p:strVal val="visible"/>
                                      </p:to>
                                    </p:set>
                                    <p:animEffect transition="in" filter="circle(out)">
                                      <p:cBhvr>
                                        <p:cTn id="10" dur="1000"/>
                                        <p:tgtEl>
                                          <p:spTgt spid="84"/>
                                        </p:tgtEl>
                                      </p:cBhvr>
                                    </p:animEffect>
                                  </p:childTnLst>
                                </p:cTn>
                              </p:par>
                            </p:childTnLst>
                          </p:cTn>
                        </p:par>
                        <p:par>
                          <p:cTn id="11" fill="hold" nodeType="afterGroup">
                            <p:stCondLst>
                              <p:cond delay="1000"/>
                            </p:stCondLst>
                            <p:childTnLst>
                              <p:par>
                                <p:cTn id="12" presetID="13" presetClass="entr" presetSubtype="32" fill="hold" nodeType="afterEffect">
                                  <p:stCondLst>
                                    <p:cond delay="0"/>
                                  </p:stCondLst>
                                  <p:childTnLst>
                                    <p:set>
                                      <p:cBhvr>
                                        <p:cTn id="13" dur="1" fill="hold">
                                          <p:stCondLst>
                                            <p:cond delay="0"/>
                                          </p:stCondLst>
                                        </p:cTn>
                                        <p:tgtEl>
                                          <p:spTgt spid="110"/>
                                        </p:tgtEl>
                                        <p:attrNameLst>
                                          <p:attrName>style.visibility</p:attrName>
                                        </p:attrNameLst>
                                      </p:cBhvr>
                                      <p:to>
                                        <p:strVal val="visible"/>
                                      </p:to>
                                    </p:set>
                                    <p:animEffect transition="in" filter="plus(out)">
                                      <p:cBhvr>
                                        <p:cTn id="14" dur="750"/>
                                        <p:tgtEl>
                                          <p:spTgt spid="110"/>
                                        </p:tgtEl>
                                      </p:cBhvr>
                                    </p:animEffect>
                                  </p:childTnLst>
                                </p:cTn>
                              </p:par>
                              <p:par>
                                <p:cTn id="15" presetID="13" presetClass="entr" presetSubtype="32" fill="hold" nodeType="withEffect">
                                  <p:stCondLst>
                                    <p:cond delay="0"/>
                                  </p:stCondLst>
                                  <p:childTnLst>
                                    <p:set>
                                      <p:cBhvr>
                                        <p:cTn id="16" dur="1" fill="hold">
                                          <p:stCondLst>
                                            <p:cond delay="0"/>
                                          </p:stCondLst>
                                        </p:cTn>
                                        <p:tgtEl>
                                          <p:spTgt spid="108"/>
                                        </p:tgtEl>
                                        <p:attrNameLst>
                                          <p:attrName>style.visibility</p:attrName>
                                        </p:attrNameLst>
                                      </p:cBhvr>
                                      <p:to>
                                        <p:strVal val="visible"/>
                                      </p:to>
                                    </p:set>
                                    <p:animEffect transition="in" filter="plus(out)">
                                      <p:cBhvr>
                                        <p:cTn id="17" dur="750"/>
                                        <p:tgtEl>
                                          <p:spTgt spid="10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6" presetClass="entr" presetSubtype="32" fill="hold" nodeType="clickEffect">
                                  <p:stCondLst>
                                    <p:cond delay="0"/>
                                  </p:stCondLst>
                                  <p:childTnLst>
                                    <p:set>
                                      <p:cBhvr>
                                        <p:cTn id="21" dur="1" fill="hold">
                                          <p:stCondLst>
                                            <p:cond delay="0"/>
                                          </p:stCondLst>
                                        </p:cTn>
                                        <p:tgtEl>
                                          <p:spTgt spid="82"/>
                                        </p:tgtEl>
                                        <p:attrNameLst>
                                          <p:attrName>style.visibility</p:attrName>
                                        </p:attrNameLst>
                                      </p:cBhvr>
                                      <p:to>
                                        <p:strVal val="visible"/>
                                      </p:to>
                                    </p:set>
                                    <p:animEffect transition="in" filter="circle(out)">
                                      <p:cBhvr>
                                        <p:cTn id="22" dur="1000"/>
                                        <p:tgtEl>
                                          <p:spTgt spid="82"/>
                                        </p:tgtEl>
                                      </p:cBhvr>
                                    </p:animEffect>
                                  </p:childTnLst>
                                </p:cTn>
                              </p:par>
                              <p:par>
                                <p:cTn id="23" presetID="6" presetClass="entr" presetSubtype="32" fill="hold" nodeType="withEffect">
                                  <p:stCondLst>
                                    <p:cond delay="0"/>
                                  </p:stCondLst>
                                  <p:childTnLst>
                                    <p:set>
                                      <p:cBhvr>
                                        <p:cTn id="24" dur="1" fill="hold">
                                          <p:stCondLst>
                                            <p:cond delay="0"/>
                                          </p:stCondLst>
                                        </p:cTn>
                                        <p:tgtEl>
                                          <p:spTgt spid="127"/>
                                        </p:tgtEl>
                                        <p:attrNameLst>
                                          <p:attrName>style.visibility</p:attrName>
                                        </p:attrNameLst>
                                      </p:cBhvr>
                                      <p:to>
                                        <p:strVal val="visible"/>
                                      </p:to>
                                    </p:set>
                                    <p:animEffect transition="in" filter="circle(out)">
                                      <p:cBhvr>
                                        <p:cTn id="25" dur="1000"/>
                                        <p:tgtEl>
                                          <p:spTgt spid="127"/>
                                        </p:tgtEl>
                                      </p:cBhvr>
                                    </p:animEffect>
                                  </p:childTnLst>
                                </p:cTn>
                              </p:par>
                            </p:childTnLst>
                          </p:cTn>
                        </p:par>
                        <p:par>
                          <p:cTn id="26" fill="hold" nodeType="afterGroup">
                            <p:stCondLst>
                              <p:cond delay="1000"/>
                            </p:stCondLst>
                            <p:childTnLst>
                              <p:par>
                                <p:cTn id="27" presetID="13" presetClass="entr" presetSubtype="32" fill="hold" nodeType="afterEffect">
                                  <p:stCondLst>
                                    <p:cond delay="0"/>
                                  </p:stCondLst>
                                  <p:childTnLst>
                                    <p:set>
                                      <p:cBhvr>
                                        <p:cTn id="28" dur="1" fill="hold">
                                          <p:stCondLst>
                                            <p:cond delay="0"/>
                                          </p:stCondLst>
                                        </p:cTn>
                                        <p:tgtEl>
                                          <p:spTgt spid="126"/>
                                        </p:tgtEl>
                                        <p:attrNameLst>
                                          <p:attrName>style.visibility</p:attrName>
                                        </p:attrNameLst>
                                      </p:cBhvr>
                                      <p:to>
                                        <p:strVal val="visible"/>
                                      </p:to>
                                    </p:set>
                                    <p:animEffect transition="in" filter="plus(out)">
                                      <p:cBhvr>
                                        <p:cTn id="29" dur="1000"/>
                                        <p:tgtEl>
                                          <p:spTgt spid="126"/>
                                        </p:tgtEl>
                                      </p:cBhvr>
                                    </p:animEffect>
                                  </p:childTnLst>
                                </p:cTn>
                              </p:par>
                            </p:childTnLst>
                          </p:cTn>
                        </p:par>
                        <p:par>
                          <p:cTn id="30" fill="hold" nodeType="afterGroup">
                            <p:stCondLst>
                              <p:cond delay="2000"/>
                            </p:stCondLst>
                            <p:childTnLst>
                              <p:par>
                                <p:cTn id="31" presetID="13" presetClass="entr" presetSubtype="32" fill="hold" nodeType="afterEffect">
                                  <p:stCondLst>
                                    <p:cond delay="0"/>
                                  </p:stCondLst>
                                  <p:childTnLst>
                                    <p:set>
                                      <p:cBhvr>
                                        <p:cTn id="32" dur="1" fill="hold">
                                          <p:stCondLst>
                                            <p:cond delay="0"/>
                                          </p:stCondLst>
                                        </p:cTn>
                                        <p:tgtEl>
                                          <p:spTgt spid="111"/>
                                        </p:tgtEl>
                                        <p:attrNameLst>
                                          <p:attrName>style.visibility</p:attrName>
                                        </p:attrNameLst>
                                      </p:cBhvr>
                                      <p:to>
                                        <p:strVal val="visible"/>
                                      </p:to>
                                    </p:set>
                                    <p:animEffect transition="in" filter="plus(out)">
                                      <p:cBhvr>
                                        <p:cTn id="33" dur="1000"/>
                                        <p:tgtEl>
                                          <p:spTgt spid="11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2" presetClass="entr" presetSubtype="1" fill="hold" nodeType="clickEffect">
                                  <p:stCondLst>
                                    <p:cond delay="0"/>
                                  </p:stCondLst>
                                  <p:childTnLst>
                                    <p:set>
                                      <p:cBhvr>
                                        <p:cTn id="37" dur="1" fill="hold">
                                          <p:stCondLst>
                                            <p:cond delay="0"/>
                                          </p:stCondLst>
                                        </p:cTn>
                                        <p:tgtEl>
                                          <p:spTgt spid="128"/>
                                        </p:tgtEl>
                                        <p:attrNameLst>
                                          <p:attrName>style.visibility</p:attrName>
                                        </p:attrNameLst>
                                      </p:cBhvr>
                                      <p:to>
                                        <p:strVal val="visible"/>
                                      </p:to>
                                    </p:set>
                                    <p:animEffect transition="in" filter="wipe(up)">
                                      <p:cBhvr>
                                        <p:cTn id="38" dur="750"/>
                                        <p:tgtEl>
                                          <p:spTgt spid="128"/>
                                        </p:tgtEl>
                                      </p:cBhvr>
                                    </p:animEffect>
                                  </p:childTnLst>
                                </p:cTn>
                              </p:par>
                            </p:childTnLst>
                          </p:cTn>
                        </p:par>
                        <p:par>
                          <p:cTn id="39" fill="hold" nodeType="afterGroup">
                            <p:stCondLst>
                              <p:cond delay="750"/>
                            </p:stCondLst>
                            <p:childTnLst>
                              <p:par>
                                <p:cTn id="40" presetID="6" presetClass="entr" presetSubtype="32" fill="hold" nodeType="afterEffect">
                                  <p:stCondLst>
                                    <p:cond delay="0"/>
                                  </p:stCondLst>
                                  <p:childTnLst>
                                    <p:set>
                                      <p:cBhvr>
                                        <p:cTn id="41" dur="1" fill="hold">
                                          <p:stCondLst>
                                            <p:cond delay="0"/>
                                          </p:stCondLst>
                                        </p:cTn>
                                        <p:tgtEl>
                                          <p:spTgt spid="50"/>
                                        </p:tgtEl>
                                        <p:attrNameLst>
                                          <p:attrName>style.visibility</p:attrName>
                                        </p:attrNameLst>
                                      </p:cBhvr>
                                      <p:to>
                                        <p:strVal val="visible"/>
                                      </p:to>
                                    </p:set>
                                    <p:animEffect transition="in" filter="circle(out)">
                                      <p:cBhvr>
                                        <p:cTn id="42" dur="750"/>
                                        <p:tgtEl>
                                          <p:spTgt spid="50"/>
                                        </p:tgtEl>
                                      </p:cBhvr>
                                    </p:animEffect>
                                  </p:childTnLst>
                                </p:cTn>
                              </p:par>
                            </p:childTnLst>
                          </p:cTn>
                        </p:par>
                        <p:par>
                          <p:cTn id="43" fill="hold" nodeType="withGroup">
                            <p:stCondLst>
                              <p:cond delay="1500"/>
                            </p:stCondLst>
                            <p:childTnLst>
                              <p:par>
                                <p:cTn id="44" presetID="10" presetClass="entr" presetSubtype="0" fill="hold" grpId="0" nodeType="afterEffect">
                                  <p:stCondLst>
                                    <p:cond delay="0"/>
                                  </p:stCondLst>
                                  <p:childTnLst>
                                    <p:set>
                                      <p:cBhvr>
                                        <p:cTn id="45" dur="1" fill="hold">
                                          <p:stCondLst>
                                            <p:cond delay="0"/>
                                          </p:stCondLst>
                                        </p:cTn>
                                        <p:tgtEl>
                                          <p:spTgt spid="2"/>
                                        </p:tgtEl>
                                        <p:attrNameLst>
                                          <p:attrName>style.visibility</p:attrName>
                                        </p:attrNameLst>
                                      </p:cBhvr>
                                      <p:to>
                                        <p:strVal val="visible"/>
                                      </p:to>
                                    </p:set>
                                    <p:animEffect transition="in" filter="fade">
                                      <p:cBhvr>
                                        <p:cTn id="46" dur="1000"/>
                                        <p:tgtEl>
                                          <p:spTgt spid="2"/>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grpId="0" nodeType="clickEffect">
                                  <p:stCondLst>
                                    <p:cond delay="0"/>
                                  </p:stCondLst>
                                  <p:childTnLst>
                                    <p:set>
                                      <p:cBhvr>
                                        <p:cTn id="50" dur="1" fill="hold">
                                          <p:stCondLst>
                                            <p:cond delay="0"/>
                                          </p:stCondLst>
                                        </p:cTn>
                                        <p:tgtEl>
                                          <p:spTgt spid="81"/>
                                        </p:tgtEl>
                                        <p:attrNameLst>
                                          <p:attrName>style.visibility</p:attrName>
                                        </p:attrNameLst>
                                      </p:cBhvr>
                                      <p:to>
                                        <p:strVal val="visible"/>
                                      </p:to>
                                    </p:set>
                                    <p:animEffect transition="in" filter="fade">
                                      <p:cBhvr>
                                        <p:cTn id="51" dur="750"/>
                                        <p:tgtEl>
                                          <p:spTgt spid="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animBg="1"/>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保证金分账管理</a:t>
            </a:r>
          </a:p>
        </p:txBody>
      </p:sp>
      <p:sp>
        <p:nvSpPr>
          <p:cNvPr id="36" name="内容占位符 1"/>
          <p:cNvSpPr txBox="1">
            <a:spLocks/>
          </p:cNvSpPr>
          <p:nvPr/>
        </p:nvSpPr>
        <p:spPr>
          <a:xfrm>
            <a:off x="1108075" y="1676400"/>
            <a:ext cx="8159750" cy="4257675"/>
          </a:xfrm>
          <a:prstGeom prst="rect">
            <a:avLst/>
          </a:prstGeom>
        </p:spPr>
        <p:txBody>
          <a:bodyPr lIns="84669" tIns="42334" rIns="84669" bIns="42334"/>
          <a:lstStyle/>
          <a:p>
            <a:pPr marL="15834" lvl="1" indent="0" defTabSz="846689" eaLnBrk="1" fontAlgn="auto" hangingPunct="1">
              <a:lnSpc>
                <a:spcPct val="200000"/>
              </a:lnSpc>
              <a:spcBef>
                <a:spcPts val="0"/>
              </a:spcBef>
              <a:spcAft>
                <a:spcPts val="1200"/>
              </a:spcAft>
              <a:buClr>
                <a:srgbClr val="C00000"/>
              </a:buClr>
              <a:tabLst>
                <a:tab pos="1614488" algn="l"/>
              </a:tabLst>
              <a:defRPr/>
            </a:pPr>
            <a:r>
              <a:rPr lang="zh-CN" altLang="en-US" sz="2000">
                <a:latin typeface="黑体" panose="02010609060101010101" pitchFamily="49" charset="-122"/>
                <a:ea typeface="黑体" panose="02010609060101010101" pitchFamily="49" charset="-122"/>
              </a:rPr>
              <a:t>能源</a:t>
            </a:r>
            <a:r>
              <a:rPr lang="zh-CN" altLang="en-US" sz="2000" smtClean="0">
                <a:latin typeface="黑体" panose="02010609060101010101" pitchFamily="49" charset="-122"/>
                <a:ea typeface="黑体" panose="02010609060101010101" pitchFamily="49" charset="-122"/>
              </a:rPr>
              <a:t>中心对</a:t>
            </a:r>
            <a:r>
              <a:rPr lang="zh-CN" altLang="en-US" sz="2000">
                <a:latin typeface="黑体" panose="02010609060101010101" pitchFamily="49" charset="-122"/>
                <a:ea typeface="黑体" panose="02010609060101010101" pitchFamily="49" charset="-122"/>
              </a:rPr>
              <a:t>会员存入能源中心专用结算账户的</a:t>
            </a:r>
            <a:r>
              <a:rPr lang="zh-CN" altLang="en-US" sz="2000" smtClean="0">
                <a:latin typeface="黑体" panose="02010609060101010101" pitchFamily="49" charset="-122"/>
                <a:ea typeface="黑体" panose="02010609060101010101" pitchFamily="49" charset="-122"/>
              </a:rPr>
              <a:t>保证金</a:t>
            </a:r>
            <a:r>
              <a:rPr lang="zh-CN" altLang="en-US" sz="2000">
                <a:latin typeface="黑体" panose="02010609060101010101" pitchFamily="49" charset="-122"/>
                <a:ea typeface="黑体" panose="02010609060101010101" pitchFamily="49" charset="-122"/>
              </a:rPr>
              <a:t>：</a:t>
            </a:r>
            <a:r>
              <a:rPr lang="en-US" altLang="zh-CN" sz="2000">
                <a:solidFill>
                  <a:srgbClr val="C00000"/>
                </a:solidFill>
                <a:latin typeface="黑体" panose="02010609060101010101" pitchFamily="49" charset="-122"/>
                <a:ea typeface="黑体" panose="02010609060101010101" pitchFamily="49" charset="-122"/>
              </a:rPr>
              <a:t>	</a:t>
            </a:r>
            <a:endParaRPr lang="en-US" altLang="zh-CN" sz="2000">
              <a:latin typeface="黑体" panose="02010609060101010101" pitchFamily="49" charset="-122"/>
              <a:ea typeface="黑体" panose="02010609060101010101" pitchFamily="49" charset="-122"/>
            </a:endParaRPr>
          </a:p>
          <a:p>
            <a:pPr marL="1076325" lvl="1" indent="-357188" defTabSz="846689" eaLnBrk="1" fontAlgn="auto" hangingPunct="1">
              <a:lnSpc>
                <a:spcPct val="150000"/>
              </a:lnSpc>
              <a:spcBef>
                <a:spcPts val="0"/>
              </a:spcBef>
              <a:spcAft>
                <a:spcPts val="1200"/>
              </a:spcAft>
              <a:buClr>
                <a:srgbClr val="C00000"/>
              </a:buClr>
              <a:buFont typeface="Wingdings" panose="05000000000000000000" pitchFamily="2" charset="2"/>
              <a:buChar char="n"/>
              <a:defRPr/>
            </a:pPr>
            <a:r>
              <a:rPr lang="zh-CN" altLang="en-US" sz="1800">
                <a:latin typeface="黑体" panose="02010609060101010101" pitchFamily="49" charset="-122"/>
                <a:ea typeface="黑体" panose="02010609060101010101" pitchFamily="49" charset="-122"/>
              </a:rPr>
              <a:t>实行分账管理</a:t>
            </a:r>
            <a:endParaRPr lang="en-US" altLang="zh-CN" sz="1800">
              <a:latin typeface="黑体" panose="02010609060101010101" pitchFamily="49" charset="-122"/>
              <a:ea typeface="黑体" panose="02010609060101010101" pitchFamily="49" charset="-122"/>
            </a:endParaRPr>
          </a:p>
          <a:p>
            <a:pPr marL="1076325" lvl="1" indent="-357188" defTabSz="846689" eaLnBrk="1" fontAlgn="auto" hangingPunct="1">
              <a:lnSpc>
                <a:spcPct val="150000"/>
              </a:lnSpc>
              <a:spcBef>
                <a:spcPts val="0"/>
              </a:spcBef>
              <a:spcAft>
                <a:spcPts val="1200"/>
              </a:spcAft>
              <a:buClr>
                <a:srgbClr val="C00000"/>
              </a:buClr>
              <a:buFont typeface="Wingdings" panose="05000000000000000000" pitchFamily="2" charset="2"/>
              <a:buChar char="n"/>
              <a:defRPr/>
            </a:pPr>
            <a:r>
              <a:rPr lang="zh-CN" altLang="en-US" sz="1800">
                <a:latin typeface="黑体" panose="02010609060101010101" pitchFamily="49" charset="-122"/>
                <a:ea typeface="黑体" panose="02010609060101010101" pitchFamily="49" charset="-122"/>
              </a:rPr>
              <a:t>为 </a:t>
            </a:r>
            <a:r>
              <a:rPr lang="zh-CN" altLang="en-US" sz="1800">
                <a:solidFill>
                  <a:srgbClr val="C00000"/>
                </a:solidFill>
                <a:latin typeface="黑体" panose="02010609060101010101" pitchFamily="49" charset="-122"/>
                <a:ea typeface="黑体" panose="02010609060101010101" pitchFamily="49" charset="-122"/>
              </a:rPr>
              <a:t>每一会员 </a:t>
            </a:r>
            <a:r>
              <a:rPr lang="zh-CN" altLang="en-US" sz="1800">
                <a:latin typeface="黑体" panose="02010609060101010101" pitchFamily="49" charset="-122"/>
                <a:ea typeface="黑体" panose="02010609060101010101" pitchFamily="49" charset="-122"/>
              </a:rPr>
              <a:t>设立内部明细账户 </a:t>
            </a:r>
            <a:endParaRPr lang="en-US" altLang="zh-CN" sz="1800">
              <a:latin typeface="黑体" panose="02010609060101010101" pitchFamily="49" charset="-122"/>
              <a:ea typeface="黑体" panose="02010609060101010101" pitchFamily="49" charset="-122"/>
            </a:endParaRPr>
          </a:p>
          <a:p>
            <a:pPr marL="1076325" lvl="1" indent="-357188" defTabSz="846689" eaLnBrk="1" fontAlgn="auto" hangingPunct="1">
              <a:lnSpc>
                <a:spcPct val="150000"/>
              </a:lnSpc>
              <a:spcBef>
                <a:spcPts val="600"/>
              </a:spcBef>
              <a:spcAft>
                <a:spcPts val="1200"/>
              </a:spcAft>
              <a:buClr>
                <a:srgbClr val="C00000"/>
              </a:buClr>
              <a:buFont typeface="Wingdings" panose="05000000000000000000" pitchFamily="2" charset="2"/>
              <a:buChar char="n"/>
              <a:defRPr/>
            </a:pPr>
            <a:r>
              <a:rPr lang="zh-CN" altLang="en-US" sz="1800">
                <a:solidFill>
                  <a:srgbClr val="C00000"/>
                </a:solidFill>
                <a:latin typeface="黑体" panose="02010609060101010101" pitchFamily="49" charset="-122"/>
                <a:ea typeface="黑体" panose="02010609060101010101" pitchFamily="49" charset="-122"/>
              </a:rPr>
              <a:t>会员</a:t>
            </a:r>
            <a:r>
              <a:rPr lang="zh-CN" altLang="en-US" sz="1800">
                <a:latin typeface="黑体" panose="02010609060101010101" pitchFamily="49" charset="-122"/>
                <a:ea typeface="黑体" panose="02010609060101010101" pitchFamily="49" charset="-122"/>
              </a:rPr>
              <a:t> 每接受一家 </a:t>
            </a:r>
            <a:r>
              <a:rPr lang="zh-CN" altLang="en-US" sz="1800" u="sng">
                <a:solidFill>
                  <a:srgbClr val="C00000"/>
                </a:solidFill>
                <a:latin typeface="黑体" panose="02010609060101010101" pitchFamily="49" charset="-122"/>
                <a:ea typeface="黑体" panose="02010609060101010101" pitchFamily="49" charset="-122"/>
              </a:rPr>
              <a:t>境外特殊参与者</a:t>
            </a:r>
            <a:r>
              <a:rPr lang="zh-CN" altLang="en-US" sz="1800">
                <a:latin typeface="黑体" panose="02010609060101010101" pitchFamily="49" charset="-122"/>
                <a:ea typeface="黑体" panose="02010609060101010101" pitchFamily="49" charset="-122"/>
              </a:rPr>
              <a:t> </a:t>
            </a:r>
            <a:r>
              <a:rPr lang="zh-CN" altLang="en-US" sz="1800">
                <a:solidFill>
                  <a:srgbClr val="C00000"/>
                </a:solidFill>
                <a:latin typeface="黑体" panose="02010609060101010101" pitchFamily="49" charset="-122"/>
                <a:ea typeface="黑体" panose="02010609060101010101" pitchFamily="49" charset="-122"/>
              </a:rPr>
              <a:t>委托结算</a:t>
            </a:r>
            <a:r>
              <a:rPr lang="zh-CN" altLang="en-US" sz="1800">
                <a:latin typeface="黑体" panose="02010609060101010101" pitchFamily="49" charset="-122"/>
                <a:ea typeface="黑体" panose="02010609060101010101" pitchFamily="49" charset="-122"/>
              </a:rPr>
              <a:t> 的</a:t>
            </a:r>
            <a:r>
              <a:rPr lang="zh-CN" altLang="en-US" sz="1800" smtClean="0">
                <a:latin typeface="黑体" panose="02010609060101010101" pitchFamily="49" charset="-122"/>
                <a:ea typeface="黑体" panose="02010609060101010101" pitchFamily="49" charset="-122"/>
              </a:rPr>
              <a:t>，为</a:t>
            </a:r>
            <a:r>
              <a:rPr lang="zh-CN" altLang="en-US" sz="1800">
                <a:latin typeface="黑体" panose="02010609060101010101" pitchFamily="49" charset="-122"/>
                <a:ea typeface="黑体" panose="02010609060101010101" pitchFamily="49" charset="-122"/>
              </a:rPr>
              <a:t>该</a:t>
            </a:r>
            <a:r>
              <a:rPr lang="zh-CN" altLang="en-US" sz="1800" smtClean="0">
                <a:latin typeface="黑体" panose="02010609060101010101" pitchFamily="49" charset="-122"/>
                <a:ea typeface="黑体" panose="02010609060101010101" pitchFamily="49" charset="-122"/>
              </a:rPr>
              <a:t>会员另行</a:t>
            </a:r>
            <a:r>
              <a:rPr lang="zh-CN" altLang="en-US" sz="1800">
                <a:latin typeface="黑体" panose="02010609060101010101" pitchFamily="49" charset="-122"/>
                <a:ea typeface="黑体" panose="02010609060101010101" pitchFamily="49" charset="-122"/>
              </a:rPr>
              <a:t>设立 </a:t>
            </a:r>
            <a:r>
              <a:rPr lang="zh-CN" altLang="en-US" sz="1800">
                <a:solidFill>
                  <a:srgbClr val="C00000"/>
                </a:solidFill>
                <a:latin typeface="黑体" panose="02010609060101010101" pitchFamily="49" charset="-122"/>
                <a:ea typeface="黑体" panose="02010609060101010101" pitchFamily="49" charset="-122"/>
              </a:rPr>
              <a:t>受托结算内部明细账户</a:t>
            </a:r>
            <a:endParaRPr lang="en-US" altLang="zh-CN" sz="1800">
              <a:solidFill>
                <a:srgbClr val="C00000"/>
              </a:solidFill>
              <a:latin typeface="黑体" panose="02010609060101010101" pitchFamily="49" charset="-122"/>
              <a:ea typeface="黑体" panose="02010609060101010101" pitchFamily="49" charset="-122"/>
            </a:endParaRPr>
          </a:p>
          <a:p>
            <a:pPr marL="1076325" lvl="1" indent="-357188" defTabSz="846689" eaLnBrk="1" fontAlgn="auto" hangingPunct="1">
              <a:lnSpc>
                <a:spcPct val="150000"/>
              </a:lnSpc>
              <a:spcBef>
                <a:spcPts val="0"/>
              </a:spcBef>
              <a:spcAft>
                <a:spcPts val="1200"/>
              </a:spcAft>
              <a:buClr>
                <a:srgbClr val="C00000"/>
              </a:buClr>
              <a:buFont typeface="Wingdings" panose="05000000000000000000" pitchFamily="2" charset="2"/>
              <a:buChar char="n"/>
              <a:defRPr/>
            </a:pPr>
            <a:r>
              <a:rPr lang="zh-CN" altLang="en-US" sz="1800">
                <a:latin typeface="黑体" panose="02010609060101010101" pitchFamily="49" charset="-122"/>
                <a:ea typeface="黑体" panose="02010609060101010101" pitchFamily="49" charset="-122"/>
              </a:rPr>
              <a:t>结算风险控制：按每一明细账户进行</a:t>
            </a:r>
            <a:endParaRPr lang="en-US" altLang="zh-CN" sz="1800">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15</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4" presetClass="entr" presetSubtype="10" fill="hold" grpId="0" nodeType="afterEffect">
                                  <p:stCondLst>
                                    <p:cond delay="0"/>
                                  </p:stCondLst>
                                  <p:childTnLst>
                                    <p:set>
                                      <p:cBhvr>
                                        <p:cTn id="6" dur="1" fill="hold">
                                          <p:stCondLst>
                                            <p:cond delay="0"/>
                                          </p:stCondLst>
                                        </p:cTn>
                                        <p:tgtEl>
                                          <p:spTgt spid="36"/>
                                        </p:tgtEl>
                                        <p:attrNameLst>
                                          <p:attrName>style.visibility</p:attrName>
                                        </p:attrNameLst>
                                      </p:cBhvr>
                                      <p:to>
                                        <p:strVal val="visible"/>
                                      </p:to>
                                    </p:set>
                                    <p:animEffect transition="in" filter="randombar(horizontal)">
                                      <p:cBhvr>
                                        <p:cTn id="7" dur="10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标题 3"/>
          <p:cNvSpPr>
            <a:spLocks noGrp="1"/>
          </p:cNvSpPr>
          <p:nvPr>
            <p:ph type="title"/>
          </p:nvPr>
        </p:nvSpPr>
        <p:spPr>
          <a:xfrm>
            <a:off x="339726" y="136525"/>
            <a:ext cx="8726487" cy="638175"/>
          </a:xfrm>
        </p:spPr>
        <p:txBody>
          <a:bodyPr/>
          <a:lstStyle/>
          <a:p>
            <a:r>
              <a:rPr lang="zh-CN" altLang="en-US" sz="2000" smtClean="0"/>
              <a:t>原油期货结算业务</a:t>
            </a:r>
            <a:r>
              <a:rPr lang="en-US" altLang="zh-CN" sz="2000" smtClean="0"/>
              <a:t>	</a:t>
            </a:r>
            <a:r>
              <a:rPr lang="zh-CN" altLang="en-US" sz="2000" smtClean="0"/>
              <a:t>保证金分账管理</a:t>
            </a:r>
          </a:p>
        </p:txBody>
      </p:sp>
      <p:sp>
        <p:nvSpPr>
          <p:cNvPr id="3" name="矩形 2"/>
          <p:cNvSpPr/>
          <p:nvPr/>
        </p:nvSpPr>
        <p:spPr>
          <a:xfrm>
            <a:off x="339726" y="1355725"/>
            <a:ext cx="9709150" cy="2862322"/>
          </a:xfrm>
          <a:prstGeom prst="rect">
            <a:avLst/>
          </a:prstGeom>
        </p:spPr>
        <p:txBody>
          <a:bodyPr wrap="square">
            <a:spAutoFit/>
          </a:bodyPr>
          <a:lstStyle/>
          <a:p>
            <a:pPr marL="0" lvl="1" indent="0" defTabSz="846689" eaLnBrk="1" fontAlgn="auto" hangingPunct="1">
              <a:lnSpc>
                <a:spcPct val="200000"/>
              </a:lnSpc>
              <a:spcBef>
                <a:spcPts val="0"/>
              </a:spcBef>
              <a:spcAft>
                <a:spcPts val="0"/>
              </a:spcAft>
              <a:buClr>
                <a:srgbClr val="C00000"/>
              </a:buClr>
              <a:tabLst>
                <a:tab pos="1438275" algn="l"/>
              </a:tabLst>
              <a:defRPr/>
            </a:pPr>
            <a:r>
              <a:rPr lang="zh-CN" altLang="en-US" sz="1800" smtClean="0">
                <a:solidFill>
                  <a:srgbClr val="C00000"/>
                </a:solidFill>
                <a:latin typeface="黑体" panose="02010609060101010101" pitchFamily="49" charset="-122"/>
                <a:ea typeface="黑体" panose="02010609060101010101" pitchFamily="49" charset="-122"/>
              </a:rPr>
              <a:t>期货公司会员：</a:t>
            </a:r>
            <a:r>
              <a:rPr lang="zh-CN" altLang="en-US" sz="1800" smtClean="0">
                <a:latin typeface="黑体" panose="02010609060101010101" pitchFamily="49" charset="-122"/>
                <a:ea typeface="黑体" panose="02010609060101010101" pitchFamily="49" charset="-122"/>
              </a:rPr>
              <a:t>对</a:t>
            </a:r>
            <a:r>
              <a:rPr lang="zh-CN" altLang="en-US" sz="1800">
                <a:latin typeface="黑体" panose="02010609060101010101" pitchFamily="49" charset="-122"/>
                <a:ea typeface="黑体" panose="02010609060101010101" pitchFamily="49" charset="-122"/>
              </a:rPr>
              <a:t>委托其结算</a:t>
            </a:r>
            <a:r>
              <a:rPr lang="zh-CN" altLang="en-US" sz="1800" smtClean="0">
                <a:latin typeface="黑体" panose="02010609060101010101" pitchFamily="49" charset="-122"/>
                <a:ea typeface="黑体" panose="02010609060101010101" pitchFamily="49" charset="-122"/>
              </a:rPr>
              <a:t>的 </a:t>
            </a:r>
            <a:r>
              <a:rPr lang="zh-CN" altLang="en-US" sz="1800" b="1" smtClean="0">
                <a:solidFill>
                  <a:srgbClr val="C00000"/>
                </a:solidFill>
                <a:latin typeface="楷体" pitchFamily="49" charset="-122"/>
                <a:ea typeface="楷体" pitchFamily="49" charset="-122"/>
              </a:rPr>
              <a:t>境外</a:t>
            </a:r>
            <a:r>
              <a:rPr lang="zh-CN" altLang="en-US" sz="1800" b="1">
                <a:solidFill>
                  <a:srgbClr val="C00000"/>
                </a:solidFill>
                <a:latin typeface="楷体" pitchFamily="49" charset="-122"/>
                <a:ea typeface="楷体" pitchFamily="49" charset="-122"/>
              </a:rPr>
              <a:t>特殊参与者</a:t>
            </a:r>
            <a:r>
              <a:rPr lang="zh-CN" altLang="en-US" sz="1800">
                <a:latin typeface="黑体" panose="02010609060101010101" pitchFamily="49" charset="-122"/>
                <a:ea typeface="黑体" panose="02010609060101010101" pitchFamily="49" charset="-122"/>
              </a:rPr>
              <a:t>、委托其交易结算</a:t>
            </a:r>
            <a:r>
              <a:rPr lang="zh-CN" altLang="en-US" sz="1800" smtClean="0">
                <a:latin typeface="黑体" panose="02010609060101010101" pitchFamily="49" charset="-122"/>
                <a:ea typeface="黑体" panose="02010609060101010101" pitchFamily="49" charset="-122"/>
              </a:rPr>
              <a:t>的 </a:t>
            </a:r>
            <a:r>
              <a:rPr lang="zh-CN" altLang="en-US" sz="1800" b="1" smtClean="0">
                <a:solidFill>
                  <a:srgbClr val="C00000"/>
                </a:solidFill>
                <a:latin typeface="楷体" pitchFamily="49" charset="-122"/>
                <a:ea typeface="楷体" pitchFamily="49" charset="-122"/>
              </a:rPr>
              <a:t>境外</a:t>
            </a:r>
            <a:r>
              <a:rPr lang="zh-CN" altLang="en-US" sz="1800" b="1">
                <a:solidFill>
                  <a:srgbClr val="C00000"/>
                </a:solidFill>
                <a:latin typeface="楷体" pitchFamily="49" charset="-122"/>
                <a:ea typeface="楷体" pitchFamily="49" charset="-122"/>
              </a:rPr>
              <a:t>中介</a:t>
            </a:r>
            <a:r>
              <a:rPr lang="zh-CN" altLang="en-US" sz="1800" b="1" smtClean="0">
                <a:solidFill>
                  <a:srgbClr val="C00000"/>
                </a:solidFill>
                <a:latin typeface="楷体" pitchFamily="49" charset="-122"/>
                <a:ea typeface="楷体" pitchFamily="49" charset="-122"/>
              </a:rPr>
              <a:t>机构 </a:t>
            </a:r>
            <a:r>
              <a:rPr lang="zh-CN" altLang="en-US" sz="1800" smtClean="0">
                <a:latin typeface="黑体" panose="02010609060101010101" pitchFamily="49" charset="-122"/>
                <a:ea typeface="黑体" panose="02010609060101010101" pitchFamily="49" charset="-122"/>
              </a:rPr>
              <a:t>的</a:t>
            </a:r>
            <a:r>
              <a:rPr lang="zh-CN" altLang="en-US" sz="1800">
                <a:latin typeface="黑体" panose="02010609060101010101" pitchFamily="49" charset="-122"/>
                <a:ea typeface="黑体" panose="02010609060101010101" pitchFamily="49" charset="-122"/>
              </a:rPr>
              <a:t>保证金</a:t>
            </a:r>
            <a:endParaRPr lang="en-US" altLang="zh-CN" sz="1800">
              <a:solidFill>
                <a:srgbClr val="C00000"/>
              </a:solidFill>
              <a:latin typeface="黑体" panose="02010609060101010101" pitchFamily="49" charset="-122"/>
              <a:ea typeface="黑体" panose="02010609060101010101" pitchFamily="49" charset="-122"/>
            </a:endParaRPr>
          </a:p>
          <a:p>
            <a:pPr marL="1257300" lvl="1" indent="-357188" defTabSz="846689" eaLnBrk="1" fontAlgn="auto" hangingPunct="1">
              <a:lnSpc>
                <a:spcPct val="200000"/>
              </a:lnSpc>
              <a:spcBef>
                <a:spcPts val="0"/>
              </a:spcBef>
              <a:spcAft>
                <a:spcPts val="0"/>
              </a:spcAft>
              <a:buClr>
                <a:srgbClr val="C00000"/>
              </a:buClr>
              <a:buFont typeface="Wingdings" pitchFamily="2" charset="2"/>
              <a:buChar char="n"/>
              <a:defRPr/>
            </a:pPr>
            <a:r>
              <a:rPr lang="zh-CN" altLang="en-US" sz="1800">
                <a:latin typeface="黑体" panose="02010609060101010101" pitchFamily="49" charset="-122"/>
                <a:ea typeface="黑体" panose="02010609060101010101" pitchFamily="49" charset="-122"/>
              </a:rPr>
              <a:t>实行分账管理</a:t>
            </a:r>
            <a:endParaRPr lang="en-US" altLang="zh-CN" sz="1800">
              <a:latin typeface="黑体" panose="02010609060101010101" pitchFamily="49" charset="-122"/>
              <a:ea typeface="黑体" panose="02010609060101010101" pitchFamily="49" charset="-122"/>
            </a:endParaRPr>
          </a:p>
          <a:p>
            <a:pPr marL="1257300" lvl="1" indent="-357188" defTabSz="846689" eaLnBrk="1" fontAlgn="auto" hangingPunct="1">
              <a:lnSpc>
                <a:spcPct val="200000"/>
              </a:lnSpc>
              <a:spcBef>
                <a:spcPts val="0"/>
              </a:spcBef>
              <a:spcAft>
                <a:spcPts val="0"/>
              </a:spcAft>
              <a:buClr>
                <a:srgbClr val="C00000"/>
              </a:buClr>
              <a:buFont typeface="Wingdings" pitchFamily="2" charset="2"/>
              <a:buChar char="n"/>
              <a:defRPr/>
            </a:pPr>
            <a:r>
              <a:rPr lang="zh-CN" altLang="zh-CN" sz="1800" smtClean="0">
                <a:latin typeface="黑体" panose="02010609060101010101" pitchFamily="49" charset="-122"/>
                <a:ea typeface="黑体" panose="02010609060101010101" pitchFamily="49" charset="-122"/>
              </a:rPr>
              <a:t>以</a:t>
            </a:r>
            <a:r>
              <a:rPr lang="en-US" altLang="zh-CN" sz="1800" smtClean="0">
                <a:latin typeface="黑体" panose="02010609060101010101" pitchFamily="49" charset="-122"/>
                <a:ea typeface="黑体" panose="02010609060101010101" pitchFamily="49" charset="-122"/>
              </a:rPr>
              <a:t> </a:t>
            </a:r>
            <a:r>
              <a:rPr lang="zh-CN" altLang="zh-CN" sz="1800" b="1" smtClean="0">
                <a:solidFill>
                  <a:srgbClr val="C00000"/>
                </a:solidFill>
                <a:latin typeface="楷体" pitchFamily="49" charset="-122"/>
                <a:ea typeface="楷体" pitchFamily="49" charset="-122"/>
              </a:rPr>
              <a:t>境外</a:t>
            </a:r>
            <a:r>
              <a:rPr lang="zh-CN" altLang="zh-CN" sz="1800" b="1">
                <a:solidFill>
                  <a:srgbClr val="C00000"/>
                </a:solidFill>
                <a:latin typeface="楷体" pitchFamily="49" charset="-122"/>
                <a:ea typeface="楷体" pitchFamily="49" charset="-122"/>
              </a:rPr>
              <a:t>中介</a:t>
            </a:r>
            <a:r>
              <a:rPr lang="zh-CN" altLang="zh-CN" sz="1800" b="1" smtClean="0">
                <a:solidFill>
                  <a:srgbClr val="C00000"/>
                </a:solidFill>
                <a:latin typeface="楷体" pitchFamily="49" charset="-122"/>
                <a:ea typeface="楷体" pitchFamily="49" charset="-122"/>
              </a:rPr>
              <a:t>机构</a:t>
            </a:r>
            <a:r>
              <a:rPr lang="en-US" altLang="zh-CN" sz="1800" b="1" smtClean="0">
                <a:solidFill>
                  <a:srgbClr val="C00000"/>
                </a:solidFill>
                <a:latin typeface="楷体" pitchFamily="49" charset="-122"/>
                <a:ea typeface="楷体" pitchFamily="49" charset="-122"/>
              </a:rPr>
              <a:t> </a:t>
            </a:r>
            <a:r>
              <a:rPr lang="zh-CN" altLang="zh-CN" sz="1800" smtClean="0">
                <a:latin typeface="黑体" panose="02010609060101010101" pitchFamily="49" charset="-122"/>
                <a:ea typeface="黑体" panose="02010609060101010101" pitchFamily="49" charset="-122"/>
              </a:rPr>
              <a:t>或者</a:t>
            </a:r>
            <a:r>
              <a:rPr lang="en-US" altLang="zh-CN" sz="1800" smtClean="0">
                <a:latin typeface="黑体" panose="02010609060101010101" pitchFamily="49" charset="-122"/>
                <a:ea typeface="黑体" panose="02010609060101010101" pitchFamily="49" charset="-122"/>
              </a:rPr>
              <a:t> </a:t>
            </a:r>
            <a:r>
              <a:rPr lang="zh-CN" altLang="zh-CN" sz="1800" b="1" smtClean="0">
                <a:solidFill>
                  <a:srgbClr val="C00000"/>
                </a:solidFill>
                <a:latin typeface="楷体" pitchFamily="49" charset="-122"/>
                <a:ea typeface="楷体" pitchFamily="49" charset="-122"/>
              </a:rPr>
              <a:t>境外</a:t>
            </a:r>
            <a:r>
              <a:rPr lang="zh-CN" altLang="zh-CN" sz="1800" b="1">
                <a:solidFill>
                  <a:srgbClr val="C00000"/>
                </a:solidFill>
                <a:latin typeface="楷体" pitchFamily="49" charset="-122"/>
                <a:ea typeface="楷体" pitchFamily="49" charset="-122"/>
              </a:rPr>
              <a:t>特殊经纪</a:t>
            </a:r>
            <a:r>
              <a:rPr lang="zh-CN" altLang="zh-CN" sz="1800" b="1" smtClean="0">
                <a:solidFill>
                  <a:srgbClr val="C00000"/>
                </a:solidFill>
                <a:latin typeface="楷体" pitchFamily="49" charset="-122"/>
                <a:ea typeface="楷体" pitchFamily="49" charset="-122"/>
              </a:rPr>
              <a:t>参与者</a:t>
            </a:r>
            <a:r>
              <a:rPr lang="en-US" altLang="zh-CN" sz="1800" b="1" smtClean="0">
                <a:solidFill>
                  <a:srgbClr val="C00000"/>
                </a:solidFill>
                <a:latin typeface="楷体" pitchFamily="49" charset="-122"/>
                <a:ea typeface="楷体" pitchFamily="49" charset="-122"/>
              </a:rPr>
              <a:t> </a:t>
            </a:r>
            <a:r>
              <a:rPr lang="zh-CN" altLang="zh-CN" sz="1800" smtClean="0">
                <a:latin typeface="黑体" panose="02010609060101010101" pitchFamily="49" charset="-122"/>
                <a:ea typeface="黑体" panose="02010609060101010101" pitchFamily="49" charset="-122"/>
              </a:rPr>
              <a:t>的</a:t>
            </a:r>
            <a:r>
              <a:rPr lang="zh-CN" altLang="zh-CN" sz="1800">
                <a:latin typeface="黑体" panose="02010609060101010101" pitchFamily="49" charset="-122"/>
                <a:ea typeface="黑体" panose="02010609060101010101" pitchFamily="49" charset="-122"/>
              </a:rPr>
              <a:t>名义在内部</a:t>
            </a:r>
            <a:r>
              <a:rPr lang="zh-CN" altLang="zh-CN" sz="1800" smtClean="0">
                <a:latin typeface="黑体" panose="02010609060101010101" pitchFamily="49" charset="-122"/>
                <a:ea typeface="黑体" panose="02010609060101010101" pitchFamily="49" charset="-122"/>
              </a:rPr>
              <a:t>开设</a:t>
            </a:r>
            <a:r>
              <a:rPr lang="zh-CN" altLang="en-US" sz="1800">
                <a:solidFill>
                  <a:srgbClr val="C00000"/>
                </a:solidFill>
                <a:latin typeface="黑体" panose="02010609060101010101" pitchFamily="49" charset="-122"/>
                <a:ea typeface="黑体" panose="02010609060101010101" pitchFamily="49" charset="-122"/>
              </a:rPr>
              <a:t> </a:t>
            </a:r>
            <a:r>
              <a:rPr lang="zh-CN" altLang="zh-CN" sz="1800" smtClean="0">
                <a:solidFill>
                  <a:srgbClr val="C00000"/>
                </a:solidFill>
                <a:latin typeface="黑体" panose="02010609060101010101" pitchFamily="49" charset="-122"/>
                <a:ea typeface="黑体" panose="02010609060101010101" pitchFamily="49" charset="-122"/>
              </a:rPr>
              <a:t>综合资金账户</a:t>
            </a:r>
            <a:r>
              <a:rPr lang="zh-CN" altLang="en-US" sz="1800" smtClean="0">
                <a:latin typeface="黑体" panose="02010609060101010101" pitchFamily="49" charset="-122"/>
                <a:ea typeface="黑体" panose="02010609060101010101" pitchFamily="49" charset="-122"/>
              </a:rPr>
              <a:t>，</a:t>
            </a:r>
            <a:r>
              <a:rPr lang="zh-CN" altLang="zh-CN" sz="1800">
                <a:latin typeface="黑体" panose="02010609060101010101" pitchFamily="49" charset="-122"/>
                <a:ea typeface="黑体" panose="02010609060101010101" pitchFamily="49" charset="-122"/>
              </a:rPr>
              <a:t>允许其将一个及以上境外客户的资金合并在综合资金账户中</a:t>
            </a:r>
            <a:endParaRPr lang="en-US" altLang="zh-CN" sz="1800">
              <a:latin typeface="黑体" panose="02010609060101010101" pitchFamily="49" charset="-122"/>
              <a:ea typeface="黑体" panose="02010609060101010101" pitchFamily="49" charset="-122"/>
            </a:endParaRPr>
          </a:p>
          <a:p>
            <a:pPr marL="1257300" lvl="1" indent="-357188" defTabSz="846689" eaLnBrk="1" fontAlgn="auto" hangingPunct="1">
              <a:lnSpc>
                <a:spcPct val="200000"/>
              </a:lnSpc>
              <a:spcBef>
                <a:spcPts val="0"/>
              </a:spcBef>
              <a:spcAft>
                <a:spcPts val="0"/>
              </a:spcAft>
              <a:buClr>
                <a:srgbClr val="C00000"/>
              </a:buClr>
              <a:buFont typeface="Wingdings" pitchFamily="2" charset="2"/>
              <a:buChar char="n"/>
              <a:defRPr/>
            </a:pPr>
            <a:r>
              <a:rPr lang="zh-CN" altLang="zh-CN" sz="1800">
                <a:latin typeface="黑体" panose="02010609060101010101" pitchFamily="49" charset="-122"/>
                <a:ea typeface="黑体" panose="02010609060101010101" pitchFamily="49" charset="-122"/>
              </a:rPr>
              <a:t>通过综合资金账户进行统一结算和风险控制</a:t>
            </a:r>
            <a:endParaRPr lang="en-US" altLang="zh-CN" sz="1800">
              <a:latin typeface="黑体" panose="02010609060101010101" pitchFamily="49" charset="-122"/>
              <a:ea typeface="黑体" panose="02010609060101010101" pitchFamily="49" charset="-122"/>
            </a:endParaRPr>
          </a:p>
        </p:txBody>
      </p:sp>
      <p:sp>
        <p:nvSpPr>
          <p:cNvPr id="4" name="矩形 3"/>
          <p:cNvSpPr/>
          <p:nvPr/>
        </p:nvSpPr>
        <p:spPr>
          <a:xfrm>
            <a:off x="387350" y="4300538"/>
            <a:ext cx="7837488" cy="1815882"/>
          </a:xfrm>
          <a:prstGeom prst="rect">
            <a:avLst/>
          </a:prstGeom>
        </p:spPr>
        <p:txBody>
          <a:bodyPr>
            <a:spAutoFit/>
          </a:bodyPr>
          <a:lstStyle/>
          <a:p>
            <a:pPr marL="0" lvl="1" indent="0">
              <a:lnSpc>
                <a:spcPct val="200000"/>
              </a:lnSpc>
              <a:spcAft>
                <a:spcPts val="0"/>
              </a:spcAft>
              <a:buClr>
                <a:srgbClr val="C00000"/>
              </a:buClr>
              <a:buSzPct val="100000"/>
              <a:defRPr/>
            </a:pPr>
            <a:r>
              <a:rPr lang="zh-CN" altLang="zh-CN" sz="1800">
                <a:solidFill>
                  <a:srgbClr val="C00000"/>
                </a:solidFill>
                <a:latin typeface="黑体" panose="02010609060101010101" pitchFamily="49" charset="-122"/>
                <a:ea typeface="黑体" panose="02010609060101010101" pitchFamily="49" charset="-122"/>
              </a:rPr>
              <a:t>期货公司会员</a:t>
            </a:r>
            <a:r>
              <a:rPr lang="zh-CN" altLang="en-US" sz="1800">
                <a:solidFill>
                  <a:srgbClr val="C00000"/>
                </a:solidFill>
                <a:latin typeface="黑体" panose="02010609060101010101" pitchFamily="49" charset="-122"/>
                <a:ea typeface="黑体" panose="02010609060101010101" pitchFamily="49" charset="-122"/>
              </a:rPr>
              <a:t>、</a:t>
            </a:r>
            <a:r>
              <a:rPr lang="zh-CN" altLang="zh-CN" sz="1800">
                <a:solidFill>
                  <a:srgbClr val="C00000"/>
                </a:solidFill>
                <a:latin typeface="黑体" panose="02010609060101010101" pitchFamily="49" charset="-122"/>
                <a:ea typeface="黑体" panose="02010609060101010101" pitchFamily="49" charset="-122"/>
              </a:rPr>
              <a:t>境外特殊经纪参与者</a:t>
            </a:r>
            <a:r>
              <a:rPr lang="zh-CN" altLang="en-US" sz="1800">
                <a:solidFill>
                  <a:srgbClr val="C00000"/>
                </a:solidFill>
                <a:latin typeface="黑体" panose="02010609060101010101" pitchFamily="49" charset="-122"/>
                <a:ea typeface="黑体" panose="02010609060101010101" pitchFamily="49" charset="-122"/>
              </a:rPr>
              <a:t>、</a:t>
            </a:r>
            <a:r>
              <a:rPr lang="zh-CN" altLang="zh-CN" sz="1800">
                <a:solidFill>
                  <a:srgbClr val="C00000"/>
                </a:solidFill>
                <a:latin typeface="黑体" panose="02010609060101010101" pitchFamily="49" charset="-122"/>
                <a:ea typeface="黑体" panose="02010609060101010101" pitchFamily="49" charset="-122"/>
              </a:rPr>
              <a:t>境外中介机构</a:t>
            </a:r>
            <a:r>
              <a:rPr lang="zh-CN" altLang="en-US" sz="1800">
                <a:solidFill>
                  <a:srgbClr val="C00000"/>
                </a:solidFill>
                <a:latin typeface="黑体" panose="02010609060101010101" pitchFamily="49" charset="-122"/>
                <a:ea typeface="黑体" panose="02010609060101010101" pitchFamily="49" charset="-122"/>
              </a:rPr>
              <a:t>：  </a:t>
            </a:r>
            <a:r>
              <a:rPr lang="zh-CN" altLang="zh-CN" sz="1800" smtClean="0">
                <a:latin typeface="黑体" panose="02010609060101010101" pitchFamily="49" charset="-122"/>
                <a:ea typeface="黑体" panose="02010609060101010101" pitchFamily="49" charset="-122"/>
              </a:rPr>
              <a:t>对</a:t>
            </a:r>
            <a:r>
              <a:rPr lang="en-US" altLang="zh-CN" sz="1800" smtClean="0">
                <a:latin typeface="黑体" panose="02010609060101010101" pitchFamily="49" charset="-122"/>
                <a:ea typeface="黑体" panose="02010609060101010101" pitchFamily="49" charset="-122"/>
              </a:rPr>
              <a:t> </a:t>
            </a:r>
            <a:r>
              <a:rPr lang="zh-CN" altLang="en-US" sz="1800" b="1" smtClean="0">
                <a:latin typeface="楷体" pitchFamily="49" charset="-122"/>
                <a:ea typeface="楷体" pitchFamily="49" charset="-122"/>
              </a:rPr>
              <a:t>客户</a:t>
            </a:r>
            <a:r>
              <a:rPr lang="zh-CN" altLang="en-US" sz="1800" smtClean="0">
                <a:latin typeface="黑体" panose="02010609060101010101" pitchFamily="49" charset="-122"/>
                <a:ea typeface="黑体" panose="02010609060101010101" pitchFamily="49" charset="-122"/>
              </a:rPr>
              <a:t> </a:t>
            </a:r>
            <a:r>
              <a:rPr lang="zh-CN" altLang="zh-CN" sz="1800" smtClean="0">
                <a:latin typeface="黑体" panose="02010609060101010101" pitchFamily="49" charset="-122"/>
                <a:ea typeface="黑体" panose="02010609060101010101" pitchFamily="49" charset="-122"/>
              </a:rPr>
              <a:t>保证金</a:t>
            </a:r>
            <a:endParaRPr lang="en-US" altLang="zh-CN" sz="1800">
              <a:latin typeface="黑体" panose="02010609060101010101" pitchFamily="49" charset="-122"/>
              <a:ea typeface="黑体" panose="02010609060101010101" pitchFamily="49" charset="-122"/>
            </a:endParaRPr>
          </a:p>
          <a:p>
            <a:pPr marL="1257300" lvl="1" indent="-357188">
              <a:lnSpc>
                <a:spcPct val="200000"/>
              </a:lnSpc>
              <a:spcAft>
                <a:spcPts val="0"/>
              </a:spcAft>
              <a:buClr>
                <a:srgbClr val="C00000"/>
              </a:buClr>
              <a:buSzPct val="100000"/>
              <a:buFont typeface="Wingdings" pitchFamily="2" charset="2"/>
              <a:buChar char="n"/>
              <a:defRPr/>
            </a:pPr>
            <a:r>
              <a:rPr lang="zh-CN" altLang="zh-CN" sz="1800">
                <a:latin typeface="黑体" panose="02010609060101010101" pitchFamily="49" charset="-122"/>
                <a:ea typeface="黑体" panose="02010609060101010101" pitchFamily="49" charset="-122"/>
              </a:rPr>
              <a:t>实行分账管理</a:t>
            </a:r>
            <a:endParaRPr lang="en-US" altLang="zh-CN" sz="1800">
              <a:latin typeface="黑体" panose="02010609060101010101" pitchFamily="49" charset="-122"/>
              <a:ea typeface="黑体" panose="02010609060101010101" pitchFamily="49" charset="-122"/>
            </a:endParaRPr>
          </a:p>
          <a:p>
            <a:pPr marL="1257300" lvl="1" indent="-357188">
              <a:lnSpc>
                <a:spcPct val="200000"/>
              </a:lnSpc>
              <a:spcAft>
                <a:spcPts val="0"/>
              </a:spcAft>
              <a:buClr>
                <a:srgbClr val="C00000"/>
              </a:buClr>
              <a:buSzPct val="100000"/>
              <a:buFont typeface="Wingdings" pitchFamily="2" charset="2"/>
              <a:buChar char="n"/>
              <a:defRPr/>
            </a:pPr>
            <a:r>
              <a:rPr lang="zh-CN" altLang="zh-CN" sz="1800">
                <a:latin typeface="黑体" panose="02010609060101010101" pitchFamily="49" charset="-122"/>
                <a:ea typeface="黑体" panose="02010609060101010101" pitchFamily="49" charset="-122"/>
              </a:rPr>
              <a:t>为每</a:t>
            </a:r>
            <a:r>
              <a:rPr lang="zh-CN" altLang="zh-CN" sz="1800" smtClean="0">
                <a:latin typeface="黑体" panose="02010609060101010101" pitchFamily="49" charset="-122"/>
                <a:ea typeface="黑体" panose="02010609060101010101" pitchFamily="49" charset="-122"/>
              </a:rPr>
              <a:t>一</a:t>
            </a:r>
            <a:r>
              <a:rPr lang="en-US" altLang="zh-CN" sz="1800" smtClean="0">
                <a:latin typeface="黑体" panose="02010609060101010101" pitchFamily="49" charset="-122"/>
                <a:ea typeface="黑体" panose="02010609060101010101" pitchFamily="49" charset="-122"/>
              </a:rPr>
              <a:t> </a:t>
            </a:r>
            <a:r>
              <a:rPr lang="zh-CN" altLang="zh-CN" sz="1800" b="1" smtClean="0">
                <a:latin typeface="楷体" pitchFamily="49" charset="-122"/>
                <a:ea typeface="楷体" pitchFamily="49" charset="-122"/>
              </a:rPr>
              <a:t>客户</a:t>
            </a:r>
            <a:r>
              <a:rPr lang="en-US" altLang="zh-CN" sz="1800" smtClean="0">
                <a:latin typeface="黑体" panose="02010609060101010101" pitchFamily="49" charset="-122"/>
                <a:ea typeface="黑体" panose="02010609060101010101" pitchFamily="49" charset="-122"/>
              </a:rPr>
              <a:t> </a:t>
            </a:r>
            <a:r>
              <a:rPr lang="zh-CN" altLang="zh-CN" sz="1800" smtClean="0">
                <a:latin typeface="黑体" panose="02010609060101010101" pitchFamily="49" charset="-122"/>
                <a:ea typeface="黑体" panose="02010609060101010101" pitchFamily="49" charset="-122"/>
              </a:rPr>
              <a:t>设立</a:t>
            </a:r>
            <a:r>
              <a:rPr lang="zh-CN" altLang="zh-CN" sz="1800">
                <a:latin typeface="黑体" panose="02010609060101010101" pitchFamily="49" charset="-122"/>
                <a:ea typeface="黑体" panose="02010609060101010101" pitchFamily="49" charset="-122"/>
              </a:rPr>
              <a:t>内部明细账户</a:t>
            </a:r>
            <a:endParaRPr lang="en-US" altLang="zh-CN" sz="1800">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16</a:t>
            </a:fld>
            <a:endParaRPr lang="zh-CN" altLang="en-US"/>
          </a:p>
        </p:txBody>
      </p:sp>
      <p:pic>
        <p:nvPicPr>
          <p:cNvPr id="6"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日常结算 </a:t>
            </a:r>
            <a:r>
              <a:rPr lang="en-US" altLang="zh-CN" sz="2000" smtClean="0"/>
              <a:t>– </a:t>
            </a:r>
            <a:r>
              <a:rPr lang="zh-CN" altLang="en-US" sz="2000" smtClean="0"/>
              <a:t>电子出入金</a:t>
            </a:r>
          </a:p>
        </p:txBody>
      </p:sp>
      <p:graphicFrame>
        <p:nvGraphicFramePr>
          <p:cNvPr id="6" name="内容占位符 3"/>
          <p:cNvGraphicFramePr>
            <a:graphicFrameLocks/>
          </p:cNvGraphicFramePr>
          <p:nvPr>
            <p:extLst>
              <p:ext uri="{D42A27DB-BD31-4B8C-83A1-F6EECF244321}">
                <p14:modId xmlns:p14="http://schemas.microsoft.com/office/powerpoint/2010/main" val="855773102"/>
              </p:ext>
            </p:extLst>
          </p:nvPr>
        </p:nvGraphicFramePr>
        <p:xfrm>
          <a:off x="752475" y="1881188"/>
          <a:ext cx="8696325" cy="4110037"/>
        </p:xfrm>
        <a:graphic>
          <a:graphicData uri="http://schemas.openxmlformats.org/drawingml/2006/table">
            <a:tbl>
              <a:tblPr>
                <a:tableStyleId>{5C22544A-7EE6-4342-B048-85BDC9FD1C3A}</a:tableStyleId>
              </a:tblPr>
              <a:tblGrid>
                <a:gridCol w="1485900"/>
                <a:gridCol w="1990725"/>
                <a:gridCol w="2486025"/>
                <a:gridCol w="2733675"/>
              </a:tblGrid>
              <a:tr h="856226">
                <a:tc>
                  <a:txBody>
                    <a:bodyPr/>
                    <a:lstStyle/>
                    <a:p>
                      <a:pPr algn="ctr" fontAlgn="b"/>
                      <a:r>
                        <a:rPr lang="zh-CN" altLang="en-US" sz="2000" b="1" i="0" u="none" strike="noStrike" smtClean="0">
                          <a:solidFill>
                            <a:schemeClr val="bg1"/>
                          </a:solidFill>
                          <a:effectLst/>
                          <a:latin typeface="楷体" pitchFamily="49" charset="-122"/>
                          <a:ea typeface="楷体" pitchFamily="49" charset="-122"/>
                        </a:rPr>
                        <a:t>方向</a:t>
                      </a:r>
                      <a:endParaRPr lang="zh-CN" altLang="en-US" sz="2000" b="1" i="0" u="none" strike="noStrike">
                        <a:solidFill>
                          <a:schemeClr val="bg1"/>
                        </a:solidFill>
                        <a:effectLst/>
                        <a:latin typeface="楷体" pitchFamily="49" charset="-122"/>
                        <a:ea typeface="楷体" pitchFamily="49" charset="-122"/>
                      </a:endParaRPr>
                    </a:p>
                  </a:txBody>
                  <a:tcPr marL="6085" marR="6085" marT="10075" marB="0" anchor="ctr">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B94441"/>
                    </a:solidFill>
                  </a:tcPr>
                </a:tc>
                <a:tc>
                  <a:txBody>
                    <a:bodyPr/>
                    <a:lstStyle/>
                    <a:p>
                      <a:pPr algn="ctr" fontAlgn="b"/>
                      <a:r>
                        <a:rPr lang="zh-CN" altLang="en-US" sz="2000" b="1" i="0" u="none" strike="noStrike" smtClean="0">
                          <a:solidFill>
                            <a:schemeClr val="bg1"/>
                          </a:solidFill>
                          <a:effectLst/>
                          <a:latin typeface="楷体" pitchFamily="49" charset="-122"/>
                          <a:ea typeface="楷体" pitchFamily="49" charset="-122"/>
                        </a:rPr>
                        <a:t>币种</a:t>
                      </a:r>
                      <a:endParaRPr lang="zh-CN" altLang="en-US" sz="2000" b="1" i="0" u="none" strike="noStrike">
                        <a:solidFill>
                          <a:schemeClr val="bg1"/>
                        </a:solidFill>
                        <a:effectLst/>
                        <a:latin typeface="楷体" pitchFamily="49" charset="-122"/>
                        <a:ea typeface="楷体" pitchFamily="49" charset="-122"/>
                      </a:endParaRPr>
                    </a:p>
                  </a:txBody>
                  <a:tcPr marL="6085" marR="6085" marT="1007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B94441"/>
                    </a:solidFill>
                  </a:tcPr>
                </a:tc>
                <a:tc>
                  <a:txBody>
                    <a:bodyPr/>
                    <a:lstStyle/>
                    <a:p>
                      <a:pPr algn="ctr" fontAlgn="b"/>
                      <a:r>
                        <a:rPr lang="zh-CN" altLang="en-US" sz="2000" b="1" i="0" u="none" strike="noStrike" smtClean="0">
                          <a:solidFill>
                            <a:schemeClr val="bg1"/>
                          </a:solidFill>
                          <a:effectLst/>
                          <a:latin typeface="楷体" pitchFamily="49" charset="-122"/>
                          <a:ea typeface="楷体" pitchFamily="49" charset="-122"/>
                        </a:rPr>
                        <a:t>会员提交申请</a:t>
                      </a:r>
                      <a:endParaRPr lang="zh-CN" altLang="en-US" sz="2000" b="1" i="0" u="none" strike="noStrike">
                        <a:solidFill>
                          <a:schemeClr val="bg1"/>
                        </a:solidFill>
                        <a:effectLst/>
                        <a:latin typeface="楷体" pitchFamily="49" charset="-122"/>
                        <a:ea typeface="楷体" pitchFamily="49" charset="-122"/>
                      </a:endParaRPr>
                    </a:p>
                  </a:txBody>
                  <a:tcPr marL="6085" marR="6085" marT="10075"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B94441"/>
                    </a:solidFill>
                  </a:tcPr>
                </a:tc>
                <a:tc>
                  <a:txBody>
                    <a:bodyPr/>
                    <a:lstStyle/>
                    <a:p>
                      <a:pPr algn="ctr" fontAlgn="b"/>
                      <a:r>
                        <a:rPr lang="zh-CN" altLang="en-US" sz="2000" b="1" i="0" u="none" strike="noStrike" smtClean="0">
                          <a:solidFill>
                            <a:schemeClr val="bg1"/>
                          </a:solidFill>
                          <a:effectLst/>
                          <a:latin typeface="楷体" pitchFamily="49" charset="-122"/>
                          <a:ea typeface="楷体" pitchFamily="49" charset="-122"/>
                        </a:rPr>
                        <a:t>能源中心审核划转</a:t>
                      </a:r>
                      <a:endParaRPr lang="zh-CN" altLang="en-US" sz="2000" b="1" i="0" u="none" strike="noStrike">
                        <a:solidFill>
                          <a:schemeClr val="bg1"/>
                        </a:solidFill>
                        <a:effectLst/>
                        <a:latin typeface="楷体" pitchFamily="49" charset="-122"/>
                        <a:ea typeface="楷体" pitchFamily="49" charset="-122"/>
                      </a:endParaRPr>
                    </a:p>
                  </a:txBody>
                  <a:tcPr marL="6085" marR="6085" marT="10075" marB="0" anchor="ctr">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B94441"/>
                    </a:solidFill>
                  </a:tcPr>
                </a:tc>
              </a:tr>
              <a:tr h="383215">
                <a:tc>
                  <a:txBody>
                    <a:bodyPr/>
                    <a:lstStyle/>
                    <a:p>
                      <a:pPr algn="ctr" fontAlgn="ctr"/>
                      <a:endParaRPr lang="zh-CN" altLang="en-US" sz="1000" b="1" i="0" u="none" strike="noStrike">
                        <a:solidFill>
                          <a:srgbClr val="C00000"/>
                        </a:solidFill>
                        <a:effectLst/>
                        <a:latin typeface="微软雅黑" panose="020B0503020204020204" pitchFamily="34" charset="-122"/>
                        <a:ea typeface="微软雅黑" panose="020B0503020204020204" pitchFamily="34" charset="-122"/>
                      </a:endParaRPr>
                    </a:p>
                  </a:txBody>
                  <a:tcPr marL="6085" marR="6085" marT="1007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a:ea typeface="微软雅黑" panose="020B0503020204020204" pitchFamily="34" charset="-122"/>
                      </a:endParaRPr>
                    </a:p>
                  </a:txBody>
                  <a:tcPr marL="6085" marR="6085" marT="1007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a:ea typeface="微软雅黑" panose="020B0503020204020204" pitchFamily="34" charset="-122"/>
                      </a:endParaRPr>
                    </a:p>
                  </a:txBody>
                  <a:tcPr marL="6085" marR="6085" marT="1007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a:ea typeface="微软雅黑" panose="020B0503020204020204" pitchFamily="34" charset="-122"/>
                      </a:endParaRPr>
                    </a:p>
                  </a:txBody>
                  <a:tcPr marL="6085" marR="6085" marT="1007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825698">
                <a:tc rowSpan="2">
                  <a:txBody>
                    <a:bodyPr/>
                    <a:lstStyle/>
                    <a:p>
                      <a:pPr algn="ctr" fontAlgn="ctr"/>
                      <a:r>
                        <a:rPr lang="zh-CN" altLang="en-US" sz="1800" b="0" i="0" u="none" strike="noStrike" smtClean="0">
                          <a:solidFill>
                            <a:srgbClr val="C00000"/>
                          </a:solidFill>
                          <a:effectLst/>
                          <a:latin typeface="黑体" pitchFamily="49" charset="-122"/>
                          <a:ea typeface="黑体" pitchFamily="49" charset="-122"/>
                        </a:rPr>
                        <a:t>入金</a:t>
                      </a:r>
                      <a:endParaRPr lang="en-US" altLang="zh-CN" sz="1800" b="0" i="0" u="none" strike="noStrike" smtClean="0">
                        <a:solidFill>
                          <a:srgbClr val="C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noFill/>
                  </a:tcPr>
                </a:tc>
                <a:tc rowSpan="2">
                  <a:txBody>
                    <a:bodyPr/>
                    <a:lstStyle/>
                    <a:p>
                      <a:pPr algn="ctr" fontAlgn="b"/>
                      <a:r>
                        <a:rPr lang="zh-CN" altLang="en-US" sz="1800" b="0" i="0" u="none" strike="noStrike" smtClean="0">
                          <a:solidFill>
                            <a:srgbClr val="C00000"/>
                          </a:solidFill>
                          <a:effectLst/>
                          <a:latin typeface="黑体" pitchFamily="49" charset="-122"/>
                          <a:ea typeface="黑体" pitchFamily="49" charset="-122"/>
                        </a:rPr>
                        <a:t>人民币、外汇</a:t>
                      </a:r>
                      <a:endParaRPr lang="zh-CN" altLang="en-US" sz="1800" b="0" i="0" u="none" strike="noStrike">
                        <a:solidFill>
                          <a:srgbClr val="C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zh-CN" altLang="en-US" sz="1800" b="0" u="none" strike="noStrike" smtClean="0">
                          <a:effectLst/>
                          <a:latin typeface="黑体" pitchFamily="49" charset="-122"/>
                          <a:ea typeface="黑体" pitchFamily="49" charset="-122"/>
                        </a:rPr>
                        <a:t>交易</a:t>
                      </a:r>
                      <a:r>
                        <a:rPr lang="zh-CN" altLang="en-US" sz="1800" b="0" u="none" strike="noStrike">
                          <a:effectLst/>
                          <a:latin typeface="黑体" pitchFamily="49" charset="-122"/>
                          <a:ea typeface="黑体" pitchFamily="49" charset="-122"/>
                        </a:rPr>
                        <a:t>时段</a:t>
                      </a:r>
                      <a:endParaRPr lang="zh-CN" altLang="en-US" sz="1800" b="0" i="0" u="none" strike="noStrike">
                        <a:solidFill>
                          <a:srgbClr val="0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zh-CN" altLang="en-US" sz="1800" b="0" i="0" u="none" strike="noStrike" smtClean="0">
                          <a:solidFill>
                            <a:schemeClr val="dk1"/>
                          </a:solidFill>
                          <a:effectLst/>
                          <a:latin typeface="黑体" pitchFamily="49" charset="-122"/>
                          <a:ea typeface="黑体" pitchFamily="49" charset="-122"/>
                        </a:rPr>
                        <a:t>自动实时</a:t>
                      </a:r>
                      <a:endParaRPr lang="zh-CN" altLang="en-US" sz="1800" b="0" i="0" u="none" strike="noStrike">
                        <a:solidFill>
                          <a:srgbClr val="0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825698">
                <a:tc vMerge="1">
                  <a:txBody>
                    <a:bodyPr/>
                    <a:lstStyle/>
                    <a:p>
                      <a:endParaRPr lang="zh-CN" altLang="en-US"/>
                    </a:p>
                  </a:txBody>
                  <a:tcPr/>
                </a:tc>
                <a:tc vMerge="1">
                  <a:txBody>
                    <a:bodyPr/>
                    <a:lstStyle/>
                    <a:p>
                      <a:endParaRPr lang="zh-CN" altLang="en-US"/>
                    </a:p>
                  </a:txBody>
                  <a:tcPr/>
                </a:tc>
                <a:tc>
                  <a:txBody>
                    <a:bodyPr/>
                    <a:lstStyle/>
                    <a:p>
                      <a:pPr algn="ctr" fontAlgn="b"/>
                      <a:r>
                        <a:rPr lang="zh-CN" altLang="en-US" sz="1800" b="0" u="none" strike="noStrike" smtClean="0">
                          <a:effectLst/>
                          <a:latin typeface="黑体" pitchFamily="49" charset="-122"/>
                          <a:ea typeface="黑体" pitchFamily="49" charset="-122"/>
                        </a:rPr>
                        <a:t>其他时段</a:t>
                      </a:r>
                      <a:endParaRPr lang="zh-CN" altLang="en-US" sz="1800" b="0" i="0" u="none" strike="noStrike">
                        <a:solidFill>
                          <a:srgbClr val="0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zh-CN" altLang="en-US" sz="1800" b="0" u="none" strike="noStrike" smtClean="0">
                          <a:effectLst/>
                          <a:latin typeface="黑体" pitchFamily="49" charset="-122"/>
                          <a:ea typeface="黑体" pitchFamily="49" charset="-122"/>
                        </a:rPr>
                        <a:t>人工审核</a:t>
                      </a:r>
                      <a:endParaRPr lang="zh-CN" altLang="en-US" sz="1800" b="0" i="0" u="none" strike="noStrike">
                        <a:solidFill>
                          <a:srgbClr val="000000"/>
                        </a:solidFill>
                        <a:effectLst/>
                        <a:latin typeface="黑体" pitchFamily="49" charset="-122"/>
                        <a:ea typeface="黑体" pitchFamily="49" charset="-122"/>
                      </a:endParaRPr>
                    </a:p>
                  </a:txBody>
                  <a:tcPr marL="6085" marR="6085" marT="10075"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383215">
                <a:tc>
                  <a:txBody>
                    <a:bodyPr/>
                    <a:lstStyle/>
                    <a:p>
                      <a:pPr algn="ctr" fontAlgn="ctr"/>
                      <a:endParaRPr lang="zh-CN" altLang="en-US" sz="1800" b="0" i="0" u="none" strike="noStrike">
                        <a:solidFill>
                          <a:srgbClr val="C00000"/>
                        </a:solidFill>
                        <a:effectLst/>
                        <a:latin typeface="黑体" pitchFamily="49" charset="-122"/>
                        <a:ea typeface="黑体" pitchFamily="49" charset="-122"/>
                      </a:endParaRPr>
                    </a:p>
                  </a:txBody>
                  <a:tcPr marL="6085" marR="6085" marT="10075"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b="0">
                        <a:solidFill>
                          <a:srgbClr val="C00000"/>
                        </a:solidFill>
                        <a:latin typeface="黑体" pitchFamily="49" charset="-122"/>
                        <a:ea typeface="黑体" pitchFamily="49" charset="-122"/>
                      </a:endParaRPr>
                    </a:p>
                  </a:txBody>
                  <a:tcPr marL="6085" marR="6085" marT="10075" marB="0" anchor="ctr">
                    <a:lnL w="12700" cap="flat" cmpd="sng" algn="ctr">
                      <a:noFill/>
                      <a:prstDash val="solid"/>
                      <a:round/>
                      <a:headEnd type="none" w="med" len="med"/>
                      <a:tailEnd type="none" w="med" len="med"/>
                    </a:lnL>
                    <a:lnR w="12700" cmpd="sng">
                      <a:noFill/>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b="0">
                        <a:latin typeface="黑体" pitchFamily="49" charset="-122"/>
                        <a:ea typeface="黑体" pitchFamily="49" charset="-122"/>
                      </a:endParaRPr>
                    </a:p>
                  </a:txBody>
                  <a:tcPr marL="6085" marR="6085" marT="10075" marB="0" anchor="ctr">
                    <a:lnL w="12700" cmpd="sng">
                      <a:noFill/>
                    </a:lnL>
                    <a:lnR w="12700" cmpd="sng">
                      <a:noFill/>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1800" b="0">
                        <a:latin typeface="黑体" pitchFamily="49" charset="-122"/>
                        <a:ea typeface="黑体" pitchFamily="49" charset="-122"/>
                      </a:endParaRPr>
                    </a:p>
                  </a:txBody>
                  <a:tcPr marL="6085" marR="6085" marT="10075" marB="0" anchor="ctr">
                    <a:lnL w="12700" cmpd="sng">
                      <a:noFill/>
                    </a:lnL>
                    <a:lnR w="12700" cmpd="sng">
                      <a:noFill/>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r h="835985">
                <a:tc>
                  <a:txBody>
                    <a:bodyPr/>
                    <a:lstStyle/>
                    <a:p>
                      <a:pPr algn="ctr" fontAlgn="ctr"/>
                      <a:r>
                        <a:rPr lang="zh-CN" altLang="en-US" sz="1800" b="0" i="0" u="none" strike="noStrike" smtClean="0">
                          <a:solidFill>
                            <a:srgbClr val="C00000"/>
                          </a:solidFill>
                          <a:effectLst/>
                          <a:latin typeface="黑体" pitchFamily="49" charset="-122"/>
                          <a:ea typeface="黑体" pitchFamily="49" charset="-122"/>
                        </a:rPr>
                        <a:t>出金</a:t>
                      </a:r>
                      <a:endParaRPr lang="zh-CN" altLang="en-US" sz="1800" b="0" i="0" u="none" strike="noStrike">
                        <a:solidFill>
                          <a:srgbClr val="C00000"/>
                        </a:solidFill>
                        <a:effectLst/>
                        <a:latin typeface="黑体" pitchFamily="49" charset="-122"/>
                        <a:ea typeface="黑体" pitchFamily="49" charset="-122"/>
                      </a:endParaRPr>
                    </a:p>
                  </a:txBody>
                  <a:tcPr marL="6085" marR="6085" marT="10066"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zh-CN" altLang="en-US" sz="1800" b="0" i="0" u="none" strike="noStrike" smtClean="0">
                          <a:solidFill>
                            <a:srgbClr val="C00000"/>
                          </a:solidFill>
                          <a:effectLst/>
                          <a:latin typeface="黑体" pitchFamily="49" charset="-122"/>
                          <a:ea typeface="黑体" pitchFamily="49" charset="-122"/>
                        </a:rPr>
                        <a:t>人民币、外汇</a:t>
                      </a:r>
                      <a:endParaRPr lang="zh-CN" altLang="en-US" sz="1800" b="0" i="0" u="none" strike="noStrike">
                        <a:solidFill>
                          <a:srgbClr val="C00000"/>
                        </a:solidFill>
                        <a:effectLst/>
                        <a:latin typeface="黑体" pitchFamily="49" charset="-122"/>
                        <a:ea typeface="黑体" pitchFamily="49" charset="-122"/>
                      </a:endParaRPr>
                    </a:p>
                  </a:txBody>
                  <a:tcPr marL="6085" marR="6085" marT="10066"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zh-CN" altLang="en-US" sz="1800" b="0" i="0" u="none" strike="noStrike" smtClean="0">
                          <a:solidFill>
                            <a:schemeClr val="tx1"/>
                          </a:solidFill>
                          <a:effectLst/>
                          <a:latin typeface="黑体" pitchFamily="49" charset="-122"/>
                          <a:ea typeface="黑体" pitchFamily="49" charset="-122"/>
                        </a:rPr>
                        <a:t>全部时段</a:t>
                      </a:r>
                      <a:endParaRPr lang="zh-CN" altLang="en-US" sz="1800" b="0" i="0" u="none" strike="noStrike">
                        <a:solidFill>
                          <a:schemeClr val="tx1"/>
                        </a:solidFill>
                        <a:effectLst/>
                        <a:latin typeface="黑体" pitchFamily="49" charset="-122"/>
                        <a:ea typeface="黑体" pitchFamily="49" charset="-122"/>
                      </a:endParaRPr>
                    </a:p>
                  </a:txBody>
                  <a:tcPr marL="6085" marR="6085" marT="10066"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b"/>
                      <a:r>
                        <a:rPr lang="zh-CN" altLang="en-US" sz="1800" b="0" i="0" u="none" strike="noStrike" smtClean="0">
                          <a:solidFill>
                            <a:schemeClr val="tx1"/>
                          </a:solidFill>
                          <a:effectLst/>
                          <a:latin typeface="黑体" pitchFamily="49" charset="-122"/>
                          <a:ea typeface="黑体" pitchFamily="49" charset="-122"/>
                        </a:rPr>
                        <a:t>闭市结算后集中办理</a:t>
                      </a:r>
                      <a:endParaRPr lang="zh-CN" altLang="en-US" sz="1800" b="0" i="0" u="none" strike="noStrike">
                        <a:solidFill>
                          <a:schemeClr val="tx1"/>
                        </a:solidFill>
                        <a:effectLst/>
                        <a:latin typeface="黑体" pitchFamily="49" charset="-122"/>
                        <a:ea typeface="黑体" pitchFamily="49" charset="-122"/>
                      </a:endParaRPr>
                    </a:p>
                  </a:txBody>
                  <a:tcPr marL="6085" marR="6085" marT="10066" marB="0" anchor="ctr">
                    <a:lnL w="12700" cap="flat" cmpd="sng" algn="ctr">
                      <a:solidFill>
                        <a:srgbClr val="C00000"/>
                      </a:solidFill>
                      <a:prstDash val="solid"/>
                      <a:round/>
                      <a:headEnd type="none" w="med" len="med"/>
                      <a:tailEnd type="none" w="med" len="med"/>
                    </a:lnL>
                    <a:lnR w="12700" cap="flat" cmpd="sng" algn="ctr">
                      <a:solidFill>
                        <a:srgbClr val="C00000"/>
                      </a:solidFill>
                      <a:prstDash val="solid"/>
                      <a:round/>
                      <a:headEnd type="none" w="med" len="med"/>
                      <a:tailEnd type="none" w="med" len="med"/>
                    </a:lnR>
                    <a:lnT w="12700" cap="flat" cmpd="sng" algn="ctr">
                      <a:solidFill>
                        <a:srgbClr val="C00000"/>
                      </a:solidFill>
                      <a:prstDash val="solid"/>
                      <a:round/>
                      <a:headEnd type="none" w="med" len="med"/>
                      <a:tailEnd type="none" w="med" len="med"/>
                    </a:lnT>
                    <a:lnB w="12700" cap="flat" cmpd="sng" algn="ctr">
                      <a:solidFill>
                        <a:srgbClr val="C0000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17</a:t>
            </a:fld>
            <a:endParaRPr lang="zh-CN" altLang="en-US"/>
          </a:p>
        </p:txBody>
      </p:sp>
      <p:pic>
        <p:nvPicPr>
          <p:cNvPr id="5" name="image6.png" descr="logo.psd"/>
          <p:cNvPicPr/>
          <p:nvPr/>
        </p:nvPicPr>
        <p:blipFill>
          <a:blip r:embed="rId3"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标题 3"/>
          <p:cNvSpPr>
            <a:spLocks noGrp="1"/>
          </p:cNvSpPr>
          <p:nvPr>
            <p:ph type="title"/>
          </p:nvPr>
        </p:nvSpPr>
        <p:spPr>
          <a:xfrm>
            <a:off x="342900" y="136525"/>
            <a:ext cx="8723313" cy="638175"/>
          </a:xfrm>
        </p:spPr>
        <p:txBody>
          <a:bodyPr>
            <a:noAutofit/>
          </a:bodyPr>
          <a:lstStyle/>
          <a:p>
            <a:r>
              <a:rPr lang="zh-CN" altLang="en-US" smtClean="0"/>
              <a:t>原油期货结算业务</a:t>
            </a:r>
            <a:r>
              <a:rPr lang="en-US" altLang="zh-CN" smtClean="0"/>
              <a:t>	</a:t>
            </a:r>
            <a:r>
              <a:rPr lang="zh-CN" altLang="en-US" smtClean="0"/>
              <a:t>日常结算 </a:t>
            </a:r>
            <a:r>
              <a:rPr lang="en-US" altLang="zh-CN" smtClean="0"/>
              <a:t>- </a:t>
            </a:r>
            <a:r>
              <a:rPr lang="zh-CN" altLang="en-US" smtClean="0"/>
              <a:t>作为保证金使用的资产</a:t>
            </a:r>
          </a:p>
        </p:txBody>
      </p:sp>
      <p:sp>
        <p:nvSpPr>
          <p:cNvPr id="8" name="内容占位符 1"/>
          <p:cNvSpPr txBox="1">
            <a:spLocks/>
          </p:cNvSpPr>
          <p:nvPr/>
        </p:nvSpPr>
        <p:spPr>
          <a:xfrm>
            <a:off x="447674" y="2919413"/>
            <a:ext cx="9164639" cy="2224088"/>
          </a:xfrm>
          <a:prstGeom prst="rect">
            <a:avLst/>
          </a:prstGeom>
        </p:spPr>
        <p:txBody>
          <a:bodyPr lIns="84669" tIns="42334" rIns="84669" bIns="42334">
            <a:scene3d>
              <a:camera prst="orthographicFront"/>
              <a:lightRig rig="threePt" dir="t"/>
            </a:scene3d>
            <a:sp3d extrusionH="57150">
              <a:bevelT w="38100" h="38100" prst="convex"/>
            </a:sp3d>
          </a:bodyPr>
          <a:lstStyle>
            <a:lvl1pPr marL="317508" indent="-317508" algn="l" defTabSz="846689"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687935" indent="-264591" algn="l" defTabSz="846689"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58361" indent="-211672" algn="l" defTabSz="846689" rtl="0" eaLnBrk="1" latinLnBrk="0" hangingPunct="1">
              <a:spcBef>
                <a:spcPct val="20000"/>
              </a:spcBef>
              <a:buFont typeface="Arial" pitchFamily="34" charset="0"/>
              <a:buChar char="•"/>
              <a:defRPr sz="2200" kern="1200">
                <a:solidFill>
                  <a:schemeClr val="tx1"/>
                </a:solidFill>
                <a:latin typeface="+mn-lt"/>
                <a:ea typeface="+mn-ea"/>
                <a:cs typeface="+mn-cs"/>
              </a:defRPr>
            </a:lvl3pPr>
            <a:lvl4pPr marL="1481705"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905050"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328394"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51738"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75083"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598427"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15834" indent="0">
              <a:lnSpc>
                <a:spcPct val="150000"/>
              </a:lnSpc>
              <a:spcBef>
                <a:spcPts val="0"/>
              </a:spcBef>
              <a:buClr>
                <a:srgbClr val="C00000"/>
              </a:buClr>
              <a:buNone/>
              <a:defRPr/>
            </a:pPr>
            <a:r>
              <a:rPr lang="zh-CN" altLang="en-US" sz="2000" smtClean="0">
                <a:solidFill>
                  <a:srgbClr val="C00000"/>
                </a:solidFill>
                <a:effectLst>
                  <a:outerShdw blurRad="50800" dist="38100" dir="2700000" algn="tl" rotWithShape="0">
                    <a:prstClr val="black">
                      <a:alpha val="40000"/>
                    </a:prstClr>
                  </a:outerShdw>
                </a:effectLst>
                <a:ea typeface="黑体" panose="02010609060101010101" pitchFamily="49" charset="-122"/>
              </a:rPr>
              <a:t>外汇资金</a:t>
            </a:r>
            <a:endParaRPr lang="en-US" altLang="zh-CN" sz="2000" smtClean="0">
              <a:solidFill>
                <a:srgbClr val="C00000"/>
              </a:solidFill>
              <a:effectLst>
                <a:outerShdw blurRad="50800" dist="38100" dir="2700000" algn="tl" rotWithShape="0">
                  <a:prstClr val="black">
                    <a:alpha val="40000"/>
                  </a:prstClr>
                </a:outerShdw>
              </a:effectLst>
              <a:ea typeface="黑体" panose="02010609060101010101" pitchFamily="49" charset="-122"/>
            </a:endParaRPr>
          </a:p>
          <a:p>
            <a:pPr marL="890588" lvl="1" indent="-342900">
              <a:lnSpc>
                <a:spcPct val="150000"/>
              </a:lnSpc>
              <a:spcBef>
                <a:spcPts val="0"/>
              </a:spcBef>
              <a:buClr>
                <a:srgbClr val="C00000"/>
              </a:buClr>
              <a:buFont typeface="Wingdings" pitchFamily="2" charset="2"/>
              <a:buChar char="n"/>
              <a:tabLst>
                <a:tab pos="2695575" algn="l"/>
              </a:tabLst>
              <a:defRPr/>
            </a:pPr>
            <a:r>
              <a:rPr lang="zh-CN" altLang="en-US" sz="1600" smtClean="0">
                <a:ea typeface="黑体" panose="02010609060101010101" pitchFamily="49" charset="-122"/>
              </a:rPr>
              <a:t>发起渠道：</a:t>
            </a:r>
            <a:r>
              <a:rPr lang="en-US" altLang="zh-CN" sz="1600" smtClean="0">
                <a:ea typeface="黑体" panose="02010609060101010101" pitchFamily="49" charset="-122"/>
              </a:rPr>
              <a:t>	</a:t>
            </a:r>
            <a:r>
              <a:rPr lang="zh-CN" altLang="en-US" sz="1600" smtClean="0">
                <a:solidFill>
                  <a:srgbClr val="C00000"/>
                </a:solidFill>
                <a:ea typeface="黑体" panose="02010609060101010101" pitchFamily="49" charset="-122"/>
              </a:rPr>
              <a:t>会员服务系统 </a:t>
            </a:r>
            <a:r>
              <a:rPr lang="en-US" altLang="zh-CN" sz="1600" smtClean="0">
                <a:solidFill>
                  <a:srgbClr val="C00000"/>
                </a:solidFill>
                <a:ea typeface="黑体" panose="02010609060101010101" pitchFamily="49" charset="-122"/>
              </a:rPr>
              <a:t>– </a:t>
            </a:r>
            <a:r>
              <a:rPr lang="zh-CN" altLang="en-US" sz="1600" smtClean="0">
                <a:solidFill>
                  <a:srgbClr val="C00000"/>
                </a:solidFill>
                <a:ea typeface="黑体" panose="02010609060101010101" pitchFamily="49" charset="-122"/>
              </a:rPr>
              <a:t>电子出入金</a:t>
            </a:r>
            <a:endParaRPr lang="en-US" altLang="zh-CN" sz="1600" smtClean="0">
              <a:solidFill>
                <a:srgbClr val="C00000"/>
              </a:solidFill>
              <a:ea typeface="黑体" panose="02010609060101010101" pitchFamily="49" charset="-122"/>
            </a:endParaRPr>
          </a:p>
          <a:p>
            <a:pPr marL="890588" lvl="1" indent="-342900">
              <a:lnSpc>
                <a:spcPct val="150000"/>
              </a:lnSpc>
              <a:spcBef>
                <a:spcPts val="0"/>
              </a:spcBef>
              <a:buClr>
                <a:srgbClr val="C00000"/>
              </a:buClr>
              <a:buFont typeface="Wingdings" pitchFamily="2" charset="2"/>
              <a:buChar char="n"/>
              <a:tabLst>
                <a:tab pos="2695575" algn="l"/>
              </a:tabLst>
              <a:defRPr/>
            </a:pPr>
            <a:r>
              <a:rPr lang="zh-CN" altLang="en-US" sz="1600">
                <a:ea typeface="黑体" panose="02010609060101010101" pitchFamily="49" charset="-122"/>
                <a:sym typeface="Calibri" pitchFamily="34" charset="0"/>
              </a:rPr>
              <a:t>市值核算基准价</a:t>
            </a:r>
            <a:r>
              <a:rPr lang="zh-CN" altLang="en-US" sz="1600" smtClean="0">
                <a:ea typeface="黑体" panose="02010609060101010101" pitchFamily="49" charset="-122"/>
                <a:sym typeface="Calibri" pitchFamily="34" charset="0"/>
              </a:rPr>
              <a:t>：</a:t>
            </a:r>
            <a:r>
              <a:rPr lang="en-US" altLang="zh-CN" sz="1600" smtClean="0">
                <a:ea typeface="黑体" panose="02010609060101010101" pitchFamily="49" charset="-122"/>
                <a:sym typeface="Calibri" pitchFamily="34" charset="0"/>
              </a:rPr>
              <a:t>	</a:t>
            </a:r>
            <a:r>
              <a:rPr lang="zh-CN" altLang="en-US" sz="1600" smtClean="0">
                <a:ea typeface="黑体" panose="02010609060101010101" pitchFamily="49" charset="-122"/>
              </a:rPr>
              <a:t>中国</a:t>
            </a:r>
            <a:r>
              <a:rPr lang="zh-CN" altLang="en-US" sz="1600">
                <a:ea typeface="黑体" panose="02010609060101010101" pitchFamily="49" charset="-122"/>
              </a:rPr>
              <a:t>外汇交易中心</a:t>
            </a:r>
            <a:r>
              <a:rPr lang="zh-CN" altLang="en-US" sz="1600" smtClean="0">
                <a:ea typeface="黑体" panose="02010609060101010101" pitchFamily="49" charset="-122"/>
              </a:rPr>
              <a:t>发布的当日</a:t>
            </a:r>
            <a:r>
              <a:rPr lang="zh-CN" altLang="en-US" sz="1600">
                <a:ea typeface="黑体" panose="02010609060101010101" pitchFamily="49" charset="-122"/>
              </a:rPr>
              <a:t>外汇兑人民币汇率中间</a:t>
            </a:r>
            <a:r>
              <a:rPr lang="zh-CN" altLang="en-US" sz="1600" smtClean="0">
                <a:ea typeface="黑体" panose="02010609060101010101" pitchFamily="49" charset="-122"/>
              </a:rPr>
              <a:t>价</a:t>
            </a:r>
            <a:endParaRPr lang="en-US" altLang="zh-CN" sz="1600" smtClean="0">
              <a:ea typeface="黑体" panose="02010609060101010101" pitchFamily="49" charset="-122"/>
            </a:endParaRPr>
          </a:p>
          <a:p>
            <a:pPr marL="890588" lvl="1" indent="-342900">
              <a:lnSpc>
                <a:spcPct val="150000"/>
              </a:lnSpc>
              <a:spcBef>
                <a:spcPts val="0"/>
              </a:spcBef>
              <a:buClr>
                <a:srgbClr val="C00000"/>
              </a:buClr>
              <a:buFont typeface="Wingdings" pitchFamily="2" charset="2"/>
              <a:buChar char="n"/>
              <a:tabLst>
                <a:tab pos="2695575" algn="l"/>
              </a:tabLst>
              <a:defRPr/>
            </a:pPr>
            <a:r>
              <a:rPr lang="zh-CN" altLang="en-US" sz="1600">
                <a:ea typeface="黑体" panose="02010609060101010101" pitchFamily="49" charset="-122"/>
              </a:rPr>
              <a:t>折扣</a:t>
            </a:r>
            <a:r>
              <a:rPr lang="zh-CN" altLang="en-US" sz="1600" smtClean="0">
                <a:ea typeface="黑体" panose="02010609060101010101" pitchFamily="49" charset="-122"/>
              </a:rPr>
              <a:t>率：</a:t>
            </a:r>
            <a:r>
              <a:rPr lang="en-US" altLang="zh-CN" sz="1600" smtClean="0">
                <a:ea typeface="黑体" panose="02010609060101010101" pitchFamily="49" charset="-122"/>
              </a:rPr>
              <a:t>	</a:t>
            </a:r>
            <a:r>
              <a:rPr lang="zh-CN" altLang="en-US" sz="1600" smtClean="0">
                <a:ea typeface="黑体" panose="02010609060101010101" pitchFamily="49" charset="-122"/>
              </a:rPr>
              <a:t>按能源中心公告</a:t>
            </a:r>
            <a:endParaRPr lang="en-US" altLang="zh-CN" sz="1600" smtClean="0">
              <a:ea typeface="黑体" panose="02010609060101010101" pitchFamily="49" charset="-122"/>
            </a:endParaRPr>
          </a:p>
          <a:p>
            <a:pPr marL="0" lvl="1" indent="0">
              <a:lnSpc>
                <a:spcPct val="250000"/>
              </a:lnSpc>
              <a:spcBef>
                <a:spcPts val="0"/>
              </a:spcBef>
              <a:buClr>
                <a:srgbClr val="C00000"/>
              </a:buClr>
              <a:buNone/>
              <a:tabLst>
                <a:tab pos="536575" algn="l"/>
              </a:tabLst>
              <a:defRPr/>
            </a:pPr>
            <a:r>
              <a:rPr lang="en-US" altLang="zh-CN" sz="1600" b="1" smtClean="0">
                <a:latin typeface="楷体" panose="02010609060101010101" pitchFamily="49" charset="-122"/>
                <a:ea typeface="楷体" panose="02010609060101010101" pitchFamily="49" charset="-122"/>
              </a:rPr>
              <a:t>	</a:t>
            </a:r>
            <a:r>
              <a:rPr lang="zh-CN" altLang="en-US" sz="1600" b="1" smtClean="0">
                <a:latin typeface="楷体" panose="02010609060101010101" pitchFamily="49" charset="-122"/>
                <a:ea typeface="楷体" panose="02010609060101010101" pitchFamily="49" charset="-122"/>
              </a:rPr>
              <a:t>计算公式：</a:t>
            </a:r>
            <a:r>
              <a:rPr lang="zh-CN" altLang="en-US" sz="1600" b="1" smtClean="0">
                <a:solidFill>
                  <a:srgbClr val="C00000"/>
                </a:solidFill>
                <a:latin typeface="楷体" panose="02010609060101010101" pitchFamily="49" charset="-122"/>
                <a:ea typeface="楷体" panose="02010609060101010101" pitchFamily="49" charset="-122"/>
              </a:rPr>
              <a:t>外汇充抵折后金额 </a:t>
            </a:r>
            <a:r>
              <a:rPr lang="en-US" altLang="zh-CN" sz="1600" b="1" smtClean="0">
                <a:latin typeface="楷体" panose="02010609060101010101" pitchFamily="49" charset="-122"/>
                <a:ea typeface="楷体" panose="02010609060101010101" pitchFamily="49" charset="-122"/>
              </a:rPr>
              <a:t>= </a:t>
            </a:r>
            <a:r>
              <a:rPr lang="zh-CN" altLang="en-US" sz="1600" b="1" smtClean="0">
                <a:latin typeface="楷体" panose="02010609060101010101" pitchFamily="49" charset="-122"/>
                <a:ea typeface="楷体" panose="02010609060101010101" pitchFamily="49" charset="-122"/>
              </a:rPr>
              <a:t>外汇充抵金额 </a:t>
            </a:r>
            <a:r>
              <a:rPr lang="en-US" altLang="zh-CN" sz="1600" b="1" smtClean="0">
                <a:latin typeface="楷体" panose="02010609060101010101" pitchFamily="49" charset="-122"/>
                <a:ea typeface="楷体" panose="02010609060101010101" pitchFamily="49" charset="-122"/>
              </a:rPr>
              <a:t>x </a:t>
            </a:r>
            <a:r>
              <a:rPr lang="zh-CN" altLang="en-US" sz="1600" b="1" smtClean="0">
                <a:latin typeface="楷体" panose="02010609060101010101" pitchFamily="49" charset="-122"/>
                <a:ea typeface="楷体" panose="02010609060101010101" pitchFamily="49" charset="-122"/>
              </a:rPr>
              <a:t>当日汇率中间价 </a:t>
            </a:r>
            <a:r>
              <a:rPr lang="en-US" altLang="zh-CN" sz="1600" b="1" smtClean="0">
                <a:latin typeface="楷体" panose="02010609060101010101" pitchFamily="49" charset="-122"/>
                <a:ea typeface="楷体" panose="02010609060101010101" pitchFamily="49" charset="-122"/>
              </a:rPr>
              <a:t>x</a:t>
            </a:r>
            <a:r>
              <a:rPr lang="zh-CN" altLang="en-US" sz="1600" b="1" smtClean="0">
                <a:latin typeface="楷体" panose="02010609060101010101" pitchFamily="49" charset="-122"/>
                <a:ea typeface="楷体" panose="02010609060101010101" pitchFamily="49" charset="-122"/>
              </a:rPr>
              <a:t> 外汇充抵折扣率</a:t>
            </a:r>
            <a:endParaRPr lang="en-US" altLang="zh-CN" sz="1600" b="1" smtClean="0">
              <a:latin typeface="楷体" panose="02010609060101010101" pitchFamily="49" charset="-122"/>
              <a:ea typeface="楷体" panose="02010609060101010101" pitchFamily="49" charset="-122"/>
            </a:endParaRPr>
          </a:p>
        </p:txBody>
      </p:sp>
      <p:sp>
        <p:nvSpPr>
          <p:cNvPr id="9" name="内容占位符 1"/>
          <p:cNvSpPr txBox="1">
            <a:spLocks/>
          </p:cNvSpPr>
          <p:nvPr/>
        </p:nvSpPr>
        <p:spPr bwMode="auto">
          <a:xfrm>
            <a:off x="447675" y="1120775"/>
            <a:ext cx="9164638" cy="1700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scene3d>
              <a:camera prst="orthographicFront"/>
              <a:lightRig rig="threePt" dir="t"/>
            </a:scene3d>
            <a:sp3d extrusionH="57150">
              <a:bevelT w="69850" h="38100" prst="cross"/>
            </a:sp3d>
          </a:bodyPr>
          <a:lstStyle>
            <a:lvl1pPr marL="357188" indent="-342900">
              <a:defRPr sz="1700">
                <a:solidFill>
                  <a:schemeClr val="tx1"/>
                </a:solidFill>
                <a:latin typeface="Arial" charset="0"/>
                <a:ea typeface="宋体" pitchFamily="2" charset="-122"/>
              </a:defRPr>
            </a:lvl1pPr>
            <a:lvl2pPr marL="728663" indent="-34290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marL="15834" indent="0" defTabSz="846689" eaLnBrk="1" hangingPunct="1">
              <a:lnSpc>
                <a:spcPct val="150000"/>
              </a:lnSpc>
              <a:spcBef>
                <a:spcPts val="0"/>
              </a:spcBef>
              <a:buClr>
                <a:srgbClr val="C00000"/>
              </a:buClr>
              <a:defRPr/>
            </a:pPr>
            <a:r>
              <a:rPr lang="zh-CN" altLang="en-US" sz="2000">
                <a:solidFill>
                  <a:srgbClr val="C00000"/>
                </a:solidFill>
                <a:effectLst>
                  <a:outerShdw blurRad="50800" dist="38100" dir="2700000" algn="tl" rotWithShape="0">
                    <a:prstClr val="black">
                      <a:alpha val="40000"/>
                    </a:prstClr>
                  </a:outerShdw>
                </a:effectLst>
                <a:latin typeface="+mn-lt"/>
                <a:ea typeface="黑体" panose="02010609060101010101" pitchFamily="49" charset="-122"/>
                <a:sym typeface="Calibri" pitchFamily="34" charset="0"/>
              </a:rPr>
              <a:t>原油标准仓单</a:t>
            </a:r>
            <a:endParaRPr lang="en-US" altLang="zh-CN" sz="2000">
              <a:solidFill>
                <a:srgbClr val="C00000"/>
              </a:solidFill>
              <a:effectLst>
                <a:outerShdw blurRad="50800" dist="38100" dir="2700000" algn="tl" rotWithShape="0">
                  <a:prstClr val="black">
                    <a:alpha val="40000"/>
                  </a:prstClr>
                </a:outerShdw>
              </a:effectLst>
              <a:latin typeface="+mn-lt"/>
              <a:ea typeface="黑体" panose="02010609060101010101" pitchFamily="49" charset="-122"/>
              <a:sym typeface="Calibri" pitchFamily="34" charset="0"/>
            </a:endParaRPr>
          </a:p>
          <a:p>
            <a:pPr marL="890588" lvl="1">
              <a:lnSpc>
                <a:spcPct val="150000"/>
              </a:lnSpc>
              <a:buClr>
                <a:srgbClr val="C00000"/>
              </a:buClr>
              <a:buFont typeface="Wingdings" pitchFamily="2" charset="2"/>
              <a:buChar char="n"/>
              <a:tabLst>
                <a:tab pos="2695575" algn="l"/>
              </a:tabLst>
              <a:defRPr/>
            </a:pPr>
            <a:r>
              <a:rPr lang="zh-CN" altLang="en-US" sz="1600" smtClean="0">
                <a:latin typeface="+mn-lt"/>
                <a:ea typeface="黑体" panose="02010609060101010101" pitchFamily="49" charset="-122"/>
                <a:sym typeface="Calibri" pitchFamily="34" charset="0"/>
              </a:rPr>
              <a:t>发起渠道：</a:t>
            </a:r>
            <a:r>
              <a:rPr lang="en-US" altLang="zh-CN" sz="1600" smtClean="0">
                <a:latin typeface="+mn-lt"/>
                <a:ea typeface="黑体" panose="02010609060101010101" pitchFamily="49" charset="-122"/>
                <a:sym typeface="Calibri" pitchFamily="34" charset="0"/>
              </a:rPr>
              <a:t>	</a:t>
            </a:r>
            <a:r>
              <a:rPr lang="zh-CN" altLang="en-US" sz="1600" smtClean="0">
                <a:solidFill>
                  <a:srgbClr val="C00000"/>
                </a:solidFill>
                <a:latin typeface="+mn-lt"/>
                <a:ea typeface="黑体" panose="02010609060101010101" pitchFamily="49" charset="-122"/>
                <a:sym typeface="Calibri" pitchFamily="34" charset="0"/>
              </a:rPr>
              <a:t>标准仓单系统 </a:t>
            </a:r>
            <a:r>
              <a:rPr lang="en-US" altLang="zh-CN" sz="1600" smtClean="0">
                <a:solidFill>
                  <a:srgbClr val="C00000"/>
                </a:solidFill>
                <a:latin typeface="+mn-lt"/>
                <a:ea typeface="黑体" panose="02010609060101010101" pitchFamily="49" charset="-122"/>
                <a:sym typeface="Calibri" pitchFamily="34" charset="0"/>
              </a:rPr>
              <a:t>– </a:t>
            </a:r>
            <a:r>
              <a:rPr lang="zh-CN" altLang="en-US" sz="1600" smtClean="0">
                <a:solidFill>
                  <a:srgbClr val="C00000"/>
                </a:solidFill>
                <a:latin typeface="+mn-lt"/>
                <a:ea typeface="黑体" panose="02010609060101010101" pitchFamily="49" charset="-122"/>
                <a:sym typeface="Calibri" pitchFamily="34" charset="0"/>
              </a:rPr>
              <a:t>交存、提取</a:t>
            </a:r>
            <a:endParaRPr lang="en-US" altLang="zh-CN" sz="1600" smtClean="0">
              <a:solidFill>
                <a:srgbClr val="C00000"/>
              </a:solidFill>
              <a:latin typeface="+mn-lt"/>
              <a:ea typeface="黑体" panose="02010609060101010101" pitchFamily="49" charset="-122"/>
              <a:sym typeface="Calibri" pitchFamily="34" charset="0"/>
            </a:endParaRPr>
          </a:p>
          <a:p>
            <a:pPr marL="890588" lvl="1">
              <a:lnSpc>
                <a:spcPct val="150000"/>
              </a:lnSpc>
              <a:buClr>
                <a:srgbClr val="C00000"/>
              </a:buClr>
              <a:buFont typeface="Wingdings" pitchFamily="2" charset="2"/>
              <a:buChar char="n"/>
              <a:tabLst>
                <a:tab pos="2695575" algn="l"/>
              </a:tabLst>
              <a:defRPr/>
            </a:pPr>
            <a:r>
              <a:rPr lang="zh-CN" altLang="en-US" sz="1600" smtClean="0">
                <a:latin typeface="+mn-lt"/>
                <a:ea typeface="黑体" panose="02010609060101010101" pitchFamily="49" charset="-122"/>
                <a:sym typeface="Calibri" pitchFamily="34" charset="0"/>
              </a:rPr>
              <a:t>市值核算基准价：</a:t>
            </a:r>
            <a:r>
              <a:rPr lang="en-US" altLang="zh-CN" sz="1600" smtClean="0">
                <a:latin typeface="+mn-lt"/>
                <a:ea typeface="黑体" panose="02010609060101010101" pitchFamily="49" charset="-122"/>
                <a:sym typeface="Calibri" pitchFamily="34" charset="0"/>
              </a:rPr>
              <a:t>	</a:t>
            </a:r>
            <a:r>
              <a:rPr lang="zh-CN" altLang="en-US" sz="1600" smtClean="0">
                <a:latin typeface="+mn-lt"/>
                <a:ea typeface="黑体" panose="02010609060101010101" pitchFamily="49" charset="-122"/>
                <a:sym typeface="Calibri" pitchFamily="34" charset="0"/>
              </a:rPr>
              <a:t>按该品种最近交割月份期货合约的当日结算价</a:t>
            </a:r>
            <a:endParaRPr lang="en-US" altLang="zh-CN" sz="1600" smtClean="0">
              <a:latin typeface="+mn-lt"/>
              <a:ea typeface="黑体" panose="02010609060101010101" pitchFamily="49" charset="-122"/>
              <a:sym typeface="Calibri" pitchFamily="34" charset="0"/>
            </a:endParaRPr>
          </a:p>
          <a:p>
            <a:pPr marL="890588" lvl="1">
              <a:lnSpc>
                <a:spcPct val="150000"/>
              </a:lnSpc>
              <a:buClr>
                <a:srgbClr val="C00000"/>
              </a:buClr>
              <a:buFont typeface="Wingdings" pitchFamily="2" charset="2"/>
              <a:buChar char="n"/>
              <a:tabLst>
                <a:tab pos="2695575" algn="l"/>
              </a:tabLst>
              <a:defRPr/>
            </a:pPr>
            <a:r>
              <a:rPr lang="zh-CN" altLang="en-US" sz="1600">
                <a:latin typeface="+mn-lt"/>
                <a:ea typeface="黑体" panose="02010609060101010101" pitchFamily="49" charset="-122"/>
                <a:sym typeface="Calibri" pitchFamily="34" charset="0"/>
              </a:rPr>
              <a:t>折扣</a:t>
            </a:r>
            <a:r>
              <a:rPr lang="zh-CN" altLang="en-US" sz="1600" smtClean="0">
                <a:latin typeface="+mn-lt"/>
                <a:ea typeface="黑体" panose="02010609060101010101" pitchFamily="49" charset="-122"/>
                <a:sym typeface="Calibri" pitchFamily="34" charset="0"/>
              </a:rPr>
              <a:t>率：</a:t>
            </a:r>
            <a:r>
              <a:rPr lang="en-US" altLang="zh-CN" sz="1600" smtClean="0">
                <a:latin typeface="+mn-lt"/>
                <a:ea typeface="黑体" panose="02010609060101010101" pitchFamily="49" charset="-122"/>
                <a:sym typeface="Calibri" pitchFamily="34" charset="0"/>
              </a:rPr>
              <a:t>	</a:t>
            </a:r>
            <a:r>
              <a:rPr lang="zh-CN" altLang="en-US" sz="1600" smtClean="0">
                <a:latin typeface="+mn-lt"/>
                <a:ea typeface="黑体" panose="02010609060101010101" pitchFamily="49" charset="-122"/>
                <a:sym typeface="Calibri" pitchFamily="34" charset="0"/>
              </a:rPr>
              <a:t>作为保证金的金额不高于标准仓单市值的</a:t>
            </a:r>
            <a:r>
              <a:rPr lang="en-US" altLang="zh-CN" sz="1600" smtClean="0">
                <a:latin typeface="+mn-lt"/>
                <a:ea typeface="黑体" panose="02010609060101010101" pitchFamily="49" charset="-122"/>
                <a:sym typeface="Calibri" pitchFamily="34" charset="0"/>
              </a:rPr>
              <a:t>80%</a:t>
            </a:r>
          </a:p>
        </p:txBody>
      </p:sp>
      <p:graphicFrame>
        <p:nvGraphicFramePr>
          <p:cNvPr id="2" name="表格 1"/>
          <p:cNvGraphicFramePr>
            <a:graphicFrameLocks noGrp="1"/>
          </p:cNvGraphicFramePr>
          <p:nvPr>
            <p:extLst>
              <p:ext uri="{D42A27DB-BD31-4B8C-83A1-F6EECF244321}">
                <p14:modId xmlns:p14="http://schemas.microsoft.com/office/powerpoint/2010/main" val="1721727838"/>
              </p:ext>
            </p:extLst>
          </p:nvPr>
        </p:nvGraphicFramePr>
        <p:xfrm>
          <a:off x="1081454" y="5143501"/>
          <a:ext cx="8530859" cy="1159826"/>
        </p:xfrm>
        <a:graphic>
          <a:graphicData uri="http://schemas.openxmlformats.org/drawingml/2006/table">
            <a:tbl>
              <a:tblPr firstRow="1" bandRow="1">
                <a:tableStyleId>{21E4AEA4-8DFA-4A89-87EB-49C32662AFE0}</a:tableStyleId>
              </a:tblPr>
              <a:tblGrid>
                <a:gridCol w="1253400"/>
                <a:gridCol w="1567900"/>
                <a:gridCol w="1574854"/>
                <a:gridCol w="1239715"/>
                <a:gridCol w="1137606"/>
                <a:gridCol w="1757384"/>
              </a:tblGrid>
              <a:tr h="610393">
                <a:tc>
                  <a:txBody>
                    <a:bodyPr/>
                    <a:lstStyle/>
                    <a:p>
                      <a:pPr algn="ctr"/>
                      <a:r>
                        <a:rPr lang="zh-CN" altLang="en-US" sz="1400" b="1" smtClean="0">
                          <a:solidFill>
                            <a:schemeClr val="bg1"/>
                          </a:solidFill>
                          <a:latin typeface="+mn-lt"/>
                          <a:ea typeface="黑体" panose="02010609060101010101" pitchFamily="49" charset="-122"/>
                        </a:rPr>
                        <a:t>资产名称</a:t>
                      </a:r>
                      <a:endParaRPr lang="zh-CN" altLang="en-US" sz="1400" b="1">
                        <a:solidFill>
                          <a:schemeClr val="bg1"/>
                        </a:solidFill>
                        <a:latin typeface="+mn-lt"/>
                        <a:ea typeface="黑体" panose="02010609060101010101" pitchFamily="49" charset="-122"/>
                      </a:endParaRPr>
                    </a:p>
                  </a:txBody>
                  <a:tcPr anchor="ctr">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zh-CN" altLang="en-US" sz="1400" b="1" smtClean="0">
                          <a:solidFill>
                            <a:schemeClr val="bg1"/>
                          </a:solidFill>
                          <a:latin typeface="+mn-lt"/>
                          <a:ea typeface="黑体" panose="02010609060101010101" pitchFamily="49" charset="-122"/>
                        </a:rPr>
                        <a:t>外汇充抵金额</a:t>
                      </a:r>
                      <a:endParaRPr lang="zh-CN" altLang="en-US" sz="1400" b="1">
                        <a:solidFill>
                          <a:schemeClr val="bg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zh-CN" altLang="en-US" sz="1400" b="1" smtClean="0">
                          <a:solidFill>
                            <a:schemeClr val="bg1"/>
                          </a:solidFill>
                          <a:latin typeface="+mn-lt"/>
                          <a:ea typeface="黑体" panose="02010609060101010101" pitchFamily="49" charset="-122"/>
                        </a:rPr>
                        <a:t>当日汇率中间价</a:t>
                      </a:r>
                      <a:endParaRPr lang="zh-CN" altLang="en-US" sz="1400" b="1">
                        <a:solidFill>
                          <a:schemeClr val="bg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zh-CN" altLang="en-US" sz="1400" b="1" smtClean="0">
                          <a:solidFill>
                            <a:schemeClr val="bg1"/>
                          </a:solidFill>
                          <a:latin typeface="+mn-lt"/>
                          <a:ea typeface="黑体" panose="02010609060101010101" pitchFamily="49" charset="-122"/>
                        </a:rPr>
                        <a:t>充抵折扣率</a:t>
                      </a:r>
                      <a:endParaRPr lang="zh-CN" altLang="en-US" sz="1400" b="1">
                        <a:solidFill>
                          <a:schemeClr val="bg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zh-CN" altLang="en-US" sz="1400" b="1" smtClean="0">
                          <a:solidFill>
                            <a:schemeClr val="bg1"/>
                          </a:solidFill>
                          <a:latin typeface="+mn-lt"/>
                          <a:ea typeface="黑体" panose="02010609060101010101" pitchFamily="49" charset="-122"/>
                        </a:rPr>
                        <a:t>折后汇率</a:t>
                      </a:r>
                      <a:endParaRPr lang="zh-CN" altLang="en-US" sz="1400" b="1">
                        <a:solidFill>
                          <a:schemeClr val="bg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B w="28575" cap="flat" cmpd="sng" algn="ctr">
                      <a:solidFill>
                        <a:schemeClr val="bg1"/>
                      </a:solidFill>
                      <a:prstDash val="solid"/>
                      <a:round/>
                      <a:headEnd type="none" w="med" len="med"/>
                      <a:tailEnd type="none" w="med" len="med"/>
                    </a:lnB>
                  </a:tcPr>
                </a:tc>
                <a:tc>
                  <a:txBody>
                    <a:bodyPr/>
                    <a:lstStyle/>
                    <a:p>
                      <a:pPr algn="ctr"/>
                      <a:r>
                        <a:rPr lang="zh-CN" altLang="en-US" sz="1400" b="1" smtClean="0">
                          <a:solidFill>
                            <a:schemeClr val="bg1"/>
                          </a:solidFill>
                          <a:latin typeface="+mn-lt"/>
                          <a:ea typeface="黑体" panose="02010609060101010101" pitchFamily="49" charset="-122"/>
                        </a:rPr>
                        <a:t>外汇折后金额</a:t>
                      </a:r>
                      <a:endParaRPr lang="en-US" altLang="zh-CN" sz="1400" b="1" smtClean="0">
                        <a:solidFill>
                          <a:schemeClr val="bg1"/>
                        </a:solidFill>
                        <a:latin typeface="+mn-lt"/>
                        <a:ea typeface="黑体" panose="02010609060101010101" pitchFamily="49" charset="-122"/>
                      </a:endParaRPr>
                    </a:p>
                    <a:p>
                      <a:pPr algn="ctr"/>
                      <a:r>
                        <a:rPr lang="zh-CN" altLang="en-US" sz="1400" b="1" smtClean="0">
                          <a:solidFill>
                            <a:schemeClr val="bg1"/>
                          </a:solidFill>
                          <a:latin typeface="+mn-lt"/>
                          <a:ea typeface="黑体" panose="02010609060101010101" pitchFamily="49" charset="-122"/>
                        </a:rPr>
                        <a:t>（人民币）</a:t>
                      </a:r>
                      <a:endParaRPr lang="zh-CN" altLang="en-US" sz="1400" b="1">
                        <a:solidFill>
                          <a:schemeClr val="bg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B w="28575" cap="flat" cmpd="sng" algn="ctr">
                      <a:solidFill>
                        <a:schemeClr val="bg1"/>
                      </a:solidFill>
                      <a:prstDash val="solid"/>
                      <a:round/>
                      <a:headEnd type="none" w="med" len="med"/>
                      <a:tailEnd type="none" w="med" len="med"/>
                    </a:lnB>
                  </a:tcPr>
                </a:tc>
              </a:tr>
              <a:tr h="549433">
                <a:tc>
                  <a:txBody>
                    <a:bodyPr/>
                    <a:lstStyle/>
                    <a:p>
                      <a:pPr algn="ctr"/>
                      <a:r>
                        <a:rPr lang="zh-CN" altLang="en-US" sz="1800" b="1" smtClean="0">
                          <a:solidFill>
                            <a:schemeClr val="tx1"/>
                          </a:solidFill>
                          <a:latin typeface="+mn-lt"/>
                          <a:ea typeface="黑体" panose="02010609060101010101" pitchFamily="49" charset="-122"/>
                        </a:rPr>
                        <a:t>美元</a:t>
                      </a:r>
                      <a:endParaRPr lang="zh-CN" altLang="en-US" sz="1800" b="1">
                        <a:solidFill>
                          <a:schemeClr val="tx1"/>
                        </a:solidFill>
                        <a:latin typeface="+mn-lt"/>
                        <a:ea typeface="黑体" panose="02010609060101010101" pitchFamily="49" charset="-122"/>
                      </a:endParaRPr>
                    </a:p>
                  </a:txBody>
                  <a:tcPr anchor="ctr">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en-US" altLang="zh-CN" sz="1800" b="1" smtClean="0">
                          <a:solidFill>
                            <a:schemeClr val="tx1"/>
                          </a:solidFill>
                          <a:latin typeface="+mn-lt"/>
                          <a:ea typeface="黑体" panose="02010609060101010101" pitchFamily="49" charset="-122"/>
                        </a:rPr>
                        <a:t>1,000,000.00</a:t>
                      </a:r>
                      <a:endParaRPr lang="zh-CN" altLang="en-US" sz="1800" b="1">
                        <a:solidFill>
                          <a:schemeClr val="tx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en-US" altLang="zh-CN" sz="1800" b="1" smtClean="0">
                          <a:solidFill>
                            <a:schemeClr val="tx1"/>
                          </a:solidFill>
                          <a:latin typeface="+mn-lt"/>
                          <a:ea typeface="黑体" panose="02010609060101010101" pitchFamily="49" charset="-122"/>
                        </a:rPr>
                        <a:t>6.8710</a:t>
                      </a:r>
                      <a:endParaRPr lang="zh-CN" altLang="en-US" sz="1800" b="1">
                        <a:solidFill>
                          <a:schemeClr val="tx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en-US" altLang="zh-CN" sz="1800" b="1" smtClean="0">
                          <a:solidFill>
                            <a:schemeClr val="tx1"/>
                          </a:solidFill>
                          <a:latin typeface="+mn-lt"/>
                          <a:ea typeface="黑体" panose="02010609060101010101" pitchFamily="49" charset="-122"/>
                        </a:rPr>
                        <a:t>0.95</a:t>
                      </a:r>
                      <a:endParaRPr lang="zh-CN" altLang="en-US" sz="1800" b="1">
                        <a:solidFill>
                          <a:schemeClr val="tx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en-US" altLang="zh-CN" sz="1800" b="1" smtClean="0">
                          <a:solidFill>
                            <a:schemeClr val="tx1"/>
                          </a:solidFill>
                          <a:latin typeface="+mn-lt"/>
                          <a:ea typeface="黑体" panose="02010609060101010101" pitchFamily="49" charset="-122"/>
                        </a:rPr>
                        <a:t>6.5275</a:t>
                      </a:r>
                      <a:endParaRPr lang="zh-CN" altLang="en-US" sz="1800" b="1">
                        <a:solidFill>
                          <a:schemeClr val="tx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tcPr>
                </a:tc>
                <a:tc>
                  <a:txBody>
                    <a:bodyPr/>
                    <a:lstStyle/>
                    <a:p>
                      <a:pPr algn="ctr"/>
                      <a:r>
                        <a:rPr lang="en-US" altLang="zh-CN" sz="1800" b="1" smtClean="0">
                          <a:solidFill>
                            <a:schemeClr val="tx1"/>
                          </a:solidFill>
                          <a:latin typeface="+mn-lt"/>
                          <a:ea typeface="黑体" panose="02010609060101010101" pitchFamily="49" charset="-122"/>
                        </a:rPr>
                        <a:t>6,527,450.00</a:t>
                      </a:r>
                      <a:endParaRPr lang="zh-CN" altLang="en-US" sz="1800" b="1">
                        <a:solidFill>
                          <a:schemeClr val="tx1"/>
                        </a:solidFill>
                        <a:latin typeface="+mn-lt"/>
                        <a:ea typeface="黑体" panose="02010609060101010101" pitchFamily="49" charset="-122"/>
                      </a:endParaRPr>
                    </a:p>
                  </a:txBody>
                  <a:tcPr anchor="ctr">
                    <a:lnL w="28575" cap="flat" cmpd="sng" algn="ctr">
                      <a:solidFill>
                        <a:schemeClr val="bg1"/>
                      </a:solidFill>
                      <a:prstDash val="solid"/>
                      <a:round/>
                      <a:headEnd type="none" w="med" len="med"/>
                      <a:tailEnd type="none" w="med" len="med"/>
                    </a:lnL>
                    <a:lnT w="28575" cap="flat" cmpd="sng" algn="ctr">
                      <a:solidFill>
                        <a:schemeClr val="bg1"/>
                      </a:solidFill>
                      <a:prstDash val="solid"/>
                      <a:round/>
                      <a:headEnd type="none" w="med" len="med"/>
                      <a:tailEnd type="none" w="med" len="med"/>
                    </a:lnT>
                  </a:tcPr>
                </a:tc>
              </a:tr>
            </a:tbl>
          </a:graphicData>
        </a:graphic>
      </p:graphicFrame>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18</a:t>
            </a:fld>
            <a:endParaRPr lang="zh-CN" altLang="en-US"/>
          </a:p>
        </p:txBody>
      </p:sp>
      <p:pic>
        <p:nvPicPr>
          <p:cNvPr id="7" name="image6.png" descr="logo.psd"/>
          <p:cNvPicPr/>
          <p:nvPr/>
        </p:nvPicPr>
        <p:blipFill>
          <a:blip r:embed="rId3" cstate="print">
            <a:extLst/>
          </a:blip>
          <a:stretch>
            <a:fillRect/>
          </a:stretch>
        </p:blipFill>
        <p:spPr>
          <a:xfrm>
            <a:off x="-43449" y="6169059"/>
            <a:ext cx="1529350" cy="707185"/>
          </a:xfrm>
          <a:prstGeom prst="rect">
            <a:avLst/>
          </a:prstGeom>
          <a:ln w="12700">
            <a:miter lim="400000"/>
          </a:ln>
        </p:spPr>
      </p:pic>
      <p:sp>
        <p:nvSpPr>
          <p:cNvPr id="10"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wipe(up)">
                                      <p:cBhvr>
                                        <p:cTn id="7" dur="500"/>
                                        <p:tgtEl>
                                          <p:spTgt spid="9">
                                            <p:txEl>
                                              <p:pRg st="0" end="0"/>
                                            </p:txEl>
                                          </p:spTgt>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animEffect transition="in" filter="wipe(up)">
                                      <p:cBhvr>
                                        <p:cTn id="11" dur="500"/>
                                        <p:tgtEl>
                                          <p:spTgt spid="9">
                                            <p:txEl>
                                              <p:pRg st="1" end="1"/>
                                            </p:txEl>
                                          </p:spTgt>
                                        </p:tgtEl>
                                      </p:cBhvr>
                                    </p:animEffect>
                                  </p:childTnLst>
                                </p:cTn>
                              </p:par>
                            </p:childTnLst>
                          </p:cTn>
                        </p:par>
                        <p:par>
                          <p:cTn id="12" fill="hold" nodeType="afterGroup">
                            <p:stCondLst>
                              <p:cond delay="1000"/>
                            </p:stCondLst>
                            <p:childTnLst>
                              <p:par>
                                <p:cTn id="13" presetID="22" presetClass="entr" presetSubtype="1" fill="hold" grpId="0" nodeType="after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animEffect transition="in" filter="wipe(up)">
                                      <p:cBhvr>
                                        <p:cTn id="15" dur="500"/>
                                        <p:tgtEl>
                                          <p:spTgt spid="9">
                                            <p:txEl>
                                              <p:pRg st="2" end="2"/>
                                            </p:txEl>
                                          </p:spTgt>
                                        </p:tgtEl>
                                      </p:cBhvr>
                                    </p:animEffect>
                                  </p:childTnLst>
                                </p:cTn>
                              </p:par>
                            </p:childTnLst>
                          </p:cTn>
                        </p:par>
                        <p:par>
                          <p:cTn id="16" fill="hold">
                            <p:stCondLst>
                              <p:cond delay="1500"/>
                            </p:stCondLst>
                            <p:childTnLst>
                              <p:par>
                                <p:cTn id="17" presetID="22" presetClass="entr" presetSubtype="1" fill="hold" grpId="0" nodeType="after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animEffect transition="in" filter="wipe(up)">
                                      <p:cBhvr>
                                        <p:cTn id="19" dur="500"/>
                                        <p:tgtEl>
                                          <p:spTgt spid="9">
                                            <p:txEl>
                                              <p:pRg st="3" end="3"/>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wipe(up)">
                                      <p:cBhvr>
                                        <p:cTn id="24" dur="1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标题 3"/>
          <p:cNvSpPr>
            <a:spLocks noGrp="1"/>
          </p:cNvSpPr>
          <p:nvPr>
            <p:ph type="title"/>
          </p:nvPr>
        </p:nvSpPr>
        <p:spPr>
          <a:xfrm>
            <a:off x="342900" y="136525"/>
            <a:ext cx="8723313" cy="638175"/>
          </a:xfrm>
        </p:spPr>
        <p:txBody>
          <a:bodyPr>
            <a:noAutofit/>
          </a:bodyPr>
          <a:lstStyle/>
          <a:p>
            <a:r>
              <a:rPr lang="zh-CN" altLang="en-US" smtClean="0"/>
              <a:t>原油期货结算业务</a:t>
            </a:r>
            <a:r>
              <a:rPr lang="en-US" altLang="zh-CN" smtClean="0"/>
              <a:t>	</a:t>
            </a:r>
            <a:r>
              <a:rPr lang="zh-CN" altLang="en-US" smtClean="0"/>
              <a:t>日常结算 </a:t>
            </a:r>
            <a:r>
              <a:rPr lang="en-US" altLang="zh-CN" smtClean="0"/>
              <a:t>- </a:t>
            </a:r>
            <a:r>
              <a:rPr lang="zh-CN" altLang="en-US" smtClean="0"/>
              <a:t>作为保证金使用的资产</a:t>
            </a:r>
          </a:p>
        </p:txBody>
      </p:sp>
      <p:grpSp>
        <p:nvGrpSpPr>
          <p:cNvPr id="21508" name="组合 5"/>
          <p:cNvGrpSpPr>
            <a:grpSpLocks/>
          </p:cNvGrpSpPr>
          <p:nvPr/>
        </p:nvGrpSpPr>
        <p:grpSpPr bwMode="auto">
          <a:xfrm>
            <a:off x="527050" y="1077913"/>
            <a:ext cx="4462463" cy="5667375"/>
            <a:chOff x="2576883" y="861459"/>
            <a:chExt cx="4462272" cy="5667274"/>
          </a:xfrm>
        </p:grpSpPr>
        <p:pic>
          <p:nvPicPr>
            <p:cNvPr id="215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76883" y="861459"/>
              <a:ext cx="4462272" cy="56672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1" name="椭圆 10"/>
            <p:cNvSpPr/>
            <p:nvPr/>
          </p:nvSpPr>
          <p:spPr>
            <a:xfrm>
              <a:off x="2683241" y="5057146"/>
              <a:ext cx="1293757" cy="761986"/>
            </a:xfrm>
            <a:prstGeom prst="ellipse">
              <a:avLst/>
            </a:prstGeom>
            <a:noFill/>
            <a:ln w="19050">
              <a:solidFill>
                <a:srgbClr val="FD1503"/>
              </a:solidFill>
            </a:ln>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defRPr/>
              </a:pPr>
              <a:endParaRPr lang="zh-CN" altLang="en-US">
                <a:ea typeface="微软雅黑" panose="020B0503020204020204" pitchFamily="34" charset="-122"/>
              </a:endParaRPr>
            </a:p>
          </p:txBody>
        </p:sp>
        <p:sp>
          <p:nvSpPr>
            <p:cNvPr id="12" name="椭圆 11"/>
            <p:cNvSpPr/>
            <p:nvPr/>
          </p:nvSpPr>
          <p:spPr>
            <a:xfrm>
              <a:off x="5146936" y="5057146"/>
              <a:ext cx="701645" cy="760399"/>
            </a:xfrm>
            <a:prstGeom prst="ellipse">
              <a:avLst/>
            </a:prstGeom>
            <a:noFill/>
            <a:ln w="19050">
              <a:solidFill>
                <a:srgbClr val="FD1503"/>
              </a:solidFill>
            </a:ln>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defRPr/>
              </a:pPr>
              <a:endParaRPr lang="zh-CN" altLang="en-US">
                <a:ea typeface="微软雅黑" panose="020B0503020204020204" pitchFamily="34" charset="-122"/>
              </a:endParaRPr>
            </a:p>
          </p:txBody>
        </p:sp>
        <p:sp>
          <p:nvSpPr>
            <p:cNvPr id="13" name="矩形 12"/>
            <p:cNvSpPr/>
            <p:nvPr/>
          </p:nvSpPr>
          <p:spPr>
            <a:xfrm>
              <a:off x="2932468" y="1458348"/>
              <a:ext cx="1338206" cy="138110"/>
            </a:xfrm>
            <a:prstGeom prst="rect">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CN" altLang="en-US">
                <a:ea typeface="微软雅黑" panose="020B0503020204020204" pitchFamily="34" charset="-122"/>
              </a:endParaRPr>
            </a:p>
          </p:txBody>
        </p:sp>
      </p:grpSp>
      <p:sp>
        <p:nvSpPr>
          <p:cNvPr id="14" name="内容占位符 1"/>
          <p:cNvSpPr txBox="1">
            <a:spLocks/>
          </p:cNvSpPr>
          <p:nvPr/>
        </p:nvSpPr>
        <p:spPr>
          <a:xfrm>
            <a:off x="5237163" y="1673225"/>
            <a:ext cx="4916487" cy="4687888"/>
          </a:xfrm>
          <a:prstGeom prst="rect">
            <a:avLst/>
          </a:prstGeom>
        </p:spPr>
        <p:txBody>
          <a:bodyPr lIns="84669" tIns="42334" rIns="84669" bIns="42334">
            <a:normAutofit/>
          </a:bodyPr>
          <a:lstStyle>
            <a:lvl1pPr marL="317508" indent="-317508" algn="l" defTabSz="846689"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687935" indent="-264591" algn="l" defTabSz="846689" rtl="0" eaLnBrk="1" latinLnBrk="0" hangingPunct="1">
              <a:spcBef>
                <a:spcPct val="20000"/>
              </a:spcBef>
              <a:buFont typeface="Arial" pitchFamily="34" charset="0"/>
              <a:buChar char="–"/>
              <a:defRPr sz="2600" kern="1200">
                <a:solidFill>
                  <a:schemeClr val="tx1"/>
                </a:solidFill>
                <a:latin typeface="+mn-lt"/>
                <a:ea typeface="+mn-ea"/>
                <a:cs typeface="+mn-cs"/>
              </a:defRPr>
            </a:lvl2pPr>
            <a:lvl3pPr marL="1058361" indent="-211672" algn="l" defTabSz="846689" rtl="0" eaLnBrk="1" latinLnBrk="0" hangingPunct="1">
              <a:spcBef>
                <a:spcPct val="20000"/>
              </a:spcBef>
              <a:buFont typeface="Arial" pitchFamily="34" charset="0"/>
              <a:buChar char="•"/>
              <a:defRPr sz="2200" kern="1200">
                <a:solidFill>
                  <a:schemeClr val="tx1"/>
                </a:solidFill>
                <a:latin typeface="+mn-lt"/>
                <a:ea typeface="+mn-ea"/>
                <a:cs typeface="+mn-cs"/>
              </a:defRPr>
            </a:lvl3pPr>
            <a:lvl4pPr marL="1481705"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4pPr>
            <a:lvl5pPr marL="1905050"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5pPr>
            <a:lvl6pPr marL="2328394"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2751738"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175083"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598427" indent="-211672" algn="l" defTabSz="846689"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a:lnSpc>
                <a:spcPts val="2400"/>
              </a:lnSpc>
              <a:spcBef>
                <a:spcPts val="0"/>
              </a:spcBef>
              <a:buClr>
                <a:srgbClr val="C00000"/>
              </a:buClr>
              <a:buSzPct val="80000"/>
              <a:buFont typeface="Wingdings" panose="05000000000000000000" pitchFamily="2" charset="2"/>
              <a:buChar char="n"/>
              <a:defRPr/>
            </a:pPr>
            <a:r>
              <a:rPr lang="zh-CN" altLang="en-US" sz="2000" smtClean="0">
                <a:latin typeface="黑体" panose="02010609060101010101" pitchFamily="49" charset="-122"/>
                <a:ea typeface="黑体" panose="02010609060101010101" pitchFamily="49" charset="-122"/>
              </a:rPr>
              <a:t>作为保证金使用的资产价值每日变动</a:t>
            </a:r>
            <a:endParaRPr lang="en-US" altLang="zh-CN" sz="2000" smtClean="0">
              <a:latin typeface="黑体" panose="02010609060101010101" pitchFamily="49" charset="-122"/>
              <a:ea typeface="黑体" panose="02010609060101010101" pitchFamily="49" charset="-122"/>
            </a:endParaRPr>
          </a:p>
          <a:p>
            <a:pPr>
              <a:lnSpc>
                <a:spcPts val="2400"/>
              </a:lnSpc>
              <a:spcBef>
                <a:spcPts val="0"/>
              </a:spcBef>
              <a:buClr>
                <a:srgbClr val="C00000"/>
              </a:buClr>
              <a:buSzPct val="80000"/>
              <a:buFont typeface="Wingdings" panose="05000000000000000000" pitchFamily="2" charset="2"/>
              <a:buChar char="n"/>
              <a:defRPr/>
            </a:pPr>
            <a:endParaRPr lang="en-US" altLang="zh-CN" sz="2000" smtClean="0">
              <a:latin typeface="黑体" panose="02010609060101010101" pitchFamily="49" charset="-122"/>
              <a:ea typeface="黑体" panose="02010609060101010101" pitchFamily="49" charset="-122"/>
            </a:endParaRPr>
          </a:p>
          <a:p>
            <a:pPr>
              <a:lnSpc>
                <a:spcPts val="2400"/>
              </a:lnSpc>
              <a:spcBef>
                <a:spcPts val="0"/>
              </a:spcBef>
              <a:buClr>
                <a:srgbClr val="C00000"/>
              </a:buClr>
              <a:buSzPct val="80000"/>
              <a:buFont typeface="Wingdings" panose="05000000000000000000" pitchFamily="2" charset="2"/>
              <a:buChar char="n"/>
              <a:defRPr/>
            </a:pPr>
            <a:endParaRPr lang="en-US" altLang="zh-CN" sz="2000" smtClean="0">
              <a:latin typeface="黑体" panose="02010609060101010101" pitchFamily="49" charset="-122"/>
              <a:ea typeface="黑体" panose="02010609060101010101" pitchFamily="49" charset="-122"/>
            </a:endParaRPr>
          </a:p>
          <a:p>
            <a:pPr>
              <a:lnSpc>
                <a:spcPts val="2400"/>
              </a:lnSpc>
              <a:spcBef>
                <a:spcPts val="0"/>
              </a:spcBef>
              <a:spcAft>
                <a:spcPts val="2400"/>
              </a:spcAft>
              <a:buClr>
                <a:srgbClr val="C00000"/>
              </a:buClr>
              <a:buSzPct val="80000"/>
              <a:buFont typeface="Wingdings" panose="05000000000000000000" pitchFamily="2" charset="2"/>
              <a:buChar char="n"/>
              <a:tabLst>
                <a:tab pos="1698625" algn="l"/>
              </a:tabLst>
              <a:defRPr/>
            </a:pPr>
            <a:r>
              <a:rPr lang="zh-CN" altLang="en-US" sz="2000" smtClean="0">
                <a:latin typeface="黑体" panose="02010609060101010101" pitchFamily="49" charset="-122"/>
                <a:ea typeface="黑体" panose="02010609060101010101" pitchFamily="49" charset="-122"/>
              </a:rPr>
              <a:t>配比乘数：</a:t>
            </a:r>
            <a:endParaRPr lang="en-US" altLang="zh-CN" sz="2000" smtClean="0">
              <a:latin typeface="黑体" panose="02010609060101010101" pitchFamily="49" charset="-122"/>
              <a:ea typeface="黑体" panose="02010609060101010101" pitchFamily="49" charset="-122"/>
            </a:endParaRPr>
          </a:p>
          <a:p>
            <a:pPr marL="712788" indent="-357188">
              <a:lnSpc>
                <a:spcPct val="150000"/>
              </a:lnSpc>
              <a:spcBef>
                <a:spcPts val="0"/>
              </a:spcBef>
              <a:spcAft>
                <a:spcPts val="2400"/>
              </a:spcAft>
              <a:buClr>
                <a:srgbClr val="C00000"/>
              </a:buClr>
              <a:buFont typeface="Wide Latin" panose="020A0A07050505020404" pitchFamily="18" charset="0"/>
              <a:buChar char="-"/>
              <a:defRPr/>
            </a:pPr>
            <a:r>
              <a:rPr lang="zh-CN" altLang="zh-CN" sz="2000" smtClean="0">
                <a:solidFill>
                  <a:srgbClr val="C00000"/>
                </a:solidFill>
                <a:latin typeface="黑体" panose="02010609060101010101" pitchFamily="49" charset="-122"/>
                <a:ea typeface="黑体" panose="02010609060101010101" pitchFamily="49" charset="-122"/>
              </a:rPr>
              <a:t>除</a:t>
            </a:r>
            <a:r>
              <a:rPr lang="zh-CN" altLang="en-US" sz="2000" smtClean="0">
                <a:solidFill>
                  <a:srgbClr val="C00000"/>
                </a:solidFill>
                <a:latin typeface="黑体" panose="02010609060101010101" pitchFamily="49" charset="-122"/>
                <a:ea typeface="黑体" panose="02010609060101010101" pitchFamily="49" charset="-122"/>
              </a:rPr>
              <a:t>外汇</a:t>
            </a:r>
            <a:r>
              <a:rPr lang="zh-CN" altLang="zh-CN" sz="2000" smtClean="0">
                <a:solidFill>
                  <a:srgbClr val="C00000"/>
                </a:solidFill>
                <a:latin typeface="黑体" panose="02010609060101010101" pitchFamily="49" charset="-122"/>
                <a:ea typeface="黑体" panose="02010609060101010101" pitchFamily="49" charset="-122"/>
              </a:rPr>
              <a:t>资产以外</a:t>
            </a:r>
            <a:r>
              <a:rPr lang="zh-CN" altLang="zh-CN" sz="2000" smtClean="0">
                <a:latin typeface="黑体" panose="02010609060101010101" pitchFamily="49" charset="-122"/>
                <a:ea typeface="黑体" panose="02010609060101010101" pitchFamily="49" charset="-122"/>
              </a:rPr>
              <a:t>的</a:t>
            </a:r>
            <a:r>
              <a:rPr lang="zh-CN" altLang="zh-CN" sz="2000">
                <a:latin typeface="黑体" panose="02010609060101010101" pitchFamily="49" charset="-122"/>
                <a:ea typeface="黑体" panose="02010609060101010101" pitchFamily="49" charset="-122"/>
              </a:rPr>
              <a:t>其他资产</a:t>
            </a:r>
            <a:r>
              <a:rPr lang="zh-CN" altLang="zh-CN" sz="2000" smtClean="0">
                <a:latin typeface="黑体" panose="02010609060101010101" pitchFamily="49" charset="-122"/>
                <a:ea typeface="黑体" panose="02010609060101010101" pitchFamily="49" charset="-122"/>
              </a:rPr>
              <a:t>作为</a:t>
            </a:r>
            <a:r>
              <a:rPr lang="en-US" altLang="zh-CN" sz="2000" smtClean="0">
                <a:latin typeface="黑体" panose="02010609060101010101" pitchFamily="49" charset="-122"/>
                <a:ea typeface="黑体" panose="02010609060101010101" pitchFamily="49" charset="-122"/>
              </a:rPr>
              <a:t>  </a:t>
            </a:r>
            <a:r>
              <a:rPr lang="zh-CN" altLang="zh-CN" sz="2000" smtClean="0">
                <a:latin typeface="黑体" panose="02010609060101010101" pitchFamily="49" charset="-122"/>
                <a:ea typeface="黑体" panose="02010609060101010101" pitchFamily="49" charset="-122"/>
              </a:rPr>
              <a:t>保证金</a:t>
            </a:r>
            <a:r>
              <a:rPr lang="zh-CN" altLang="zh-CN" sz="2000">
                <a:latin typeface="黑体" panose="02010609060101010101" pitchFamily="49" charset="-122"/>
                <a:ea typeface="黑体" panose="02010609060101010101" pitchFamily="49" charset="-122"/>
              </a:rPr>
              <a:t>的最大配比</a:t>
            </a:r>
            <a:r>
              <a:rPr lang="zh-CN" altLang="zh-CN" sz="2000" smtClean="0">
                <a:latin typeface="黑体" panose="02010609060101010101" pitchFamily="49" charset="-122"/>
                <a:ea typeface="黑体" panose="02010609060101010101" pitchFamily="49" charset="-122"/>
              </a:rPr>
              <a:t>金额</a:t>
            </a:r>
            <a:r>
              <a:rPr lang="zh-CN" altLang="en-US" sz="2000" smtClean="0">
                <a:latin typeface="黑体" panose="02010609060101010101" pitchFamily="49" charset="-122"/>
                <a:ea typeface="黑体" panose="02010609060101010101" pitchFamily="49" charset="-122"/>
              </a:rPr>
              <a:t>，</a:t>
            </a:r>
            <a:r>
              <a:rPr lang="zh-CN" altLang="zh-CN" sz="2000" smtClean="0">
                <a:latin typeface="黑体" panose="02010609060101010101" pitchFamily="49" charset="-122"/>
                <a:ea typeface="黑体" panose="02010609060101010101" pitchFamily="49" charset="-122"/>
              </a:rPr>
              <a:t>不超过</a:t>
            </a:r>
            <a:r>
              <a:rPr lang="en-US" altLang="zh-CN" sz="2000" smtClean="0">
                <a:latin typeface="黑体" panose="02010609060101010101" pitchFamily="49" charset="-122"/>
                <a:ea typeface="黑体" panose="02010609060101010101" pitchFamily="49" charset="-122"/>
              </a:rPr>
              <a:t>  </a:t>
            </a:r>
            <a:r>
              <a:rPr lang="zh-CN" altLang="en-US" sz="2000" smtClean="0">
                <a:latin typeface="黑体" panose="02010609060101010101" pitchFamily="49" charset="-122"/>
                <a:ea typeface="黑体" panose="02010609060101010101" pitchFamily="49" charset="-122"/>
              </a:rPr>
              <a:t>货币</a:t>
            </a:r>
            <a:r>
              <a:rPr lang="zh-CN" altLang="en-US" sz="2000">
                <a:latin typeface="黑体" panose="02010609060101010101" pitchFamily="49" charset="-122"/>
                <a:ea typeface="黑体" panose="02010609060101010101" pitchFamily="49" charset="-122"/>
              </a:rPr>
              <a:t>资金</a:t>
            </a:r>
            <a:r>
              <a:rPr lang="zh-CN" altLang="zh-CN" sz="2000" smtClean="0">
                <a:latin typeface="黑体" panose="02010609060101010101" pitchFamily="49" charset="-122"/>
                <a:ea typeface="黑体" panose="02010609060101010101" pitchFamily="49" charset="-122"/>
              </a:rPr>
              <a:t>的</a:t>
            </a:r>
            <a:r>
              <a:rPr lang="en-US" altLang="zh-CN" sz="2000" smtClean="0">
                <a:latin typeface="黑体" panose="02010609060101010101" pitchFamily="49" charset="-122"/>
                <a:ea typeface="黑体" panose="02010609060101010101" pitchFamily="49" charset="-122"/>
              </a:rPr>
              <a:t> </a:t>
            </a:r>
            <a:r>
              <a:rPr lang="en-US" altLang="zh-CN" sz="2000" b="1" smtClean="0">
                <a:solidFill>
                  <a:srgbClr val="C00000"/>
                </a:solidFill>
                <a:latin typeface="Bookman Old Style" panose="02050604050505020204" pitchFamily="18" charset="0"/>
                <a:ea typeface="黑体" panose="02010609060101010101" pitchFamily="49" charset="-122"/>
              </a:rPr>
              <a:t>4</a:t>
            </a:r>
            <a:r>
              <a:rPr lang="en-US" altLang="zh-CN" sz="2000" smtClean="0">
                <a:latin typeface="黑体" panose="02010609060101010101" pitchFamily="49" charset="-122"/>
                <a:ea typeface="黑体" panose="02010609060101010101" pitchFamily="49" charset="-122"/>
              </a:rPr>
              <a:t> </a:t>
            </a:r>
            <a:r>
              <a:rPr lang="zh-CN" altLang="zh-CN" sz="2000" smtClean="0">
                <a:latin typeface="黑体" panose="02010609060101010101" pitchFamily="49" charset="-122"/>
                <a:ea typeface="黑体" panose="02010609060101010101" pitchFamily="49" charset="-122"/>
              </a:rPr>
              <a:t>倍</a:t>
            </a:r>
            <a:endParaRPr lang="en-US" altLang="zh-CN" sz="2000">
              <a:latin typeface="黑体" panose="02010609060101010101" pitchFamily="49" charset="-122"/>
              <a:ea typeface="黑体" panose="02010609060101010101" pitchFamily="49" charset="-122"/>
            </a:endParaRPr>
          </a:p>
          <a:p>
            <a:pPr marL="712788" indent="-357188">
              <a:lnSpc>
                <a:spcPct val="150000"/>
              </a:lnSpc>
              <a:spcBef>
                <a:spcPts val="0"/>
              </a:spcBef>
              <a:spcAft>
                <a:spcPts val="2400"/>
              </a:spcAft>
              <a:buClr>
                <a:srgbClr val="C00000"/>
              </a:buClr>
              <a:buFont typeface="Wide Latin" panose="020A0A07050505020404" pitchFamily="18" charset="0"/>
              <a:buChar char="-"/>
              <a:defRPr/>
            </a:pPr>
            <a:r>
              <a:rPr lang="zh-CN" altLang="en-US" sz="2000" smtClean="0">
                <a:latin typeface="黑体" panose="02010609060101010101" pitchFamily="49" charset="-122"/>
                <a:ea typeface="黑体" panose="02010609060101010101" pitchFamily="49" charset="-122"/>
              </a:rPr>
              <a:t>货币资金 </a:t>
            </a:r>
            <a:r>
              <a:rPr lang="en-US" altLang="zh-CN" sz="2000" smtClean="0">
                <a:latin typeface="黑体" panose="02010609060101010101" pitchFamily="49" charset="-122"/>
                <a:ea typeface="黑体" panose="02010609060101010101" pitchFamily="49" charset="-122"/>
              </a:rPr>
              <a:t>= </a:t>
            </a:r>
            <a:r>
              <a:rPr lang="zh-CN" altLang="zh-CN" sz="2000" smtClean="0">
                <a:latin typeface="黑体" panose="02010609060101010101" pitchFamily="49" charset="-122"/>
                <a:ea typeface="黑体" panose="02010609060101010101" pitchFamily="49" charset="-122"/>
              </a:rPr>
              <a:t>人民币</a:t>
            </a:r>
            <a:r>
              <a:rPr lang="en-US" altLang="zh-CN" sz="1200" smtClean="0">
                <a:latin typeface="黑体" panose="02010609060101010101" pitchFamily="49" charset="-122"/>
                <a:ea typeface="黑体" panose="02010609060101010101" pitchFamily="49" charset="-122"/>
              </a:rPr>
              <a:t> </a:t>
            </a:r>
            <a:r>
              <a:rPr lang="en-US" altLang="zh-CN" sz="2000" b="1" smtClean="0">
                <a:latin typeface="黑体" panose="02010609060101010101" pitchFamily="49" charset="-122"/>
                <a:ea typeface="黑体" panose="02010609060101010101" pitchFamily="49" charset="-122"/>
              </a:rPr>
              <a:t>+</a:t>
            </a:r>
            <a:r>
              <a:rPr lang="en-US" altLang="zh-CN" sz="1200" smtClean="0">
                <a:latin typeface="黑体" panose="02010609060101010101" pitchFamily="49" charset="-122"/>
                <a:ea typeface="黑体" panose="02010609060101010101" pitchFamily="49" charset="-122"/>
              </a:rPr>
              <a:t> </a:t>
            </a:r>
            <a:r>
              <a:rPr lang="zh-CN" altLang="en-US" sz="2000">
                <a:latin typeface="黑体" panose="02010609060101010101" pitchFamily="49" charset="-122"/>
                <a:ea typeface="黑体" panose="02010609060101010101" pitchFamily="49" charset="-122"/>
              </a:rPr>
              <a:t>外汇折后</a:t>
            </a:r>
            <a:r>
              <a:rPr lang="zh-CN" altLang="en-US" sz="2000" smtClean="0">
                <a:latin typeface="黑体" panose="02010609060101010101" pitchFamily="49" charset="-122"/>
                <a:ea typeface="黑体" panose="02010609060101010101" pitchFamily="49" charset="-122"/>
              </a:rPr>
              <a:t>金额</a:t>
            </a:r>
            <a:endParaRPr lang="zh-CN" altLang="en-US" sz="2000">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19</a:t>
            </a:fld>
            <a:endParaRPr lang="zh-CN" altLang="en-US"/>
          </a:p>
        </p:txBody>
      </p:sp>
      <p:sp>
        <p:nvSpPr>
          <p:cNvPr id="15"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标题 3"/>
          <p:cNvSpPr>
            <a:spLocks noGrp="1"/>
          </p:cNvSpPr>
          <p:nvPr>
            <p:ph type="title"/>
          </p:nvPr>
        </p:nvSpPr>
        <p:spPr>
          <a:xfrm>
            <a:off x="342900" y="136525"/>
            <a:ext cx="5781676" cy="638175"/>
          </a:xfrm>
        </p:spPr>
        <p:txBody>
          <a:bodyPr>
            <a:noAutofit/>
          </a:bodyPr>
          <a:lstStyle/>
          <a:p>
            <a:r>
              <a:rPr lang="zh-CN" altLang="en-US" smtClean="0"/>
              <a:t>原油期货结算业务</a:t>
            </a:r>
            <a:r>
              <a:rPr lang="en-US" altLang="zh-CN" smtClean="0"/>
              <a:t>	</a:t>
            </a:r>
            <a:r>
              <a:rPr lang="zh-CN" altLang="en-US" smtClean="0"/>
              <a:t>议程</a:t>
            </a: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a:t>
            </a:fld>
            <a:endParaRPr lang="zh-CN" altLang="en-US"/>
          </a:p>
        </p:txBody>
      </p:sp>
      <p:grpSp>
        <p:nvGrpSpPr>
          <p:cNvPr id="5" name="组合 4"/>
          <p:cNvGrpSpPr/>
          <p:nvPr/>
        </p:nvGrpSpPr>
        <p:grpSpPr>
          <a:xfrm>
            <a:off x="1496530" y="1495734"/>
            <a:ext cx="3051180" cy="3776626"/>
            <a:chOff x="1522408" y="1288710"/>
            <a:chExt cx="3051180" cy="3776626"/>
          </a:xfrm>
        </p:grpSpPr>
        <p:sp>
          <p:nvSpPr>
            <p:cNvPr id="28" name="椭圆 27"/>
            <p:cNvSpPr/>
            <p:nvPr/>
          </p:nvSpPr>
          <p:spPr bwMode="auto">
            <a:xfrm>
              <a:off x="1522411" y="2960043"/>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smtClean="0">
                  <a:solidFill>
                    <a:schemeClr val="bg1"/>
                  </a:solidFill>
                  <a:ea typeface="微软雅黑" panose="020B0503020204020204" pitchFamily="34" charset="-122"/>
                </a:rPr>
                <a:t>3</a:t>
              </a:r>
              <a:endParaRPr lang="zh-CN" altLang="en-US" sz="2000" b="1">
                <a:solidFill>
                  <a:schemeClr val="bg1"/>
                </a:solidFill>
                <a:ea typeface="微软雅黑" panose="020B0503020204020204" pitchFamily="34" charset="-122"/>
              </a:endParaRPr>
            </a:p>
          </p:txBody>
        </p:sp>
        <p:sp>
          <p:nvSpPr>
            <p:cNvPr id="29" name="圆角矩形 28"/>
            <p:cNvSpPr/>
            <p:nvPr/>
          </p:nvSpPr>
          <p:spPr bwMode="auto">
            <a:xfrm>
              <a:off x="2236307" y="2925540"/>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黑体" panose="02010609060101010101" pitchFamily="49" charset="-122"/>
                  <a:ea typeface="黑体" panose="02010609060101010101" pitchFamily="49" charset="-122"/>
                </a:rPr>
                <a:t>结算架构</a:t>
              </a:r>
              <a:r>
                <a:rPr lang="en-US" altLang="zh-CN" sz="2000" smtClean="0">
                  <a:solidFill>
                    <a:schemeClr val="tx1">
                      <a:lumMod val="85000"/>
                      <a:lumOff val="15000"/>
                    </a:schemeClr>
                  </a:solidFill>
                  <a:latin typeface="黑体" panose="02010609060101010101" pitchFamily="49" charset="-122"/>
                  <a:ea typeface="黑体" panose="02010609060101010101" pitchFamily="49" charset="-122"/>
                </a:rPr>
                <a:t> </a:t>
              </a:r>
              <a:endParaRPr lang="zh-CN" altLang="en-US" sz="2000">
                <a:solidFill>
                  <a:schemeClr val="tx1">
                    <a:lumMod val="85000"/>
                    <a:lumOff val="15000"/>
                  </a:schemeClr>
                </a:solidFill>
                <a:latin typeface="黑体" panose="02010609060101010101" pitchFamily="49" charset="-122"/>
                <a:ea typeface="黑体" panose="02010609060101010101" pitchFamily="49" charset="-122"/>
              </a:endParaRPr>
            </a:p>
          </p:txBody>
        </p:sp>
        <p:sp>
          <p:nvSpPr>
            <p:cNvPr id="30" name="椭圆 29"/>
            <p:cNvSpPr/>
            <p:nvPr/>
          </p:nvSpPr>
          <p:spPr bwMode="auto">
            <a:xfrm>
              <a:off x="1522411" y="3788850"/>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smtClean="0">
                  <a:solidFill>
                    <a:schemeClr val="bg1"/>
                  </a:solidFill>
                  <a:ea typeface="微软雅黑" panose="020B0503020204020204" pitchFamily="34" charset="-122"/>
                </a:rPr>
                <a:t>4</a:t>
              </a:r>
              <a:endParaRPr lang="zh-CN" altLang="en-US" sz="2000" b="1">
                <a:solidFill>
                  <a:schemeClr val="bg1"/>
                </a:solidFill>
                <a:ea typeface="微软雅黑" panose="020B0503020204020204" pitchFamily="34" charset="-122"/>
              </a:endParaRPr>
            </a:p>
          </p:txBody>
        </p:sp>
        <p:sp>
          <p:nvSpPr>
            <p:cNvPr id="31" name="圆角矩形 30"/>
            <p:cNvSpPr/>
            <p:nvPr/>
          </p:nvSpPr>
          <p:spPr bwMode="auto">
            <a:xfrm>
              <a:off x="2236309" y="3754348"/>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黑体" panose="02010609060101010101" pitchFamily="49" charset="-122"/>
                  <a:ea typeface="黑体" panose="02010609060101010101" pitchFamily="49" charset="-122"/>
                </a:rPr>
                <a:t>结算原则</a:t>
              </a:r>
              <a:endParaRPr lang="zh-CN" altLang="en-US" sz="2000">
                <a:solidFill>
                  <a:schemeClr val="tx1">
                    <a:lumMod val="85000"/>
                    <a:lumOff val="15000"/>
                  </a:schemeClr>
                </a:solidFill>
                <a:latin typeface="黑体" panose="02010609060101010101" pitchFamily="49" charset="-122"/>
                <a:ea typeface="黑体" panose="02010609060101010101" pitchFamily="49" charset="-122"/>
              </a:endParaRPr>
            </a:p>
          </p:txBody>
        </p:sp>
        <p:sp>
          <p:nvSpPr>
            <p:cNvPr id="32" name="椭圆 31"/>
            <p:cNvSpPr/>
            <p:nvPr/>
          </p:nvSpPr>
          <p:spPr bwMode="auto">
            <a:xfrm>
              <a:off x="1522408" y="4608138"/>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a:solidFill>
                    <a:schemeClr val="bg1"/>
                  </a:solidFill>
                  <a:ea typeface="微软雅黑" panose="020B0503020204020204" pitchFamily="34" charset="-122"/>
                </a:rPr>
                <a:t>5</a:t>
              </a:r>
              <a:endParaRPr lang="zh-CN" altLang="en-US" sz="2000" b="1">
                <a:solidFill>
                  <a:schemeClr val="bg1"/>
                </a:solidFill>
                <a:ea typeface="微软雅黑" panose="020B0503020204020204" pitchFamily="34" charset="-122"/>
              </a:endParaRPr>
            </a:p>
          </p:txBody>
        </p:sp>
        <p:sp>
          <p:nvSpPr>
            <p:cNvPr id="33" name="圆角矩形 32"/>
            <p:cNvSpPr/>
            <p:nvPr/>
          </p:nvSpPr>
          <p:spPr bwMode="auto">
            <a:xfrm>
              <a:off x="2236306" y="4573636"/>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黑体" panose="02010609060101010101" pitchFamily="49" charset="-122"/>
                  <a:ea typeface="黑体" panose="02010609060101010101" pitchFamily="49" charset="-122"/>
                </a:rPr>
                <a:t>保证金管理</a:t>
              </a:r>
              <a:endParaRPr lang="zh-CN" altLang="en-US" sz="2000">
                <a:solidFill>
                  <a:schemeClr val="tx1">
                    <a:lumMod val="85000"/>
                    <a:lumOff val="15000"/>
                  </a:schemeClr>
                </a:solidFill>
                <a:latin typeface="黑体" panose="02010609060101010101" pitchFamily="49" charset="-122"/>
                <a:ea typeface="黑体" panose="02010609060101010101" pitchFamily="49" charset="-122"/>
              </a:endParaRPr>
            </a:p>
          </p:txBody>
        </p:sp>
        <p:sp>
          <p:nvSpPr>
            <p:cNvPr id="22" name="椭圆 21"/>
            <p:cNvSpPr/>
            <p:nvPr/>
          </p:nvSpPr>
          <p:spPr bwMode="auto">
            <a:xfrm>
              <a:off x="1522410" y="1323213"/>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a:solidFill>
                    <a:schemeClr val="bg1"/>
                  </a:solidFill>
                  <a:ea typeface="微软雅黑" panose="020B0503020204020204" pitchFamily="34" charset="-122"/>
                </a:rPr>
                <a:t>1</a:t>
              </a:r>
              <a:endParaRPr lang="zh-CN" altLang="en-US" sz="2000" b="1">
                <a:solidFill>
                  <a:schemeClr val="bg1"/>
                </a:solidFill>
                <a:ea typeface="微软雅黑" panose="020B0503020204020204" pitchFamily="34" charset="-122"/>
              </a:endParaRPr>
            </a:p>
          </p:txBody>
        </p:sp>
        <p:sp>
          <p:nvSpPr>
            <p:cNvPr id="23" name="圆角矩形 22"/>
            <p:cNvSpPr/>
            <p:nvPr/>
          </p:nvSpPr>
          <p:spPr bwMode="auto">
            <a:xfrm>
              <a:off x="2236308" y="1288710"/>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黑体" panose="02010609060101010101" pitchFamily="49" charset="-122"/>
                  <a:ea typeface="黑体" panose="02010609060101010101" pitchFamily="49" charset="-122"/>
                </a:rPr>
                <a:t>引子</a:t>
              </a:r>
              <a:endParaRPr lang="zh-CN" altLang="en-US" sz="2000">
                <a:solidFill>
                  <a:schemeClr val="tx1">
                    <a:lumMod val="85000"/>
                    <a:lumOff val="15000"/>
                  </a:schemeClr>
                </a:solidFill>
                <a:latin typeface="黑体" panose="02010609060101010101" pitchFamily="49" charset="-122"/>
                <a:ea typeface="黑体" panose="02010609060101010101" pitchFamily="49" charset="-122"/>
              </a:endParaRPr>
            </a:p>
          </p:txBody>
        </p:sp>
        <p:sp>
          <p:nvSpPr>
            <p:cNvPr id="24" name="椭圆 23"/>
            <p:cNvSpPr/>
            <p:nvPr/>
          </p:nvSpPr>
          <p:spPr bwMode="auto">
            <a:xfrm>
              <a:off x="1522411" y="2146270"/>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a:solidFill>
                    <a:schemeClr val="bg1"/>
                  </a:solidFill>
                  <a:ea typeface="微软雅黑" panose="020B0503020204020204" pitchFamily="34" charset="-122"/>
                </a:rPr>
                <a:t>2</a:t>
              </a:r>
              <a:endParaRPr lang="zh-CN" altLang="en-US" sz="2000" b="1">
                <a:solidFill>
                  <a:schemeClr val="bg1"/>
                </a:solidFill>
                <a:ea typeface="微软雅黑" panose="020B0503020204020204" pitchFamily="34" charset="-122"/>
              </a:endParaRPr>
            </a:p>
          </p:txBody>
        </p:sp>
        <p:sp>
          <p:nvSpPr>
            <p:cNvPr id="25" name="圆角矩形 24"/>
            <p:cNvSpPr/>
            <p:nvPr/>
          </p:nvSpPr>
          <p:spPr bwMode="auto">
            <a:xfrm>
              <a:off x="2236309" y="2111768"/>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黑体" panose="02010609060101010101" pitchFamily="49" charset="-122"/>
                  <a:ea typeface="黑体" panose="02010609060101010101" pitchFamily="49" charset="-122"/>
                </a:rPr>
                <a:t>配套政策</a:t>
              </a:r>
              <a:endParaRPr lang="zh-CN" altLang="en-US" sz="2000">
                <a:solidFill>
                  <a:schemeClr val="tx1">
                    <a:lumMod val="85000"/>
                    <a:lumOff val="15000"/>
                  </a:schemeClr>
                </a:solidFill>
                <a:latin typeface="黑体" panose="02010609060101010101" pitchFamily="49" charset="-122"/>
                <a:ea typeface="黑体" panose="02010609060101010101" pitchFamily="49" charset="-122"/>
              </a:endParaRPr>
            </a:p>
          </p:txBody>
        </p:sp>
      </p:grpSp>
      <p:grpSp>
        <p:nvGrpSpPr>
          <p:cNvPr id="6" name="组合 5"/>
          <p:cNvGrpSpPr/>
          <p:nvPr/>
        </p:nvGrpSpPr>
        <p:grpSpPr>
          <a:xfrm>
            <a:off x="5829360" y="2318792"/>
            <a:ext cx="3089655" cy="3820574"/>
            <a:chOff x="5837986" y="2111768"/>
            <a:chExt cx="3089655" cy="3820574"/>
          </a:xfrm>
        </p:grpSpPr>
        <p:sp>
          <p:nvSpPr>
            <p:cNvPr id="12" name="椭圆 11"/>
            <p:cNvSpPr/>
            <p:nvPr/>
          </p:nvSpPr>
          <p:spPr bwMode="auto">
            <a:xfrm>
              <a:off x="5871132" y="2959800"/>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200" b="1">
                  <a:solidFill>
                    <a:schemeClr val="bg1"/>
                  </a:solidFill>
                  <a:ea typeface="微软雅黑" panose="020B0503020204020204" pitchFamily="34" charset="-122"/>
                </a:rPr>
                <a:t>7</a:t>
              </a:r>
              <a:endParaRPr lang="zh-CN" altLang="en-US" sz="2200" b="1">
                <a:solidFill>
                  <a:schemeClr val="bg1"/>
                </a:solidFill>
                <a:ea typeface="微软雅黑" panose="020B0503020204020204" pitchFamily="34" charset="-122"/>
              </a:endParaRPr>
            </a:p>
          </p:txBody>
        </p:sp>
        <p:sp>
          <p:nvSpPr>
            <p:cNvPr id="13" name="圆角矩形 12"/>
            <p:cNvSpPr/>
            <p:nvPr/>
          </p:nvSpPr>
          <p:spPr bwMode="auto">
            <a:xfrm>
              <a:off x="6573969" y="2925297"/>
              <a:ext cx="2353672"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微软雅黑" panose="020B0503020204020204" pitchFamily="34" charset="-122"/>
                  <a:ea typeface="微软雅黑" panose="020B0503020204020204" pitchFamily="34" charset="-122"/>
                </a:rPr>
                <a:t>结算风险控制</a:t>
              </a:r>
              <a:endParaRPr lang="zh-CN" altLang="en-US" sz="200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14" name="椭圆 13"/>
            <p:cNvSpPr/>
            <p:nvPr/>
          </p:nvSpPr>
          <p:spPr bwMode="auto">
            <a:xfrm>
              <a:off x="5854559" y="3788850"/>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200" b="1">
                  <a:solidFill>
                    <a:schemeClr val="bg1"/>
                  </a:solidFill>
                  <a:ea typeface="微软雅黑" panose="020B0503020204020204" pitchFamily="34" charset="-122"/>
                </a:rPr>
                <a:t>8</a:t>
              </a:r>
              <a:endParaRPr lang="zh-CN" altLang="en-US" sz="2200" b="1">
                <a:solidFill>
                  <a:schemeClr val="bg1"/>
                </a:solidFill>
                <a:ea typeface="微软雅黑" panose="020B0503020204020204" pitchFamily="34" charset="-122"/>
              </a:endParaRPr>
            </a:p>
          </p:txBody>
        </p:sp>
        <p:sp>
          <p:nvSpPr>
            <p:cNvPr id="15" name="圆角矩形 14"/>
            <p:cNvSpPr/>
            <p:nvPr/>
          </p:nvSpPr>
          <p:spPr bwMode="auto">
            <a:xfrm>
              <a:off x="6557396" y="3754348"/>
              <a:ext cx="2353672"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smtClean="0">
                  <a:solidFill>
                    <a:schemeClr val="tx1">
                      <a:lumMod val="85000"/>
                      <a:lumOff val="15000"/>
                    </a:schemeClr>
                  </a:solidFill>
                  <a:latin typeface="微软雅黑" panose="020B0503020204020204" pitchFamily="34" charset="-122"/>
                  <a:ea typeface="微软雅黑" panose="020B0503020204020204" pitchFamily="34" charset="-122"/>
                </a:rPr>
                <a:t>委托结算</a:t>
              </a:r>
              <a:endParaRPr lang="zh-CN" altLang="en-US" sz="2000">
                <a:ea typeface="微软雅黑" panose="020B0503020204020204" pitchFamily="34" charset="-122"/>
              </a:endParaRPr>
            </a:p>
          </p:txBody>
        </p:sp>
        <p:sp>
          <p:nvSpPr>
            <p:cNvPr id="16" name="椭圆 15"/>
            <p:cNvSpPr/>
            <p:nvPr/>
          </p:nvSpPr>
          <p:spPr bwMode="auto">
            <a:xfrm>
              <a:off x="5854559" y="4608138"/>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200" b="1">
                  <a:solidFill>
                    <a:schemeClr val="bg1"/>
                  </a:solidFill>
                  <a:ea typeface="微软雅黑" panose="020B0503020204020204" pitchFamily="34" charset="-122"/>
                </a:rPr>
                <a:t>9</a:t>
              </a:r>
              <a:endParaRPr lang="zh-CN" altLang="en-US" sz="2200" b="1">
                <a:solidFill>
                  <a:schemeClr val="bg1"/>
                </a:solidFill>
                <a:ea typeface="微软雅黑" panose="020B0503020204020204" pitchFamily="34" charset="-122"/>
              </a:endParaRPr>
            </a:p>
          </p:txBody>
        </p:sp>
        <p:sp>
          <p:nvSpPr>
            <p:cNvPr id="17" name="圆角矩形 16"/>
            <p:cNvSpPr/>
            <p:nvPr/>
          </p:nvSpPr>
          <p:spPr bwMode="auto">
            <a:xfrm>
              <a:off x="6557396" y="4573636"/>
              <a:ext cx="2353672"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defRPr/>
              </a:pPr>
              <a:r>
                <a:rPr lang="zh-CN" altLang="en-US" sz="2000">
                  <a:solidFill>
                    <a:schemeClr val="tx1">
                      <a:lumMod val="85000"/>
                      <a:lumOff val="15000"/>
                    </a:schemeClr>
                  </a:solidFill>
                  <a:latin typeface="微软雅黑" panose="020B0503020204020204" pitchFamily="34" charset="-122"/>
                  <a:ea typeface="微软雅黑" panose="020B0503020204020204" pitchFamily="34" charset="-122"/>
                </a:rPr>
                <a:t>会员</a:t>
              </a:r>
              <a:r>
                <a:rPr lang="zh-CN" altLang="en-US" sz="2000" smtClean="0">
                  <a:solidFill>
                    <a:schemeClr val="tx1">
                      <a:lumMod val="85000"/>
                      <a:lumOff val="15000"/>
                    </a:schemeClr>
                  </a:solidFill>
                  <a:latin typeface="微软雅黑" panose="020B0503020204020204" pitchFamily="34" charset="-122"/>
                  <a:ea typeface="微软雅黑" panose="020B0503020204020204" pitchFamily="34" charset="-122"/>
                </a:rPr>
                <a:t>结算</a:t>
              </a:r>
              <a:endParaRPr lang="zh-CN" altLang="en-US" sz="2000">
                <a:ea typeface="微软雅黑" panose="020B0503020204020204" pitchFamily="34" charset="-122"/>
              </a:endParaRPr>
            </a:p>
          </p:txBody>
        </p:sp>
        <p:sp>
          <p:nvSpPr>
            <p:cNvPr id="19" name="圆角矩形 18"/>
            <p:cNvSpPr/>
            <p:nvPr/>
          </p:nvSpPr>
          <p:spPr bwMode="auto">
            <a:xfrm>
              <a:off x="6557396" y="5440642"/>
              <a:ext cx="2353672"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Autofit/>
            </a:bodyPr>
            <a:lstStyle/>
            <a:p>
              <a:pPr>
                <a:spcBef>
                  <a:spcPct val="20000"/>
                </a:spcBef>
                <a:defRPr/>
              </a:pPr>
              <a:r>
                <a:rPr lang="en-US" altLang="zh-CN" sz="2000">
                  <a:solidFill>
                    <a:schemeClr val="tx1">
                      <a:lumMod val="85000"/>
                      <a:lumOff val="15000"/>
                    </a:schemeClr>
                  </a:solidFill>
                  <a:latin typeface="微软雅黑" panose="020B0503020204020204" pitchFamily="34" charset="-122"/>
                  <a:ea typeface="微软雅黑" panose="020B0503020204020204" pitchFamily="34" charset="-122"/>
                </a:rPr>
                <a:t> </a:t>
              </a:r>
              <a:r>
                <a:rPr lang="zh-CN" altLang="en-US" sz="2000">
                  <a:solidFill>
                    <a:schemeClr val="tx1">
                      <a:lumMod val="85000"/>
                      <a:lumOff val="15000"/>
                    </a:schemeClr>
                  </a:solidFill>
                  <a:latin typeface="微软雅黑" panose="020B0503020204020204" pitchFamily="34" charset="-122"/>
                  <a:ea typeface="微软雅黑" panose="020B0503020204020204" pitchFamily="34" charset="-122"/>
                </a:rPr>
                <a:t>交割</a:t>
              </a:r>
              <a:r>
                <a:rPr lang="zh-CN" altLang="en-US" sz="2000" smtClean="0">
                  <a:solidFill>
                    <a:schemeClr val="tx1">
                      <a:lumMod val="85000"/>
                      <a:lumOff val="15000"/>
                    </a:schemeClr>
                  </a:solidFill>
                  <a:latin typeface="微软雅黑" panose="020B0503020204020204" pitchFamily="34" charset="-122"/>
                  <a:ea typeface="微软雅黑" panose="020B0503020204020204" pitchFamily="34" charset="-122"/>
                </a:rPr>
                <a:t>结算</a:t>
              </a:r>
              <a:endParaRPr lang="zh-CN" altLang="en-US" sz="2000">
                <a:solidFill>
                  <a:schemeClr val="tx1">
                    <a:lumMod val="85000"/>
                    <a:lumOff val="15000"/>
                  </a:schemeClr>
                </a:solidFill>
                <a:latin typeface="微软雅黑" panose="020B0503020204020204" pitchFamily="34" charset="-122"/>
                <a:ea typeface="微软雅黑" panose="020B0503020204020204" pitchFamily="34" charset="-122"/>
              </a:endParaRPr>
            </a:p>
          </p:txBody>
        </p:sp>
        <p:sp>
          <p:nvSpPr>
            <p:cNvPr id="34" name="椭圆 33"/>
            <p:cNvSpPr/>
            <p:nvPr/>
          </p:nvSpPr>
          <p:spPr bwMode="auto">
            <a:xfrm>
              <a:off x="5868267" y="2146271"/>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84669" tIns="42334" rIns="84669" bIns="42334" anchor="ctr"/>
            <a:lstStyle/>
            <a:p>
              <a:pPr algn="ctr">
                <a:spcBef>
                  <a:spcPct val="20000"/>
                </a:spcBef>
                <a:buFont typeface="Arial" pitchFamily="34" charset="0"/>
                <a:buNone/>
                <a:defRPr/>
              </a:pPr>
              <a:r>
                <a:rPr lang="en-US" altLang="zh-CN" sz="2000" b="1">
                  <a:solidFill>
                    <a:schemeClr val="bg1"/>
                  </a:solidFill>
                  <a:ea typeface="微软雅黑" panose="020B0503020204020204" pitchFamily="34" charset="-122"/>
                </a:rPr>
                <a:t>6</a:t>
              </a:r>
              <a:endParaRPr lang="zh-CN" altLang="en-US" sz="2000" b="1">
                <a:solidFill>
                  <a:schemeClr val="bg1"/>
                </a:solidFill>
                <a:ea typeface="微软雅黑" panose="020B0503020204020204" pitchFamily="34" charset="-122"/>
              </a:endParaRPr>
            </a:p>
          </p:txBody>
        </p:sp>
        <p:sp>
          <p:nvSpPr>
            <p:cNvPr id="35" name="圆角矩形 34"/>
            <p:cNvSpPr/>
            <p:nvPr/>
          </p:nvSpPr>
          <p:spPr bwMode="auto">
            <a:xfrm>
              <a:off x="6582165" y="2111768"/>
              <a:ext cx="2337279" cy="491700"/>
            </a:xfrm>
            <a:prstGeom prst="roundRect">
              <a:avLst/>
            </a:prstGeom>
            <a:solidFill>
              <a:schemeClr val="bg1">
                <a:lumMod val="8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lIns="166671" tIns="33334" rIns="100003" bIns="33334" anchor="ctr">
              <a:normAutofit/>
            </a:bodyPr>
            <a:lstStyle/>
            <a:p>
              <a:pPr>
                <a:spcBef>
                  <a:spcPct val="20000"/>
                </a:spcBef>
                <a:defRPr/>
              </a:pPr>
              <a:r>
                <a:rPr lang="zh-CN" altLang="en-US" sz="2000">
                  <a:solidFill>
                    <a:schemeClr val="tx1">
                      <a:lumMod val="85000"/>
                      <a:lumOff val="15000"/>
                    </a:schemeClr>
                  </a:solidFill>
                  <a:latin typeface="黑体" panose="02010609060101010101" pitchFamily="49" charset="-122"/>
                  <a:ea typeface="黑体" panose="02010609060101010101" pitchFamily="49" charset="-122"/>
                </a:rPr>
                <a:t>日常结算</a:t>
              </a:r>
            </a:p>
          </p:txBody>
        </p:sp>
        <p:grpSp>
          <p:nvGrpSpPr>
            <p:cNvPr id="4" name="组合 3"/>
            <p:cNvGrpSpPr/>
            <p:nvPr/>
          </p:nvGrpSpPr>
          <p:grpSpPr>
            <a:xfrm>
              <a:off x="5837986" y="5475145"/>
              <a:ext cx="448573" cy="432000"/>
              <a:chOff x="5854559" y="5828828"/>
              <a:chExt cx="448573" cy="432000"/>
            </a:xfrm>
          </p:grpSpPr>
          <p:sp>
            <p:nvSpPr>
              <p:cNvPr id="18" name="椭圆 17"/>
              <p:cNvSpPr/>
              <p:nvPr/>
            </p:nvSpPr>
            <p:spPr bwMode="auto">
              <a:xfrm>
                <a:off x="5871132" y="5828828"/>
                <a:ext cx="432000" cy="432000"/>
              </a:xfrm>
              <a:prstGeom prst="ellipse">
                <a:avLst/>
              </a:prstGeom>
              <a:solidFill>
                <a:srgbClr val="C00000"/>
              </a:solidFill>
              <a:ln>
                <a:noFill/>
              </a:ln>
              <a:effectLst/>
              <a:scene3d>
                <a:camera prst="orthographicFront">
                  <a:rot lat="0" lon="0" rev="0"/>
                </a:camera>
                <a:lightRig rig="contrasting" dir="t">
                  <a:rot lat="0" lon="0" rev="7800000"/>
                </a:lightRig>
              </a:scene3d>
              <a:sp3d>
                <a:bevelT w="139700" h="139700"/>
              </a:sp3d>
            </p:spPr>
            <p:txBody>
              <a:bodyPr lIns="0" tIns="0" rIns="0" bIns="0" anchor="ctr"/>
              <a:lstStyle/>
              <a:p>
                <a:pPr algn="ctr">
                  <a:spcBef>
                    <a:spcPct val="20000"/>
                  </a:spcBef>
                  <a:buFont typeface="Arial" pitchFamily="34" charset="0"/>
                  <a:buNone/>
                  <a:defRPr/>
                </a:pPr>
                <a:endParaRPr lang="zh-CN" altLang="en-US" sz="2200" b="1">
                  <a:solidFill>
                    <a:schemeClr val="bg1"/>
                  </a:solidFill>
                  <a:ea typeface="微软雅黑" panose="020B0503020204020204" pitchFamily="34" charset="-122"/>
                </a:endParaRPr>
              </a:p>
            </p:txBody>
          </p:sp>
          <p:sp>
            <p:nvSpPr>
              <p:cNvPr id="3" name="TextBox 2"/>
              <p:cNvSpPr txBox="1"/>
              <p:nvPr/>
            </p:nvSpPr>
            <p:spPr>
              <a:xfrm>
                <a:off x="5854559" y="5851238"/>
                <a:ext cx="448573" cy="377874"/>
              </a:xfrm>
              <a:prstGeom prst="rect">
                <a:avLst/>
              </a:prstGeom>
              <a:noFill/>
              <a:ln>
                <a:noFill/>
              </a:ln>
            </p:spPr>
            <p:txBody>
              <a:bodyPr wrap="square" lIns="0" tIns="0" rIns="0" bIns="0" rtlCol="0" anchor="ctr">
                <a:noAutofit/>
              </a:bodyPr>
              <a:lstStyle/>
              <a:p>
                <a:pPr algn="ctr"/>
                <a:r>
                  <a:rPr lang="en-US" altLang="zh-CN" sz="2200" b="1" smtClean="0">
                    <a:solidFill>
                      <a:schemeClr val="bg1"/>
                    </a:solidFill>
                    <a:latin typeface="Arial" pitchFamily="34" charset="0"/>
                    <a:ea typeface="华文细黑" pitchFamily="2" charset="-122"/>
                    <a:cs typeface="Arial" pitchFamily="34" charset="0"/>
                  </a:rPr>
                  <a:t>10</a:t>
                </a:r>
                <a:endParaRPr lang="zh-CN" altLang="en-US" sz="2200" b="1" dirty="0" smtClean="0">
                  <a:solidFill>
                    <a:schemeClr val="bg1"/>
                  </a:solidFill>
                  <a:latin typeface="Arial" pitchFamily="34" charset="0"/>
                  <a:ea typeface="华文细黑" pitchFamily="2" charset="-122"/>
                  <a:cs typeface="Arial" pitchFamily="34" charset="0"/>
                </a:endParaRPr>
              </a:p>
            </p:txBody>
          </p:sp>
        </p:grpSp>
      </p:grpSp>
      <p:pic>
        <p:nvPicPr>
          <p:cNvPr id="36" name="image6.png" descr="logo.psd"/>
          <p:cNvPicPr/>
          <p:nvPr/>
        </p:nvPicPr>
        <p:blipFill>
          <a:blip r:embed="rId3" cstate="print">
            <a:extLst/>
          </a:blip>
          <a:stretch>
            <a:fillRect/>
          </a:stretch>
        </p:blipFill>
        <p:spPr>
          <a:xfrm>
            <a:off x="-43449" y="6169059"/>
            <a:ext cx="1529350" cy="707185"/>
          </a:xfrm>
          <a:prstGeom prst="rect">
            <a:avLst/>
          </a:prstGeom>
          <a:ln w="12700">
            <a:miter lim="400000"/>
          </a:ln>
        </p:spPr>
      </p:pic>
      <p:sp>
        <p:nvSpPr>
          <p:cNvPr id="37" name="Shape 21"/>
          <p:cNvSpPr/>
          <p:nvPr/>
        </p:nvSpPr>
        <p:spPr>
          <a:xfrm>
            <a:off x="0" y="6876244"/>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250"/>
                                  </p:stCondLst>
                                  <p:childTnLst>
                                    <p:set>
                                      <p:cBhvr>
                                        <p:cTn id="6" dur="1" fill="hold">
                                          <p:stCondLst>
                                            <p:cond delay="0"/>
                                          </p:stCondLst>
                                        </p:cTn>
                                        <p:tgtEl>
                                          <p:spTgt spid="5"/>
                                        </p:tgtEl>
                                        <p:attrNameLst>
                                          <p:attrName>style.visibility</p:attrName>
                                        </p:attrNameLst>
                                      </p:cBhvr>
                                      <p:to>
                                        <p:strVal val="visible"/>
                                      </p:to>
                                    </p:set>
                                    <p:animEffect transition="in" filter="wipe(up)">
                                      <p:cBhvr>
                                        <p:cTn id="7" dur="750"/>
                                        <p:tgtEl>
                                          <p:spTgt spid="5"/>
                                        </p:tgtEl>
                                      </p:cBhvr>
                                    </p:animEffect>
                                  </p:childTnLst>
                                </p:cTn>
                              </p:par>
                            </p:childTnLst>
                          </p:cTn>
                        </p:par>
                        <p:par>
                          <p:cTn id="8" fill="hold">
                            <p:stCondLst>
                              <p:cond delay="1000"/>
                            </p:stCondLst>
                            <p:childTnLst>
                              <p:par>
                                <p:cTn id="9" presetID="22" presetClass="entr" presetSubtype="1" fill="hold" nodeType="afterEffect">
                                  <p:stCondLst>
                                    <p:cond delay="250"/>
                                  </p:stCondLst>
                                  <p:childTnLst>
                                    <p:set>
                                      <p:cBhvr>
                                        <p:cTn id="10" dur="1" fill="hold">
                                          <p:stCondLst>
                                            <p:cond delay="0"/>
                                          </p:stCondLst>
                                        </p:cTn>
                                        <p:tgtEl>
                                          <p:spTgt spid="6"/>
                                        </p:tgtEl>
                                        <p:attrNameLst>
                                          <p:attrName>style.visibility</p:attrName>
                                        </p:attrNameLst>
                                      </p:cBhvr>
                                      <p:to>
                                        <p:strVal val="visible"/>
                                      </p:to>
                                    </p:set>
                                    <p:animEffect transition="in" filter="wipe(up)">
                                      <p:cBhvr>
                                        <p:cTn id="11" dur="75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结算风险控制 </a:t>
            </a:r>
            <a:r>
              <a:rPr lang="en-US" altLang="zh-CN" sz="2000" smtClean="0"/>
              <a:t>– </a:t>
            </a:r>
            <a:r>
              <a:rPr lang="zh-CN" altLang="en-US" sz="2000" smtClean="0"/>
              <a:t>交易保证金</a:t>
            </a:r>
          </a:p>
        </p:txBody>
      </p:sp>
      <p:sp>
        <p:nvSpPr>
          <p:cNvPr id="23556" name="内容占位符 1"/>
          <p:cNvSpPr txBox="1">
            <a:spLocks/>
          </p:cNvSpPr>
          <p:nvPr/>
        </p:nvSpPr>
        <p:spPr bwMode="auto">
          <a:xfrm>
            <a:off x="628650" y="1414463"/>
            <a:ext cx="9418638"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nchor="ctr"/>
          <a:lstStyle>
            <a:lvl1pPr marL="342900" indent="-342900">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spcBef>
                <a:spcPct val="20000"/>
              </a:spcBef>
              <a:buClr>
                <a:srgbClr val="C00000"/>
              </a:buClr>
              <a:buFont typeface="Wingdings" pitchFamily="2" charset="2"/>
              <a:buChar char="l"/>
            </a:pPr>
            <a:r>
              <a:rPr lang="zh-CN" altLang="en-US" sz="2000">
                <a:latin typeface="黑体" pitchFamily="49" charset="-122"/>
                <a:ea typeface="黑体" pitchFamily="49" charset="-122"/>
                <a:sym typeface="Calibri" pitchFamily="34" charset="0"/>
              </a:rPr>
              <a:t>能源中心根据期货</a:t>
            </a:r>
            <a:r>
              <a:rPr lang="zh-CN" altLang="zh-CN" sz="2000">
                <a:latin typeface="黑体" pitchFamily="49" charset="-122"/>
                <a:ea typeface="黑体" pitchFamily="49" charset="-122"/>
                <a:sym typeface="Calibri" pitchFamily="34" charset="0"/>
              </a:rPr>
              <a:t>合约上市运行</a:t>
            </a:r>
            <a:r>
              <a:rPr lang="zh-CN" altLang="en-US" sz="2000">
                <a:latin typeface="黑体" pitchFamily="49" charset="-122"/>
                <a:ea typeface="黑体" pitchFamily="49" charset="-122"/>
                <a:sym typeface="Calibri" pitchFamily="34" charset="0"/>
              </a:rPr>
              <a:t>的</a:t>
            </a:r>
            <a:r>
              <a:rPr lang="zh-CN" altLang="zh-CN" sz="2000">
                <a:latin typeface="黑体" pitchFamily="49" charset="-122"/>
                <a:ea typeface="黑体" pitchFamily="49" charset="-122"/>
                <a:sym typeface="Calibri" pitchFamily="34" charset="0"/>
              </a:rPr>
              <a:t>不同阶段</a:t>
            </a:r>
            <a:r>
              <a:rPr lang="zh-CN" altLang="en-US" sz="2000">
                <a:latin typeface="黑体" pitchFamily="49" charset="-122"/>
                <a:ea typeface="黑体" pitchFamily="49" charset="-122"/>
                <a:sym typeface="Calibri" pitchFamily="34" charset="0"/>
              </a:rPr>
              <a:t>制定不同的 </a:t>
            </a:r>
            <a:r>
              <a:rPr lang="zh-CN" altLang="en-US" sz="2000">
                <a:solidFill>
                  <a:srgbClr val="C00000"/>
                </a:solidFill>
                <a:latin typeface="黑体" pitchFamily="49" charset="-122"/>
                <a:ea typeface="黑体" pitchFamily="49" charset="-122"/>
                <a:sym typeface="Calibri" pitchFamily="34" charset="0"/>
              </a:rPr>
              <a:t>交易保证金 </a:t>
            </a:r>
            <a:r>
              <a:rPr lang="zh-CN" altLang="en-US" sz="2000">
                <a:latin typeface="黑体" pitchFamily="49" charset="-122"/>
                <a:ea typeface="黑体" pitchFamily="49" charset="-122"/>
                <a:sym typeface="Calibri" pitchFamily="34" charset="0"/>
              </a:rPr>
              <a:t>收取标准</a:t>
            </a:r>
          </a:p>
        </p:txBody>
      </p:sp>
      <p:graphicFrame>
        <p:nvGraphicFramePr>
          <p:cNvPr id="6" name="表格 5"/>
          <p:cNvGraphicFramePr>
            <a:graphicFrameLocks noGrp="1"/>
          </p:cNvGraphicFramePr>
          <p:nvPr>
            <p:extLst>
              <p:ext uri="{D42A27DB-BD31-4B8C-83A1-F6EECF244321}">
                <p14:modId xmlns:p14="http://schemas.microsoft.com/office/powerpoint/2010/main" val="1097238907"/>
              </p:ext>
            </p:extLst>
          </p:nvPr>
        </p:nvGraphicFramePr>
        <p:xfrm>
          <a:off x="1531938" y="2197100"/>
          <a:ext cx="7113587" cy="2819191"/>
        </p:xfrm>
        <a:graphic>
          <a:graphicData uri="http://schemas.openxmlformats.org/drawingml/2006/table">
            <a:tbl>
              <a:tblPr/>
              <a:tblGrid>
                <a:gridCol w="1472593"/>
                <a:gridCol w="4010834"/>
                <a:gridCol w="1630160"/>
              </a:tblGrid>
              <a:tr h="7747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zh-CN" altLang="en-US" sz="1800" b="0" i="0" u="none" strike="noStrike" cap="none" normalizeH="0" baseline="0" smtClean="0">
                        <a:ln>
                          <a:noFill/>
                        </a:ln>
                        <a:solidFill>
                          <a:srgbClr val="FFFFFF"/>
                        </a:solidFill>
                        <a:effectLst/>
                        <a:latin typeface="+mn-lt"/>
                        <a:ea typeface="黑体" panose="02010609060101010101" pitchFamily="49" charset="-122"/>
                      </a:endParaRPr>
                    </a:p>
                  </a:txBody>
                  <a:tcPr marL="77885" marR="77885" marT="48366" marB="48366" anchor="ctr" horzOverflow="overflow">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FFFFFF"/>
                          </a:solidFill>
                          <a:effectLst/>
                          <a:latin typeface="+mn-lt"/>
                          <a:ea typeface="黑体" panose="02010609060101010101" pitchFamily="49" charset="-122"/>
                        </a:rPr>
                        <a:t>交易时间段</a:t>
                      </a:r>
                    </a:p>
                  </a:txBody>
                  <a:tcPr marL="77885" marR="77885" marT="48366" marB="48366"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B9444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FFFFFF"/>
                          </a:solidFill>
                          <a:effectLst/>
                          <a:latin typeface="+mn-lt"/>
                          <a:ea typeface="黑体" panose="02010609060101010101" pitchFamily="49" charset="-122"/>
                        </a:rPr>
                        <a:t>交易</a:t>
                      </a:r>
                      <a:endParaRPr kumimoji="0" lang="en-US" altLang="zh-CN" sz="1800" b="0" i="0" u="none" strike="noStrike" cap="none" normalizeH="0" baseline="0" smtClean="0">
                        <a:ln>
                          <a:noFill/>
                        </a:ln>
                        <a:solidFill>
                          <a:srgbClr val="FFFFFF"/>
                        </a:solidFill>
                        <a:effectLst/>
                        <a:latin typeface="+mn-lt"/>
                        <a:ea typeface="黑体" panose="02010609060101010101" pitchFamily="49" charset="-122"/>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FFFFFF"/>
                          </a:solidFill>
                          <a:effectLst/>
                          <a:latin typeface="+mn-lt"/>
                          <a:ea typeface="黑体" panose="02010609060101010101" pitchFamily="49" charset="-122"/>
                        </a:rPr>
                        <a:t>保证金率</a:t>
                      </a:r>
                    </a:p>
                  </a:txBody>
                  <a:tcPr marL="77885" marR="77885" marT="48366" marB="48366" anchor="ctr" horzOverflow="overflow">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B94441"/>
                    </a:solidFill>
                  </a:tcPr>
                </a:tc>
              </a:tr>
              <a:tr h="681497">
                <a:tc rowSpan="3">
                  <a:txBody>
                    <a:bodyPr/>
                    <a:lstStyle/>
                    <a:p>
                      <a:pPr marL="0" marR="0" lvl="0" indent="0" algn="ctr" defTabSz="846138" rtl="0" eaLnBrk="1" fontAlgn="base" latinLnBrk="0" hangingPunct="1">
                        <a:lnSpc>
                          <a:spcPct val="150000"/>
                        </a:lnSpc>
                        <a:spcBef>
                          <a:spcPct val="0"/>
                        </a:spcBef>
                        <a:spcAft>
                          <a:spcPct val="0"/>
                        </a:spcAft>
                        <a:buClrTx/>
                        <a:buSzTx/>
                        <a:buFontTx/>
                        <a:buNone/>
                        <a:tabLst/>
                      </a:pPr>
                      <a:r>
                        <a:rPr kumimoji="0" lang="zh-CN" altLang="en-US" sz="2000" b="0" i="0" u="none" strike="noStrike" cap="none" normalizeH="0" baseline="0" smtClean="0">
                          <a:ln>
                            <a:noFill/>
                          </a:ln>
                          <a:solidFill>
                            <a:srgbClr val="C00000"/>
                          </a:solidFill>
                          <a:effectLst/>
                          <a:latin typeface="+mn-lt"/>
                          <a:ea typeface="黑体" panose="02010609060101010101" pitchFamily="49" charset="-122"/>
                        </a:rPr>
                        <a:t>原油期货</a:t>
                      </a:r>
                      <a:endParaRPr kumimoji="0" lang="en-US" altLang="zh-CN" sz="2000" b="0" i="0" u="none" strike="noStrike" cap="none" normalizeH="0" baseline="0" smtClean="0">
                        <a:ln>
                          <a:noFill/>
                        </a:ln>
                        <a:solidFill>
                          <a:srgbClr val="C00000"/>
                        </a:solidFill>
                        <a:effectLst/>
                        <a:latin typeface="+mn-lt"/>
                        <a:ea typeface="黑体" panose="02010609060101010101" pitchFamily="49" charset="-122"/>
                      </a:endParaRPr>
                    </a:p>
                    <a:p>
                      <a:pPr marL="0" marR="0" lvl="0" indent="0" algn="ctr" defTabSz="846138" rtl="0" eaLnBrk="1" fontAlgn="base" latinLnBrk="0" hangingPunct="1">
                        <a:lnSpc>
                          <a:spcPct val="150000"/>
                        </a:lnSpc>
                        <a:spcBef>
                          <a:spcPct val="0"/>
                        </a:spcBef>
                        <a:spcAft>
                          <a:spcPct val="0"/>
                        </a:spcAft>
                        <a:buClrTx/>
                        <a:buSzTx/>
                        <a:buFontTx/>
                        <a:buNone/>
                        <a:tabLst/>
                      </a:pPr>
                      <a:r>
                        <a:rPr kumimoji="0" lang="zh-CN" altLang="en-US" sz="2000" b="0" i="0" u="none" strike="noStrike" cap="none" normalizeH="0" baseline="0" smtClean="0">
                          <a:ln>
                            <a:noFill/>
                          </a:ln>
                          <a:solidFill>
                            <a:srgbClr val="C00000"/>
                          </a:solidFill>
                          <a:effectLst/>
                          <a:latin typeface="+mn-lt"/>
                          <a:ea typeface="黑体" panose="02010609060101010101" pitchFamily="49" charset="-122"/>
                        </a:rPr>
                        <a:t>合约</a:t>
                      </a:r>
                      <a:endParaRPr kumimoji="0" lang="en-US" altLang="zh-CN" sz="2000" b="0" i="0" u="none" strike="noStrike" cap="none" normalizeH="0" baseline="0" smtClean="0">
                        <a:ln>
                          <a:noFill/>
                        </a:ln>
                        <a:solidFill>
                          <a:srgbClr val="C00000"/>
                        </a:solidFill>
                        <a:effectLst/>
                        <a:latin typeface="+mn-lt"/>
                        <a:ea typeface="黑体" panose="02010609060101010101" pitchFamily="49" charset="-122"/>
                      </a:endParaRPr>
                    </a:p>
                  </a:txBody>
                  <a:tcPr marL="77885" marR="77885" marT="48366" marB="48366" anchor="ctr" horzOverflow="overflow">
                    <a:lnL w="1270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000000"/>
                          </a:solidFill>
                          <a:effectLst/>
                          <a:latin typeface="+mn-lt"/>
                          <a:ea typeface="黑体" panose="02010609060101010101" pitchFamily="49" charset="-122"/>
                        </a:rPr>
                        <a:t>合约挂牌之日起</a:t>
                      </a:r>
                    </a:p>
                  </a:txBody>
                  <a:tcPr marL="77885" marR="77885" marT="48366" marB="48366"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smtClean="0">
                          <a:ln>
                            <a:noFill/>
                          </a:ln>
                          <a:solidFill>
                            <a:srgbClr val="C00000"/>
                          </a:solidFill>
                          <a:effectLst/>
                          <a:latin typeface="+mn-lt"/>
                          <a:ea typeface="黑体" panose="02010609060101010101" pitchFamily="49" charset="-122"/>
                        </a:rPr>
                        <a:t>5%</a:t>
                      </a:r>
                      <a:endParaRPr kumimoji="0" lang="zh-CN" altLang="en-US" sz="2000" b="1" i="0" u="none" strike="noStrike" cap="none" normalizeH="0" baseline="0" smtClean="0">
                        <a:ln>
                          <a:noFill/>
                        </a:ln>
                        <a:solidFill>
                          <a:srgbClr val="C00000"/>
                        </a:solidFill>
                        <a:effectLst/>
                        <a:latin typeface="+mn-lt"/>
                        <a:ea typeface="黑体" panose="02010609060101010101" pitchFamily="49" charset="-122"/>
                      </a:endParaRPr>
                    </a:p>
                  </a:txBody>
                  <a:tcPr marL="77885" marR="77885" marT="48366" marB="48366" anchor="ctr" horzOverflow="overflow">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E8D0D0"/>
                    </a:solidFill>
                  </a:tcPr>
                </a:tc>
              </a:tr>
              <a:tr h="681497">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000000"/>
                          </a:solidFill>
                          <a:effectLst/>
                          <a:latin typeface="+mn-lt"/>
                          <a:ea typeface="黑体" panose="02010609060101010101" pitchFamily="49" charset="-122"/>
                        </a:rPr>
                        <a:t>交割月份前第一月的第一个交易日起</a:t>
                      </a:r>
                    </a:p>
                  </a:txBody>
                  <a:tcPr marL="77885" marR="77885" marT="48366" marB="48366"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4E9E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smtClean="0">
                          <a:ln>
                            <a:noFill/>
                          </a:ln>
                          <a:solidFill>
                            <a:srgbClr val="C00000"/>
                          </a:solidFill>
                          <a:effectLst/>
                          <a:latin typeface="+mn-lt"/>
                          <a:ea typeface="黑体" panose="02010609060101010101" pitchFamily="49" charset="-122"/>
                        </a:rPr>
                        <a:t>10%</a:t>
                      </a:r>
                      <a:endParaRPr kumimoji="0" lang="zh-CN" altLang="en-US" sz="2000" b="1" i="0" u="none" strike="noStrike" cap="none" normalizeH="0" baseline="0" smtClean="0">
                        <a:ln>
                          <a:noFill/>
                        </a:ln>
                        <a:solidFill>
                          <a:srgbClr val="C00000"/>
                        </a:solidFill>
                        <a:effectLst/>
                        <a:latin typeface="+mn-lt"/>
                        <a:ea typeface="黑体" panose="02010609060101010101" pitchFamily="49" charset="-122"/>
                      </a:endParaRPr>
                    </a:p>
                  </a:txBody>
                  <a:tcPr marL="77885" marR="77885" marT="48366" marB="48366" anchor="ctr" horzOverflow="overflow">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lnTlToBr>
                      <a:noFill/>
                    </a:lnTlToBr>
                    <a:lnBlToTr>
                      <a:noFill/>
                    </a:lnBlToTr>
                    <a:solidFill>
                      <a:srgbClr val="F4E9E9"/>
                    </a:solidFill>
                  </a:tcPr>
                </a:tc>
              </a:tr>
              <a:tr h="681497">
                <a:tc vMerge="1">
                  <a:txBody>
                    <a:bodyPr/>
                    <a:lstStyle/>
                    <a:p>
                      <a:endParaRPr lang="zh-CN"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zh-CN" altLang="en-US" sz="1800" b="0" i="0" u="none" strike="noStrike" cap="none" normalizeH="0" baseline="0" smtClean="0">
                          <a:ln>
                            <a:noFill/>
                          </a:ln>
                          <a:solidFill>
                            <a:srgbClr val="000000"/>
                          </a:solidFill>
                          <a:effectLst/>
                          <a:latin typeface="+mn-lt"/>
                          <a:ea typeface="黑体" panose="02010609060101010101" pitchFamily="49" charset="-122"/>
                        </a:rPr>
                        <a:t>最后交易日前二个交易日起</a:t>
                      </a:r>
                    </a:p>
                  </a:txBody>
                  <a:tcPr marL="77885" marR="77885" marT="48366" marB="48366" anchor="ctr" horzOverflow="overflow">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2000" b="1" i="0" u="none" strike="noStrike" cap="none" normalizeH="0" baseline="0" smtClean="0">
                          <a:ln>
                            <a:noFill/>
                          </a:ln>
                          <a:solidFill>
                            <a:srgbClr val="C00000"/>
                          </a:solidFill>
                          <a:effectLst/>
                          <a:latin typeface="+mn-lt"/>
                          <a:ea typeface="黑体" panose="02010609060101010101" pitchFamily="49" charset="-122"/>
                        </a:rPr>
                        <a:t>20%</a:t>
                      </a:r>
                      <a:endParaRPr kumimoji="0" lang="zh-CN" altLang="en-US" sz="2000" b="1" i="0" u="none" strike="noStrike" cap="none" normalizeH="0" baseline="0" smtClean="0">
                        <a:ln>
                          <a:noFill/>
                        </a:ln>
                        <a:solidFill>
                          <a:srgbClr val="C00000"/>
                        </a:solidFill>
                        <a:effectLst/>
                        <a:latin typeface="+mn-lt"/>
                        <a:ea typeface="黑体" panose="02010609060101010101" pitchFamily="49" charset="-122"/>
                      </a:endParaRPr>
                    </a:p>
                  </a:txBody>
                  <a:tcPr marL="77885" marR="77885" marT="48366" marB="48366" anchor="ctr" horzOverflow="overflow">
                    <a:lnL w="1905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D0D0"/>
                    </a:solidFill>
                  </a:tcPr>
                </a:tc>
              </a:tr>
            </a:tbl>
          </a:graphicData>
        </a:graphic>
      </p:graphicFrame>
      <p:sp>
        <p:nvSpPr>
          <p:cNvPr id="23577" name="内容占位符 1"/>
          <p:cNvSpPr txBox="1">
            <a:spLocks/>
          </p:cNvSpPr>
          <p:nvPr/>
        </p:nvSpPr>
        <p:spPr bwMode="auto">
          <a:xfrm>
            <a:off x="628650" y="5545138"/>
            <a:ext cx="8526463" cy="66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nchor="ctr"/>
          <a:lstStyle>
            <a:lvl1pPr marL="317500" indent="-317500">
              <a:spcBef>
                <a:spcPct val="20000"/>
              </a:spcBef>
              <a:buFont typeface="Arial" charset="0"/>
              <a:buChar char="•"/>
              <a:defRPr sz="3000">
                <a:solidFill>
                  <a:schemeClr val="tx1"/>
                </a:solidFill>
                <a:latin typeface="Calibri" pitchFamily="34" charset="0"/>
                <a:ea typeface="微软雅黑" pitchFamily="34" charset="-122"/>
                <a:sym typeface="Calibri" pitchFamily="34" charset="0"/>
              </a:defRPr>
            </a:lvl1pPr>
            <a:lvl2pPr marL="687388" indent="-263525">
              <a:spcBef>
                <a:spcPct val="20000"/>
              </a:spcBef>
              <a:buFont typeface="Arial" charset="0"/>
              <a:buChar char="–"/>
              <a:defRPr sz="2600">
                <a:solidFill>
                  <a:schemeClr val="tx1"/>
                </a:solidFill>
                <a:latin typeface="Calibri" pitchFamily="34" charset="0"/>
                <a:ea typeface="微软雅黑" pitchFamily="34" charset="-122"/>
                <a:sym typeface="Calibri" pitchFamily="34" charset="0"/>
              </a:defRPr>
            </a:lvl2pPr>
            <a:lvl3pPr marL="1057275" indent="-211138">
              <a:spcBef>
                <a:spcPct val="20000"/>
              </a:spcBef>
              <a:buFont typeface="Arial" charset="0"/>
              <a:buChar char="•"/>
              <a:defRPr sz="2200">
                <a:solidFill>
                  <a:schemeClr val="tx1"/>
                </a:solidFill>
                <a:latin typeface="Calibri" pitchFamily="34" charset="0"/>
                <a:ea typeface="微软雅黑" pitchFamily="34" charset="-122"/>
                <a:sym typeface="Calibri" pitchFamily="34" charset="0"/>
              </a:defRPr>
            </a:lvl3pPr>
            <a:lvl4pPr marL="1481138" indent="-211138">
              <a:spcBef>
                <a:spcPct val="20000"/>
              </a:spcBef>
              <a:buFont typeface="Arial" charset="0"/>
              <a:buChar char="–"/>
              <a:defRPr sz="1900">
                <a:solidFill>
                  <a:schemeClr val="tx1"/>
                </a:solidFill>
                <a:latin typeface="Calibri" pitchFamily="34" charset="0"/>
                <a:ea typeface="微软雅黑" pitchFamily="34" charset="-122"/>
                <a:sym typeface="Calibri" pitchFamily="34" charset="0"/>
              </a:defRPr>
            </a:lvl4pPr>
            <a:lvl5pPr marL="1905000" indent="-211138">
              <a:spcBef>
                <a:spcPct val="20000"/>
              </a:spcBef>
              <a:buFont typeface="Arial" charset="0"/>
              <a:buChar char="»"/>
              <a:defRPr sz="1900">
                <a:solidFill>
                  <a:schemeClr val="tx1"/>
                </a:solidFill>
                <a:latin typeface="Calibri" pitchFamily="34" charset="0"/>
                <a:ea typeface="微软雅黑" pitchFamily="34" charset="-122"/>
                <a:sym typeface="Calibri" pitchFamily="34" charset="0"/>
              </a:defRPr>
            </a:lvl5pPr>
            <a:lvl6pPr marL="2362200" indent="-211138" defTabSz="846138" eaLnBrk="0" fontAlgn="base" hangingPunct="0">
              <a:spcBef>
                <a:spcPct val="20000"/>
              </a:spcBef>
              <a:spcAft>
                <a:spcPct val="0"/>
              </a:spcAft>
              <a:buFont typeface="Arial" charset="0"/>
              <a:buChar char="»"/>
              <a:defRPr sz="1900">
                <a:solidFill>
                  <a:schemeClr val="tx1"/>
                </a:solidFill>
                <a:latin typeface="Calibri" pitchFamily="34" charset="0"/>
                <a:ea typeface="微软雅黑" pitchFamily="34" charset="-122"/>
                <a:sym typeface="Calibri" pitchFamily="34" charset="0"/>
              </a:defRPr>
            </a:lvl6pPr>
            <a:lvl7pPr marL="2819400" indent="-211138" defTabSz="846138" eaLnBrk="0" fontAlgn="base" hangingPunct="0">
              <a:spcBef>
                <a:spcPct val="20000"/>
              </a:spcBef>
              <a:spcAft>
                <a:spcPct val="0"/>
              </a:spcAft>
              <a:buFont typeface="Arial" charset="0"/>
              <a:buChar char="»"/>
              <a:defRPr sz="1900">
                <a:solidFill>
                  <a:schemeClr val="tx1"/>
                </a:solidFill>
                <a:latin typeface="Calibri" pitchFamily="34" charset="0"/>
                <a:ea typeface="微软雅黑" pitchFamily="34" charset="-122"/>
                <a:sym typeface="Calibri" pitchFamily="34" charset="0"/>
              </a:defRPr>
            </a:lvl7pPr>
            <a:lvl8pPr marL="3276600" indent="-211138" defTabSz="846138" eaLnBrk="0" fontAlgn="base" hangingPunct="0">
              <a:spcBef>
                <a:spcPct val="20000"/>
              </a:spcBef>
              <a:spcAft>
                <a:spcPct val="0"/>
              </a:spcAft>
              <a:buFont typeface="Arial" charset="0"/>
              <a:buChar char="»"/>
              <a:defRPr sz="1900">
                <a:solidFill>
                  <a:schemeClr val="tx1"/>
                </a:solidFill>
                <a:latin typeface="Calibri" pitchFamily="34" charset="0"/>
                <a:ea typeface="微软雅黑" pitchFamily="34" charset="-122"/>
                <a:sym typeface="Calibri" pitchFamily="34" charset="0"/>
              </a:defRPr>
            </a:lvl8pPr>
            <a:lvl9pPr marL="3733800" indent="-211138" defTabSz="846138" eaLnBrk="0" fontAlgn="base" hangingPunct="0">
              <a:spcBef>
                <a:spcPct val="20000"/>
              </a:spcBef>
              <a:spcAft>
                <a:spcPct val="0"/>
              </a:spcAft>
              <a:buFont typeface="Arial" charset="0"/>
              <a:buChar char="»"/>
              <a:defRPr sz="1900">
                <a:solidFill>
                  <a:schemeClr val="tx1"/>
                </a:solidFill>
                <a:latin typeface="Calibri" pitchFamily="34" charset="0"/>
                <a:ea typeface="微软雅黑" pitchFamily="34" charset="-122"/>
                <a:sym typeface="Calibri" pitchFamily="34" charset="0"/>
              </a:defRPr>
            </a:lvl9pPr>
          </a:lstStyle>
          <a:p>
            <a:pPr>
              <a:buClr>
                <a:srgbClr val="C00000"/>
              </a:buClr>
              <a:buFont typeface="Wingdings" pitchFamily="2" charset="2"/>
              <a:buChar char="l"/>
            </a:pPr>
            <a:r>
              <a:rPr lang="zh-CN" altLang="en-US" sz="2000">
                <a:latin typeface="黑体" pitchFamily="49" charset="-122"/>
                <a:ea typeface="黑体" pitchFamily="49" charset="-122"/>
              </a:rPr>
              <a:t>能源中心可以根据市场风险情况，以公告的方式调整交易保证金的水平</a:t>
            </a: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20</a:t>
            </a:fld>
            <a:endParaRPr lang="zh-CN" altLang="en-US"/>
          </a:p>
        </p:txBody>
      </p:sp>
      <p:pic>
        <p:nvPicPr>
          <p:cNvPr id="7"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8"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标题 3"/>
          <p:cNvSpPr>
            <a:spLocks noGrp="1"/>
          </p:cNvSpPr>
          <p:nvPr>
            <p:ph type="title"/>
          </p:nvPr>
        </p:nvSpPr>
        <p:spPr>
          <a:xfrm>
            <a:off x="342900" y="136525"/>
            <a:ext cx="8723313" cy="638175"/>
          </a:xfrm>
        </p:spPr>
        <p:txBody>
          <a:bodyPr>
            <a:normAutofit/>
          </a:bodyPr>
          <a:lstStyle/>
          <a:p>
            <a:r>
              <a:rPr lang="zh-CN" altLang="en-US" sz="2000" smtClean="0"/>
              <a:t>原油期货结算业务</a:t>
            </a:r>
            <a:r>
              <a:rPr lang="en-US" altLang="zh-CN" sz="2000" smtClean="0"/>
              <a:t>	</a:t>
            </a:r>
            <a:r>
              <a:rPr lang="zh-CN" altLang="en-US" sz="2000" smtClean="0"/>
              <a:t>结算风险控制 </a:t>
            </a:r>
            <a:r>
              <a:rPr lang="en-US" altLang="zh-CN" sz="2000" smtClean="0"/>
              <a:t>- </a:t>
            </a:r>
            <a:r>
              <a:rPr lang="zh-CN" altLang="en-US" sz="2000" smtClean="0"/>
              <a:t>交易保证金</a:t>
            </a:r>
          </a:p>
        </p:txBody>
      </p:sp>
      <p:sp>
        <p:nvSpPr>
          <p:cNvPr id="8" name="内容占位符 1"/>
          <p:cNvSpPr txBox="1">
            <a:spLocks/>
          </p:cNvSpPr>
          <p:nvPr/>
        </p:nvSpPr>
        <p:spPr bwMode="auto">
          <a:xfrm>
            <a:off x="963613" y="1317625"/>
            <a:ext cx="8620125" cy="4905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normAutofit/>
          </a:bodyPr>
          <a:lst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50000"/>
              </a:lnSpc>
              <a:buClr>
                <a:srgbClr val="C00000"/>
              </a:buClr>
              <a:buFont typeface="Arial" charset="0"/>
              <a:buNone/>
              <a:defRPr/>
            </a:pPr>
            <a:r>
              <a:rPr lang="zh-CN" altLang="en-US" sz="2800">
                <a:solidFill>
                  <a:srgbClr val="C00000"/>
                </a:solidFill>
                <a:latin typeface="黑体" panose="02010609060101010101" pitchFamily="49" charset="-122"/>
                <a:ea typeface="黑体" panose="02010609060101010101" pitchFamily="49" charset="-122"/>
              </a:rPr>
              <a:t>单向大</a:t>
            </a:r>
            <a:r>
              <a:rPr lang="zh-CN" altLang="en-US" sz="2800" smtClean="0">
                <a:solidFill>
                  <a:srgbClr val="C00000"/>
                </a:solidFill>
                <a:latin typeface="黑体" panose="02010609060101010101" pitchFamily="49" charset="-122"/>
                <a:ea typeface="黑体" panose="02010609060101010101" pitchFamily="49" charset="-122"/>
              </a:rPr>
              <a:t>边</a:t>
            </a:r>
            <a:endParaRPr lang="en-US" altLang="zh-CN" sz="2800" smtClean="0">
              <a:latin typeface="黑体" panose="02010609060101010101" pitchFamily="49" charset="-122"/>
              <a:ea typeface="黑体" panose="02010609060101010101" pitchFamily="49" charset="-122"/>
            </a:endParaRPr>
          </a:p>
          <a:p>
            <a:pPr marL="0" indent="0">
              <a:lnSpc>
                <a:spcPct val="200000"/>
              </a:lnSpc>
              <a:buClr>
                <a:srgbClr val="C00000"/>
              </a:buClr>
              <a:buFont typeface="Arial" charset="0"/>
              <a:buNone/>
              <a:defRPr/>
            </a:pPr>
            <a:r>
              <a:rPr lang="zh-CN" altLang="en-US" sz="2000" smtClean="0">
                <a:latin typeface="黑体" panose="02010609060101010101" pitchFamily="49" charset="-122"/>
                <a:ea typeface="黑体" panose="02010609060101010101" pitchFamily="49" charset="-122"/>
              </a:rPr>
              <a:t>适用于：</a:t>
            </a:r>
            <a:endParaRPr lang="en-US" altLang="zh-CN" sz="2000" smtClean="0">
              <a:latin typeface="黑体" panose="02010609060101010101" pitchFamily="49" charset="-122"/>
              <a:ea typeface="黑体" panose="02010609060101010101" pitchFamily="49" charset="-122"/>
            </a:endParaRPr>
          </a:p>
          <a:p>
            <a:pPr marL="552450" indent="0">
              <a:buClr>
                <a:srgbClr val="C00000"/>
              </a:buClr>
              <a:buSzPct val="120000"/>
              <a:buFont typeface="Arial" charset="0"/>
              <a:buNone/>
              <a:tabLst>
                <a:tab pos="1081088" algn="l"/>
              </a:tabLst>
              <a:defRPr/>
            </a:pPr>
            <a:r>
              <a:rPr lang="en-US" altLang="zh-CN" sz="2600" smtClean="0">
                <a:solidFill>
                  <a:srgbClr val="C00000"/>
                </a:solidFill>
                <a:latin typeface="黑体" panose="02010609060101010101" pitchFamily="49" charset="-122"/>
                <a:ea typeface="黑体" panose="02010609060101010101" pitchFamily="49" charset="-122"/>
                <a:sym typeface="Wingdings"/>
              </a:rPr>
              <a:t></a:t>
            </a:r>
            <a:r>
              <a:rPr lang="en-US" altLang="zh-CN" sz="2000" smtClean="0">
                <a:solidFill>
                  <a:srgbClr val="C00000"/>
                </a:solidFill>
                <a:latin typeface="黑体" panose="02010609060101010101" pitchFamily="49" charset="-122"/>
                <a:ea typeface="黑体" panose="02010609060101010101" pitchFamily="49" charset="-122"/>
                <a:sym typeface="Wingdings"/>
              </a:rPr>
              <a:t>	</a:t>
            </a:r>
            <a:r>
              <a:rPr lang="zh-CN" altLang="zh-CN" sz="2000" smtClean="0">
                <a:latin typeface="黑体" panose="02010609060101010101" pitchFamily="49" charset="-122"/>
                <a:ea typeface="黑体" panose="02010609060101010101" pitchFamily="49" charset="-122"/>
              </a:rPr>
              <a:t>同一客户在同一会员、境外</a:t>
            </a:r>
            <a:r>
              <a:rPr lang="zh-CN" altLang="en-US" sz="2000" smtClean="0">
                <a:latin typeface="黑体" panose="02010609060101010101" pitchFamily="49" charset="-122"/>
                <a:ea typeface="黑体" panose="02010609060101010101" pitchFamily="49" charset="-122"/>
              </a:rPr>
              <a:t>特殊</a:t>
            </a:r>
            <a:r>
              <a:rPr lang="zh-CN" altLang="zh-CN" sz="2000" smtClean="0">
                <a:latin typeface="黑体" panose="02010609060101010101" pitchFamily="49" charset="-122"/>
                <a:ea typeface="黑体" panose="02010609060101010101" pitchFamily="49" charset="-122"/>
              </a:rPr>
              <a:t>经纪参与者、境外中介机构处的</a:t>
            </a:r>
            <a:endParaRPr lang="en-US" altLang="zh-CN" sz="2000" smtClean="0">
              <a:latin typeface="黑体" panose="02010609060101010101" pitchFamily="49" charset="-122"/>
              <a:ea typeface="黑体" panose="02010609060101010101" pitchFamily="49" charset="-122"/>
            </a:endParaRPr>
          </a:p>
          <a:p>
            <a:pPr marL="1081088" indent="-528638">
              <a:buClr>
                <a:srgbClr val="C00000"/>
              </a:buClr>
              <a:buFont typeface="Arial" charset="0"/>
              <a:buNone/>
              <a:defRPr/>
            </a:pPr>
            <a:r>
              <a:rPr lang="en-US" altLang="zh-CN" sz="2000">
                <a:latin typeface="黑体" panose="02010609060101010101" pitchFamily="49" charset="-122"/>
                <a:ea typeface="黑体" panose="02010609060101010101" pitchFamily="49" charset="-122"/>
              </a:rPr>
              <a:t>	</a:t>
            </a:r>
            <a:r>
              <a:rPr lang="zh-CN" altLang="zh-CN" sz="2000" smtClean="0">
                <a:latin typeface="黑体" panose="02010609060101010101" pitchFamily="49" charset="-122"/>
                <a:ea typeface="黑体" panose="02010609060101010101" pitchFamily="49" charset="-122"/>
              </a:rPr>
              <a:t>同品种双向持仓</a:t>
            </a:r>
            <a:endParaRPr lang="en-US" altLang="zh-CN" sz="2000">
              <a:latin typeface="黑体" panose="02010609060101010101" pitchFamily="49" charset="-122"/>
              <a:ea typeface="黑体" panose="02010609060101010101" pitchFamily="49" charset="-122"/>
            </a:endParaRPr>
          </a:p>
          <a:p>
            <a:pPr marL="1081088" indent="-546100">
              <a:lnSpc>
                <a:spcPct val="150000"/>
              </a:lnSpc>
              <a:buClr>
                <a:srgbClr val="C00000"/>
              </a:buClr>
              <a:buFont typeface="Arial" charset="0"/>
              <a:buNone/>
              <a:defRPr/>
            </a:pPr>
            <a:r>
              <a:rPr lang="en-US" altLang="zh-CN" sz="2800" smtClean="0">
                <a:solidFill>
                  <a:srgbClr val="C00000"/>
                </a:solidFill>
                <a:latin typeface="黑体" panose="02010609060101010101" pitchFamily="49" charset="-122"/>
                <a:ea typeface="黑体" panose="02010609060101010101" pitchFamily="49" charset="-122"/>
                <a:sym typeface="Wingdings"/>
              </a:rPr>
              <a:t></a:t>
            </a:r>
            <a:r>
              <a:rPr lang="en-US" altLang="zh-CN" sz="2800" smtClean="0">
                <a:latin typeface="黑体" panose="02010609060101010101" pitchFamily="49" charset="-122"/>
                <a:ea typeface="黑体" panose="02010609060101010101" pitchFamily="49" charset="-122"/>
                <a:sym typeface="Wingdings"/>
              </a:rPr>
              <a:t>	</a:t>
            </a:r>
            <a:r>
              <a:rPr lang="zh-CN" altLang="zh-CN" sz="2000" smtClean="0">
                <a:latin typeface="黑体" panose="02010609060101010101" pitchFamily="49" charset="-122"/>
                <a:ea typeface="黑体" panose="02010609060101010101" pitchFamily="49" charset="-122"/>
              </a:rPr>
              <a:t>非期货公司会员、境外</a:t>
            </a:r>
            <a:r>
              <a:rPr lang="zh-CN" altLang="en-US" sz="2000" smtClean="0">
                <a:latin typeface="黑体" panose="02010609060101010101" pitchFamily="49" charset="-122"/>
                <a:ea typeface="黑体" panose="02010609060101010101" pitchFamily="49" charset="-122"/>
              </a:rPr>
              <a:t>特殊</a:t>
            </a:r>
            <a:r>
              <a:rPr lang="zh-CN" altLang="zh-CN" sz="2000" smtClean="0">
                <a:latin typeface="黑体" panose="02010609060101010101" pitchFamily="49" charset="-122"/>
                <a:ea typeface="黑体" panose="02010609060101010101" pitchFamily="49" charset="-122"/>
              </a:rPr>
              <a:t>非经纪参与者</a:t>
            </a:r>
            <a:r>
              <a:rPr lang="zh-CN" altLang="en-US" sz="2000">
                <a:latin typeface="黑体" panose="02010609060101010101" pitchFamily="49" charset="-122"/>
                <a:ea typeface="黑体" panose="02010609060101010101" pitchFamily="49" charset="-122"/>
              </a:rPr>
              <a:t>的</a:t>
            </a:r>
            <a:r>
              <a:rPr lang="zh-CN" altLang="zh-CN" sz="2000" smtClean="0">
                <a:latin typeface="黑体" panose="02010609060101010101" pitchFamily="49" charset="-122"/>
                <a:ea typeface="黑体" panose="02010609060101010101" pitchFamily="49" charset="-122"/>
              </a:rPr>
              <a:t>同品种双向持仓</a:t>
            </a:r>
            <a:endParaRPr lang="en-US" altLang="zh-CN" sz="2000" smtClean="0">
              <a:latin typeface="黑体" panose="02010609060101010101" pitchFamily="49" charset="-122"/>
              <a:ea typeface="黑体" panose="02010609060101010101" pitchFamily="49" charset="-122"/>
            </a:endParaRPr>
          </a:p>
          <a:p>
            <a:pPr marL="1081088" indent="-546100">
              <a:buClr>
                <a:srgbClr val="C00000"/>
              </a:buClr>
              <a:buFont typeface="Arial" charset="0"/>
              <a:buNone/>
              <a:defRPr/>
            </a:pPr>
            <a:endParaRPr lang="en-US" altLang="zh-CN" sz="2000" smtClean="0">
              <a:latin typeface="黑体" panose="02010609060101010101" pitchFamily="49" charset="-122"/>
              <a:ea typeface="黑体" panose="02010609060101010101" pitchFamily="49" charset="-122"/>
            </a:endParaRPr>
          </a:p>
          <a:p>
            <a:pPr marL="0" indent="0">
              <a:lnSpc>
                <a:spcPct val="150000"/>
              </a:lnSpc>
              <a:buClr>
                <a:srgbClr val="C00000"/>
              </a:buClr>
              <a:buFont typeface="Arial" charset="0"/>
              <a:buNone/>
              <a:defRPr/>
            </a:pPr>
            <a:r>
              <a:rPr lang="zh-CN" altLang="en-US" sz="2000" smtClean="0">
                <a:latin typeface="黑体" panose="02010609060101010101" pitchFamily="49" charset="-122"/>
                <a:ea typeface="黑体" panose="02010609060101010101" pitchFamily="49" charset="-122"/>
              </a:rPr>
              <a:t>不适用于：</a:t>
            </a:r>
            <a:endParaRPr lang="en-US" altLang="zh-CN" sz="2000" smtClean="0">
              <a:latin typeface="黑体" panose="02010609060101010101" pitchFamily="49" charset="-122"/>
              <a:ea typeface="黑体" panose="02010609060101010101" pitchFamily="49" charset="-122"/>
            </a:endParaRPr>
          </a:p>
          <a:p>
            <a:pPr marL="0" indent="534988">
              <a:buClr>
                <a:srgbClr val="C00000"/>
              </a:buClr>
              <a:buFont typeface="Arial" charset="0"/>
              <a:buNone/>
              <a:tabLst>
                <a:tab pos="1081088" algn="l"/>
              </a:tabLst>
              <a:defRPr/>
            </a:pPr>
            <a:r>
              <a:rPr lang="en-US" altLang="zh-CN" sz="2800" smtClean="0">
                <a:solidFill>
                  <a:srgbClr val="C00000"/>
                </a:solidFill>
                <a:latin typeface="黑体" panose="02010609060101010101" pitchFamily="49" charset="-122"/>
                <a:ea typeface="黑体" panose="02010609060101010101" pitchFamily="49" charset="-122"/>
                <a:sym typeface="Wingdings"/>
              </a:rPr>
              <a:t></a:t>
            </a:r>
            <a:r>
              <a:rPr lang="en-US" altLang="zh-CN" sz="2000" smtClean="0">
                <a:latin typeface="黑体" panose="02010609060101010101" pitchFamily="49" charset="-122"/>
                <a:ea typeface="黑体" panose="02010609060101010101" pitchFamily="49" charset="-122"/>
                <a:sym typeface="Wingdings"/>
              </a:rPr>
              <a:t>	</a:t>
            </a:r>
            <a:r>
              <a:rPr lang="zh-CN" altLang="en-US" sz="2000" smtClean="0">
                <a:latin typeface="黑体" panose="02010609060101010101" pitchFamily="49" charset="-122"/>
                <a:ea typeface="黑体" panose="02010609060101010101" pitchFamily="49" charset="-122"/>
              </a:rPr>
              <a:t>合约进入 </a:t>
            </a:r>
            <a:r>
              <a:rPr lang="zh-CN" altLang="en-US" sz="2000" u="sng" smtClean="0">
                <a:latin typeface="黑体" panose="02010609060101010101" pitchFamily="49" charset="-122"/>
                <a:ea typeface="黑体" panose="02010609060101010101" pitchFamily="49" charset="-122"/>
              </a:rPr>
              <a:t>最后交易日前第五个交易日收盘后</a:t>
            </a:r>
            <a:endParaRPr lang="zh-CN" altLang="en-US" sz="2000">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21</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委托结算</a:t>
            </a:r>
          </a:p>
        </p:txBody>
      </p:sp>
      <p:sp>
        <p:nvSpPr>
          <p:cNvPr id="13" name="圆角矩形 12"/>
          <p:cNvSpPr>
            <a:spLocks noChangeArrowheads="1"/>
          </p:cNvSpPr>
          <p:nvPr/>
        </p:nvSpPr>
        <p:spPr bwMode="auto">
          <a:xfrm>
            <a:off x="3897313" y="1906588"/>
            <a:ext cx="2124075" cy="2251075"/>
          </a:xfrm>
          <a:prstGeom prst="roundRect">
            <a:avLst>
              <a:gd name="adj" fmla="val 16667"/>
            </a:avLst>
          </a:prstGeom>
          <a:noFill/>
          <a:ln w="19050" algn="ctr">
            <a:solidFill>
              <a:srgbClr val="FF660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pPr algn="ctr" eaLnBrk="1" hangingPunct="1">
              <a:buFont typeface="Arial" charset="0"/>
              <a:buNone/>
            </a:pPr>
            <a:r>
              <a:rPr lang="zh-CN" altLang="en-US" sz="1600" b="1">
                <a:solidFill>
                  <a:srgbClr val="FF0000"/>
                </a:solidFill>
                <a:latin typeface="楷体" pitchFamily="49" charset="-122"/>
                <a:ea typeface="楷体" pitchFamily="49" charset="-122"/>
              </a:rPr>
              <a:t>委托结算</a:t>
            </a:r>
          </a:p>
        </p:txBody>
      </p:sp>
      <p:grpSp>
        <p:nvGrpSpPr>
          <p:cNvPr id="65" name="组合 64"/>
          <p:cNvGrpSpPr>
            <a:grpSpLocks/>
          </p:cNvGrpSpPr>
          <p:nvPr/>
        </p:nvGrpSpPr>
        <p:grpSpPr bwMode="auto">
          <a:xfrm>
            <a:off x="3200400" y="2435225"/>
            <a:ext cx="2552700" cy="1487488"/>
            <a:chOff x="3410420" y="2653836"/>
            <a:chExt cx="2552534" cy="1487879"/>
          </a:xfrm>
        </p:grpSpPr>
        <p:cxnSp>
          <p:nvCxnSpPr>
            <p:cNvPr id="10" name="直接箭头连接符 9"/>
            <p:cNvCxnSpPr>
              <a:stCxn id="15" idx="2"/>
            </p:cNvCxnSpPr>
            <p:nvPr/>
          </p:nvCxnSpPr>
          <p:spPr bwMode="auto">
            <a:xfrm flipH="1">
              <a:off x="3410420" y="3827307"/>
              <a:ext cx="957201" cy="1587"/>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cxnSp>
          <p:nvCxnSpPr>
            <p:cNvPr id="11" name="直接箭头连接符 10"/>
            <p:cNvCxnSpPr>
              <a:stCxn id="16" idx="2"/>
            </p:cNvCxnSpPr>
            <p:nvPr/>
          </p:nvCxnSpPr>
          <p:spPr bwMode="auto">
            <a:xfrm flipH="1">
              <a:off x="3410420" y="2968244"/>
              <a:ext cx="957201"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15" name="TextBox 127"/>
            <p:cNvSpPr txBox="1"/>
            <p:nvPr/>
          </p:nvSpPr>
          <p:spPr bwMode="auto">
            <a:xfrm>
              <a:off x="4372382" y="3512900"/>
              <a:ext cx="1590572" cy="628815"/>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mtClean="0"/>
                <a:t>境外特殊</a:t>
              </a:r>
              <a:endParaRPr lang="en-US" altLang="zh-CN" smtClean="0"/>
            </a:p>
            <a:p>
              <a:pPr>
                <a:defRPr/>
              </a:pPr>
              <a:r>
                <a:rPr lang="zh-CN" altLang="en-US" smtClean="0"/>
                <a:t>经纪 参与者</a:t>
              </a:r>
              <a:endParaRPr lang="en-US" altLang="zh-CN" smtClean="0"/>
            </a:p>
          </p:txBody>
        </p:sp>
        <p:sp>
          <p:nvSpPr>
            <p:cNvPr id="16" name="TextBox 129"/>
            <p:cNvSpPr txBox="1"/>
            <p:nvPr/>
          </p:nvSpPr>
          <p:spPr bwMode="auto">
            <a:xfrm>
              <a:off x="4372382" y="2653836"/>
              <a:ext cx="1590572" cy="627228"/>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defRPr sz="1800" b="1">
                  <a:solidFill>
                    <a:schemeClr val="tx1"/>
                  </a:solidFill>
                  <a:latin typeface="微软雅黑" pitchFamily="34" charset="-122"/>
                  <a:ea typeface="微软雅黑" pitchFamily="34"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lgn="ctr">
                <a:defRPr/>
              </a:pPr>
              <a:r>
                <a:rPr lang="zh-CN" altLang="en-US" sz="1600" smtClean="0">
                  <a:latin typeface="华文细黑" panose="02010600040101010101" pitchFamily="2" charset="-122"/>
                  <a:ea typeface="华文细黑" panose="02010600040101010101" pitchFamily="2" charset="-122"/>
                </a:rPr>
                <a:t>境外特殊</a:t>
              </a:r>
              <a:endParaRPr lang="en-US" altLang="zh-CN" sz="1600" smtClean="0">
                <a:latin typeface="华文细黑" panose="02010600040101010101" pitchFamily="2" charset="-122"/>
                <a:ea typeface="华文细黑" panose="02010600040101010101" pitchFamily="2" charset="-122"/>
              </a:endParaRPr>
            </a:p>
            <a:p>
              <a:pPr algn="ctr">
                <a:defRPr/>
              </a:pPr>
              <a:r>
                <a:rPr lang="zh-CN" altLang="en-US" sz="1600" smtClean="0">
                  <a:latin typeface="华文细黑" panose="02010600040101010101" pitchFamily="2" charset="-122"/>
                  <a:ea typeface="华文细黑" panose="02010600040101010101" pitchFamily="2" charset="-122"/>
                </a:rPr>
                <a:t>非经纪 参与者</a:t>
              </a:r>
            </a:p>
          </p:txBody>
        </p:sp>
      </p:grpSp>
      <p:grpSp>
        <p:nvGrpSpPr>
          <p:cNvPr id="70" name="组合 69"/>
          <p:cNvGrpSpPr>
            <a:grpSpLocks/>
          </p:cNvGrpSpPr>
          <p:nvPr/>
        </p:nvGrpSpPr>
        <p:grpSpPr bwMode="auto">
          <a:xfrm>
            <a:off x="3200400" y="4992688"/>
            <a:ext cx="2552700" cy="644525"/>
            <a:chOff x="3410420" y="5211712"/>
            <a:chExt cx="2552534" cy="645283"/>
          </a:xfrm>
        </p:grpSpPr>
        <p:cxnSp>
          <p:nvCxnSpPr>
            <p:cNvPr id="8" name="直接箭头连接符 7"/>
            <p:cNvCxnSpPr>
              <a:stCxn id="18" idx="2"/>
            </p:cNvCxnSpPr>
            <p:nvPr/>
          </p:nvCxnSpPr>
          <p:spPr bwMode="auto">
            <a:xfrm flipH="1">
              <a:off x="3410420" y="5534353"/>
              <a:ext cx="961962"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18" name="TextBox 106"/>
            <p:cNvSpPr txBox="1"/>
            <p:nvPr/>
          </p:nvSpPr>
          <p:spPr bwMode="auto">
            <a:xfrm>
              <a:off x="4372382" y="5211712"/>
              <a:ext cx="1590572" cy="645283"/>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mtClean="0"/>
                <a:t>境外中介</a:t>
              </a:r>
              <a:r>
                <a:rPr lang="zh-CN" altLang="en-US"/>
                <a:t>机构</a:t>
              </a:r>
              <a:endParaRPr lang="en-US" altLang="zh-CN"/>
            </a:p>
          </p:txBody>
        </p:sp>
      </p:grpSp>
      <p:sp>
        <p:nvSpPr>
          <p:cNvPr id="20" name="圆角矩形 19"/>
          <p:cNvSpPr>
            <a:spLocks noChangeArrowheads="1"/>
          </p:cNvSpPr>
          <p:nvPr/>
        </p:nvSpPr>
        <p:spPr bwMode="auto">
          <a:xfrm>
            <a:off x="3903663" y="4495800"/>
            <a:ext cx="2117725" cy="1412875"/>
          </a:xfrm>
          <a:prstGeom prst="roundRect">
            <a:avLst>
              <a:gd name="adj" fmla="val 16667"/>
            </a:avLst>
          </a:prstGeom>
          <a:noFill/>
          <a:ln w="19050" algn="ctr">
            <a:solidFill>
              <a:srgbClr val="0070C0"/>
            </a:solidFill>
            <a:prstDash val="dash"/>
            <a:round/>
            <a:headEnd/>
            <a:tailEnd/>
          </a:ln>
          <a:extLst>
            <a:ext uri="{909E8E84-426E-40DD-AFC4-6F175D3DCCD1}">
              <a14:hiddenFill xmlns:a14="http://schemas.microsoft.com/office/drawing/2010/main">
                <a:solidFill>
                  <a:srgbClr val="FFFFFF"/>
                </a:solidFill>
              </a14:hiddenFill>
            </a:ext>
          </a:extLst>
        </p:spPr>
        <p:txBody>
          <a:bodyPr/>
          <a:lstStyle/>
          <a:p>
            <a:pPr algn="ctr" eaLnBrk="1" hangingPunct="1">
              <a:buFont typeface="Arial" charset="0"/>
              <a:buNone/>
            </a:pPr>
            <a:r>
              <a:rPr lang="zh-CN" altLang="en-US" sz="1600" b="1">
                <a:solidFill>
                  <a:srgbClr val="0070C0"/>
                </a:solidFill>
                <a:latin typeface="楷体" pitchFamily="49" charset="-122"/>
                <a:ea typeface="楷体" pitchFamily="49" charset="-122"/>
              </a:rPr>
              <a:t>委托交易结算</a:t>
            </a:r>
          </a:p>
        </p:txBody>
      </p:sp>
      <p:grpSp>
        <p:nvGrpSpPr>
          <p:cNvPr id="64" name="组合 63"/>
          <p:cNvGrpSpPr>
            <a:grpSpLocks/>
          </p:cNvGrpSpPr>
          <p:nvPr/>
        </p:nvGrpSpPr>
        <p:grpSpPr bwMode="auto">
          <a:xfrm>
            <a:off x="1657351" y="1876425"/>
            <a:ext cx="1543071" cy="4032250"/>
            <a:chOff x="1657947" y="2095711"/>
            <a:chExt cx="1752473" cy="4032000"/>
          </a:xfrm>
        </p:grpSpPr>
        <p:sp>
          <p:nvSpPr>
            <p:cNvPr id="5" name="圆角矩形 4"/>
            <p:cNvSpPr/>
            <p:nvPr/>
          </p:nvSpPr>
          <p:spPr bwMode="auto">
            <a:xfrm>
              <a:off x="2505710" y="2095711"/>
              <a:ext cx="904710" cy="4032000"/>
            </a:xfrm>
            <a:prstGeom prst="roundRect">
              <a:avLst/>
            </a:prstGeom>
            <a:solidFill>
              <a:srgbClr val="FF9933">
                <a:alpha val="50196"/>
              </a:srgbClr>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b="1" spc="556">
                  <a:solidFill>
                    <a:schemeClr val="tx1">
                      <a:lumMod val="85000"/>
                      <a:lumOff val="15000"/>
                    </a:schemeClr>
                  </a:solidFill>
                  <a:latin typeface="黑体" panose="02010609060101010101" pitchFamily="49" charset="-122"/>
                  <a:ea typeface="黑体" panose="02010609060101010101" pitchFamily="49" charset="-122"/>
                </a:rPr>
                <a:t>期 货 公 司 会 员</a:t>
              </a:r>
              <a:endParaRPr lang="en-US" altLang="zh-CN" b="1"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12" name="直接箭头连接符 11"/>
            <p:cNvCxnSpPr>
              <a:stCxn id="5" idx="1"/>
              <a:endCxn id="24" idx="3"/>
            </p:cNvCxnSpPr>
            <p:nvPr/>
          </p:nvCxnSpPr>
          <p:spPr bwMode="auto">
            <a:xfrm rot="10800000">
              <a:off x="1657947" y="4111711"/>
              <a:ext cx="847764" cy="1588"/>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30729" name="组合 60"/>
          <p:cNvGrpSpPr>
            <a:grpSpLocks/>
          </p:cNvGrpSpPr>
          <p:nvPr/>
        </p:nvGrpSpPr>
        <p:grpSpPr bwMode="auto">
          <a:xfrm>
            <a:off x="568325" y="1619250"/>
            <a:ext cx="1089025" cy="4546600"/>
            <a:chOff x="837824" y="1837560"/>
            <a:chExt cx="1089025" cy="4547137"/>
          </a:xfrm>
        </p:grpSpPr>
        <p:sp>
          <p:nvSpPr>
            <p:cNvPr id="24" name="TextBox 122"/>
            <p:cNvSpPr txBox="1"/>
            <p:nvPr/>
          </p:nvSpPr>
          <p:spPr bwMode="auto">
            <a:xfrm>
              <a:off x="837824" y="1837560"/>
              <a:ext cx="1089025" cy="4547137"/>
            </a:xfrm>
            <a:prstGeom prst="roundRect">
              <a:avLst>
                <a:gd name="adj" fmla="val 18078"/>
              </a:avLst>
            </a:prstGeom>
            <a:solidFill>
              <a:schemeClr val="bg1"/>
            </a:solidFill>
            <a:ln w="28575">
              <a:solidFill>
                <a:srgbClr val="FF0000"/>
              </a:solidFill>
            </a:ln>
            <a:effectLst>
              <a:outerShdw blurRad="149987" dist="101600" dir="8460000" algn="ctr">
                <a:srgbClr val="000000">
                  <a:alpha val="28000"/>
                </a:srgbClr>
              </a:outerShdw>
            </a:effectLst>
            <a:sp3d prstMaterial="metal">
              <a:bevelT w="88900" h="88900"/>
            </a:sp3d>
          </p:spPr>
          <p:style>
            <a:lnRef idx="2">
              <a:schemeClr val="accent2"/>
            </a:lnRef>
            <a:fillRef idx="1">
              <a:schemeClr val="lt1"/>
            </a:fillRef>
            <a:effectRef idx="0">
              <a:schemeClr val="accent2"/>
            </a:effectRef>
            <a:fontRef idx="minor">
              <a:schemeClr val="dk1"/>
            </a:fontRef>
          </p:style>
          <p:txBody>
            <a:bodyPr vert="eaVert" lIns="0" tIns="0" rIns="0" bIns="0" anchor="ctr"/>
            <a:lstStyle/>
            <a:p>
              <a:pPr>
                <a:defRPr/>
              </a:pPr>
              <a:r>
                <a:rPr lang="zh-CN" altLang="en-US" sz="2400" spc="140">
                  <a:solidFill>
                    <a:schemeClr val="tx1">
                      <a:lumMod val="75000"/>
                      <a:lumOff val="25000"/>
                    </a:schemeClr>
                  </a:solidFill>
                  <a:latin typeface="黑体" panose="02010609060101010101" pitchFamily="49" charset="-122"/>
                  <a:ea typeface="黑体" panose="02010609060101010101" pitchFamily="49" charset="-122"/>
                </a:rPr>
                <a:t>   </a:t>
              </a:r>
              <a:r>
                <a:rPr lang="zh-CN" altLang="en-US" sz="2000" spc="140">
                  <a:solidFill>
                    <a:schemeClr val="tx1">
                      <a:lumMod val="75000"/>
                      <a:lumOff val="25000"/>
                    </a:schemeClr>
                  </a:solidFill>
                  <a:latin typeface="黑体" panose="02010609060101010101" pitchFamily="49" charset="-122"/>
                  <a:ea typeface="黑体" panose="02010609060101010101" pitchFamily="49" charset="-122"/>
                </a:rPr>
                <a:t>上海国际能源交易中心</a:t>
              </a:r>
              <a:endParaRPr lang="en-US" altLang="zh-CN" sz="2200" spc="140">
                <a:solidFill>
                  <a:schemeClr val="tx1">
                    <a:lumMod val="75000"/>
                    <a:lumOff val="25000"/>
                  </a:schemeClr>
                </a:solidFill>
                <a:latin typeface="华文细黑" panose="02010600040101010101" pitchFamily="2" charset="-122"/>
                <a:ea typeface="华文细黑" panose="02010600040101010101" pitchFamily="2" charset="-122"/>
              </a:endParaRPr>
            </a:p>
          </p:txBody>
        </p:sp>
        <p:sp>
          <p:nvSpPr>
            <p:cNvPr id="25" name="流程图: 磁盘 24"/>
            <p:cNvSpPr/>
            <p:nvPr/>
          </p:nvSpPr>
          <p:spPr bwMode="auto">
            <a:xfrm>
              <a:off x="994155" y="5281062"/>
              <a:ext cx="810074" cy="886531"/>
            </a:xfrm>
            <a:prstGeom prst="flowChartMagneticDisk">
              <a:avLst/>
            </a:prstGeom>
            <a:solidFill>
              <a:schemeClr val="bg1"/>
            </a:solidFill>
            <a:ln w="28575">
              <a:solidFill>
                <a:schemeClr val="tx1">
                  <a:lumMod val="75000"/>
                  <a:lumOff val="25000"/>
                </a:schemeClr>
              </a:solidFill>
            </a:ln>
            <a:effectLst>
              <a:outerShdw blurRad="149987" dist="76200" dir="8460000" algn="ctr">
                <a:srgbClr val="000000">
                  <a:alpha val="28000"/>
                </a:srgbClr>
              </a:outerShdw>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tLang="zh-CN" sz="1500">
                <a:solidFill>
                  <a:schemeClr val="tx1">
                    <a:lumMod val="75000"/>
                    <a:lumOff val="25000"/>
                  </a:schemeClr>
                </a:solidFill>
                <a:latin typeface="华文细黑" panose="02010600040101010101" pitchFamily="2" charset="-122"/>
                <a:ea typeface="华文细黑" panose="02010600040101010101" pitchFamily="2" charset="-122"/>
              </a:endParaRPr>
            </a:p>
          </p:txBody>
        </p:sp>
        <p:pic>
          <p:nvPicPr>
            <p:cNvPr id="30738" name="图片 4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26168" y="1996484"/>
              <a:ext cx="7905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 name="TextBox 22"/>
            <p:cNvSpPr txBox="1"/>
            <p:nvPr/>
          </p:nvSpPr>
          <p:spPr>
            <a:xfrm>
              <a:off x="1114049" y="5630546"/>
              <a:ext cx="595313" cy="462017"/>
            </a:xfrm>
            <a:prstGeom prst="rect">
              <a:avLst/>
            </a:prstGeom>
            <a:noFill/>
          </p:spPr>
          <p:txBody>
            <a:bodyPr lIns="0" tIns="0" rIns="0" bIns="0">
              <a:spAutoFit/>
            </a:bodyPr>
            <a:lstStyle/>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原油</a:t>
              </a:r>
              <a:endParaRPr lang="en-US" altLang="zh-CN" sz="1500">
                <a:solidFill>
                  <a:schemeClr val="tx1">
                    <a:lumMod val="75000"/>
                    <a:lumOff val="25000"/>
                  </a:schemeClr>
                </a:solidFill>
                <a:latin typeface="微软雅黑" panose="020B0503020204020204" pitchFamily="34" charset="-122"/>
                <a:ea typeface="微软雅黑" panose="020B0503020204020204" pitchFamily="34" charset="-122"/>
              </a:endParaRPr>
            </a:p>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期货</a:t>
              </a:r>
            </a:p>
          </p:txBody>
        </p:sp>
      </p:grpSp>
      <p:grpSp>
        <p:nvGrpSpPr>
          <p:cNvPr id="71" name="组合 70"/>
          <p:cNvGrpSpPr>
            <a:grpSpLocks/>
          </p:cNvGrpSpPr>
          <p:nvPr/>
        </p:nvGrpSpPr>
        <p:grpSpPr bwMode="auto">
          <a:xfrm>
            <a:off x="8197850" y="2085975"/>
            <a:ext cx="1706563" cy="1631950"/>
            <a:chOff x="8538358" y="2399852"/>
            <a:chExt cx="1706980" cy="1632583"/>
          </a:xfrm>
        </p:grpSpPr>
        <p:pic>
          <p:nvPicPr>
            <p:cNvPr id="30734" name="Picture 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538358" y="2399852"/>
              <a:ext cx="1706980" cy="16325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0735" name="TextBox 28"/>
            <p:cNvSpPr txBox="1">
              <a:spLocks noChangeArrowheads="1"/>
            </p:cNvSpPr>
            <p:nvPr/>
          </p:nvSpPr>
          <p:spPr bwMode="auto">
            <a:xfrm rot="-207715">
              <a:off x="8586023" y="2659336"/>
              <a:ext cx="1657632"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sz="1600" b="1">
                  <a:solidFill>
                    <a:srgbClr val="FF0000"/>
                  </a:solidFill>
                  <a:latin typeface="楷体" pitchFamily="49" charset="-122"/>
                  <a:ea typeface="楷体" pitchFamily="49" charset="-122"/>
                </a:rPr>
                <a:t>境外特殊参与者</a:t>
              </a:r>
              <a:endParaRPr lang="en-US" altLang="zh-CN" sz="1600" b="1">
                <a:solidFill>
                  <a:srgbClr val="FF0000"/>
                </a:solidFill>
                <a:latin typeface="楷体" pitchFamily="49" charset="-122"/>
                <a:ea typeface="楷体" pitchFamily="49" charset="-122"/>
              </a:endParaRPr>
            </a:p>
            <a:p>
              <a:pPr algn="ctr"/>
              <a:r>
                <a:rPr lang="zh-CN" altLang="en-US" sz="1600" b="1">
                  <a:latin typeface="楷体" pitchFamily="49" charset="-122"/>
                  <a:ea typeface="楷体" pitchFamily="49" charset="-122"/>
                </a:rPr>
                <a:t>应当且只能</a:t>
              </a:r>
              <a:endParaRPr lang="en-US" altLang="zh-CN" sz="1600" b="1">
                <a:latin typeface="楷体" pitchFamily="49" charset="-122"/>
                <a:ea typeface="楷体" pitchFamily="49" charset="-122"/>
              </a:endParaRPr>
            </a:p>
            <a:p>
              <a:pPr algn="ctr"/>
              <a:r>
                <a:rPr lang="zh-CN" altLang="en-US" sz="1600" b="1">
                  <a:latin typeface="楷体" pitchFamily="49" charset="-122"/>
                  <a:ea typeface="楷体" pitchFamily="49" charset="-122"/>
                </a:rPr>
                <a:t>委托</a:t>
              </a:r>
              <a:r>
                <a:rPr lang="zh-CN" altLang="en-US" sz="1600" b="1">
                  <a:solidFill>
                    <a:srgbClr val="FF0000"/>
                  </a:solidFill>
                  <a:latin typeface="楷体" pitchFamily="49" charset="-122"/>
                  <a:ea typeface="楷体" pitchFamily="49" charset="-122"/>
                </a:rPr>
                <a:t>一家会员</a:t>
              </a:r>
              <a:endParaRPr lang="en-US" altLang="zh-CN" sz="1600" b="1">
                <a:solidFill>
                  <a:srgbClr val="FF0000"/>
                </a:solidFill>
                <a:latin typeface="楷体" pitchFamily="49" charset="-122"/>
                <a:ea typeface="楷体" pitchFamily="49" charset="-122"/>
              </a:endParaRPr>
            </a:p>
            <a:p>
              <a:pPr algn="ctr"/>
              <a:r>
                <a:rPr lang="zh-CN" altLang="en-US" sz="1600" b="1">
                  <a:latin typeface="楷体" pitchFamily="49" charset="-122"/>
                  <a:ea typeface="楷体" pitchFamily="49" charset="-122"/>
                </a:rPr>
                <a:t>进行结算</a:t>
              </a:r>
            </a:p>
          </p:txBody>
        </p:sp>
      </p:grpSp>
      <p:sp>
        <p:nvSpPr>
          <p:cNvPr id="30" name="TextBox 29"/>
          <p:cNvSpPr txBox="1">
            <a:spLocks noChangeArrowheads="1"/>
          </p:cNvSpPr>
          <p:nvPr/>
        </p:nvSpPr>
        <p:spPr bwMode="auto">
          <a:xfrm>
            <a:off x="6245225" y="2581275"/>
            <a:ext cx="1846263"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marL="177800" indent="-177800">
              <a:defRPr sz="1700">
                <a:solidFill>
                  <a:schemeClr val="tx1"/>
                </a:solidFill>
                <a:latin typeface="Arial" charset="0"/>
                <a:ea typeface="宋体" pitchFamily="2" charset="-122"/>
              </a:defRPr>
            </a:lvl1pPr>
            <a:lvl2pPr>
              <a:defRPr sz="1700">
                <a:solidFill>
                  <a:schemeClr val="tx1"/>
                </a:solidFill>
                <a:latin typeface="Arial" charset="0"/>
                <a:ea typeface="宋体" pitchFamily="2" charset="-122"/>
              </a:defRPr>
            </a:lvl2pPr>
            <a:lvl3pPr>
              <a:defRPr sz="1700">
                <a:solidFill>
                  <a:schemeClr val="tx1"/>
                </a:solidFill>
                <a:latin typeface="Arial" charset="0"/>
                <a:ea typeface="宋体" pitchFamily="2" charset="-122"/>
              </a:defRPr>
            </a:lvl3pPr>
            <a:lvl4pPr>
              <a:defRPr sz="1700">
                <a:solidFill>
                  <a:schemeClr val="tx1"/>
                </a:solidFill>
                <a:latin typeface="Arial" charset="0"/>
                <a:ea typeface="宋体" pitchFamily="2" charset="-122"/>
              </a:defRPr>
            </a:lvl4pPr>
            <a:lvl5pPr>
              <a:defRPr sz="1700">
                <a:solidFill>
                  <a:schemeClr val="tx1"/>
                </a:solidFill>
                <a:latin typeface="Arial" charset="0"/>
                <a:ea typeface="宋体" pitchFamily="2" charset="-122"/>
              </a:defRPr>
            </a:lvl5pPr>
            <a:lvl6pPr marL="2151063" indent="134938" defTabSz="846138" eaLnBrk="0" fontAlgn="base" hangingPunct="0">
              <a:spcBef>
                <a:spcPct val="0"/>
              </a:spcBef>
              <a:spcAft>
                <a:spcPct val="0"/>
              </a:spcAft>
              <a:defRPr sz="1700">
                <a:solidFill>
                  <a:schemeClr val="tx1"/>
                </a:solidFill>
                <a:latin typeface="Arial" charset="0"/>
                <a:ea typeface="宋体" pitchFamily="2" charset="-122"/>
              </a:defRPr>
            </a:lvl6pPr>
            <a:lvl7pPr marL="2608263" indent="134938" defTabSz="846138" eaLnBrk="0" fontAlgn="base" hangingPunct="0">
              <a:spcBef>
                <a:spcPct val="0"/>
              </a:spcBef>
              <a:spcAft>
                <a:spcPct val="0"/>
              </a:spcAft>
              <a:defRPr sz="1700">
                <a:solidFill>
                  <a:schemeClr val="tx1"/>
                </a:solidFill>
                <a:latin typeface="Arial" charset="0"/>
                <a:ea typeface="宋体" pitchFamily="2" charset="-122"/>
              </a:defRPr>
            </a:lvl7pPr>
            <a:lvl8pPr marL="3065463" indent="134938" defTabSz="846138" eaLnBrk="0" fontAlgn="base" hangingPunct="0">
              <a:spcBef>
                <a:spcPct val="0"/>
              </a:spcBef>
              <a:spcAft>
                <a:spcPct val="0"/>
              </a:spcAft>
              <a:defRPr sz="1700">
                <a:solidFill>
                  <a:schemeClr val="tx1"/>
                </a:solidFill>
                <a:latin typeface="Arial" charset="0"/>
                <a:ea typeface="宋体" pitchFamily="2" charset="-122"/>
              </a:defRPr>
            </a:lvl8pPr>
            <a:lvl9pPr marL="3522663" indent="134938" defTabSz="846138" eaLnBrk="0" fontAlgn="base" hangingPunct="0">
              <a:spcBef>
                <a:spcPct val="0"/>
              </a:spcBef>
              <a:spcAft>
                <a:spcPct val="0"/>
              </a:spcAft>
              <a:defRPr sz="1700">
                <a:solidFill>
                  <a:schemeClr val="tx1"/>
                </a:solidFill>
                <a:latin typeface="Arial" charset="0"/>
                <a:ea typeface="宋体" pitchFamily="2" charset="-122"/>
              </a:defRPr>
            </a:lvl9pPr>
          </a:lstStyle>
          <a:p>
            <a:pPr marL="266700" indent="-266700">
              <a:lnSpc>
                <a:spcPct val="150000"/>
              </a:lnSpc>
              <a:buClr>
                <a:srgbClr val="FF0000"/>
              </a:buClr>
              <a:buFont typeface="Wingdings" pitchFamily="2" charset="2"/>
              <a:buChar char="n"/>
            </a:pPr>
            <a:r>
              <a:rPr lang="zh-CN" altLang="en-US" sz="1600" b="1" smtClean="0">
                <a:latin typeface="华文仿宋" pitchFamily="2" charset="-122"/>
                <a:ea typeface="华文仿宋" pitchFamily="2" charset="-122"/>
              </a:rPr>
              <a:t>委托</a:t>
            </a:r>
            <a:r>
              <a:rPr lang="zh-CN" altLang="en-US" sz="1600" b="1">
                <a:latin typeface="华文仿宋" pitchFamily="2" charset="-122"/>
                <a:ea typeface="华文仿宋" pitchFamily="2" charset="-122"/>
              </a:rPr>
              <a:t>结算协议</a:t>
            </a:r>
            <a:endParaRPr lang="en-US" altLang="zh-CN" sz="1600" b="1">
              <a:latin typeface="华文仿宋" pitchFamily="2" charset="-122"/>
              <a:ea typeface="华文仿宋" pitchFamily="2" charset="-122"/>
            </a:endParaRPr>
          </a:p>
          <a:p>
            <a:pPr marL="266700" indent="-266700">
              <a:lnSpc>
                <a:spcPct val="150000"/>
              </a:lnSpc>
              <a:buClr>
                <a:srgbClr val="FF0000"/>
              </a:buClr>
              <a:buFont typeface="Wingdings" pitchFamily="2" charset="2"/>
              <a:buChar char="n"/>
            </a:pPr>
            <a:r>
              <a:rPr lang="zh-CN" altLang="en-US" sz="1600" b="1">
                <a:latin typeface="华文仿宋" pitchFamily="2" charset="-122"/>
                <a:ea typeface="华文仿宋" pitchFamily="2" charset="-122"/>
              </a:rPr>
              <a:t>委托结算</a:t>
            </a:r>
            <a:r>
              <a:rPr lang="zh-CN" altLang="en-US" sz="1600" b="1" smtClean="0">
                <a:latin typeface="华文仿宋" pitchFamily="2" charset="-122"/>
                <a:ea typeface="华文仿宋" pitchFamily="2" charset="-122"/>
              </a:rPr>
              <a:t>备案</a:t>
            </a:r>
            <a:endParaRPr lang="zh-CN" altLang="en-US" sz="1600" b="1">
              <a:latin typeface="华文仿宋" pitchFamily="2" charset="-122"/>
              <a:ea typeface="华文仿宋" pitchFamily="2" charset="-122"/>
            </a:endParaRPr>
          </a:p>
        </p:txBody>
      </p:sp>
      <p:sp>
        <p:nvSpPr>
          <p:cNvPr id="60" name="TextBox 59"/>
          <p:cNvSpPr txBox="1">
            <a:spLocks noChangeArrowheads="1"/>
          </p:cNvSpPr>
          <p:nvPr/>
        </p:nvSpPr>
        <p:spPr bwMode="auto">
          <a:xfrm>
            <a:off x="6245225" y="4667250"/>
            <a:ext cx="2217288" cy="703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177800" indent="-177800">
              <a:defRPr sz="1700">
                <a:solidFill>
                  <a:schemeClr val="tx1"/>
                </a:solidFill>
                <a:latin typeface="Arial" charset="0"/>
                <a:ea typeface="宋体" pitchFamily="2" charset="-122"/>
              </a:defRPr>
            </a:lvl1pPr>
            <a:lvl2pPr>
              <a:defRPr sz="1700">
                <a:solidFill>
                  <a:schemeClr val="tx1"/>
                </a:solidFill>
                <a:latin typeface="Arial" charset="0"/>
                <a:ea typeface="宋体" pitchFamily="2" charset="-122"/>
              </a:defRPr>
            </a:lvl2pPr>
            <a:lvl3pPr>
              <a:defRPr sz="1700">
                <a:solidFill>
                  <a:schemeClr val="tx1"/>
                </a:solidFill>
                <a:latin typeface="Arial" charset="0"/>
                <a:ea typeface="宋体" pitchFamily="2" charset="-122"/>
              </a:defRPr>
            </a:lvl3pPr>
            <a:lvl4pPr>
              <a:defRPr sz="1700">
                <a:solidFill>
                  <a:schemeClr val="tx1"/>
                </a:solidFill>
                <a:latin typeface="Arial" charset="0"/>
                <a:ea typeface="宋体" pitchFamily="2" charset="-122"/>
              </a:defRPr>
            </a:lvl4pPr>
            <a:lvl5pPr>
              <a:defRPr sz="1700">
                <a:solidFill>
                  <a:schemeClr val="tx1"/>
                </a:solidFill>
                <a:latin typeface="Arial" charset="0"/>
                <a:ea typeface="宋体" pitchFamily="2" charset="-122"/>
              </a:defRPr>
            </a:lvl5pPr>
            <a:lvl6pPr marL="2151063" indent="134938" defTabSz="846138" eaLnBrk="0" fontAlgn="base" hangingPunct="0">
              <a:spcBef>
                <a:spcPct val="0"/>
              </a:spcBef>
              <a:spcAft>
                <a:spcPct val="0"/>
              </a:spcAft>
              <a:defRPr sz="1700">
                <a:solidFill>
                  <a:schemeClr val="tx1"/>
                </a:solidFill>
                <a:latin typeface="Arial" charset="0"/>
                <a:ea typeface="宋体" pitchFamily="2" charset="-122"/>
              </a:defRPr>
            </a:lvl6pPr>
            <a:lvl7pPr marL="2608263" indent="134938" defTabSz="846138" eaLnBrk="0" fontAlgn="base" hangingPunct="0">
              <a:spcBef>
                <a:spcPct val="0"/>
              </a:spcBef>
              <a:spcAft>
                <a:spcPct val="0"/>
              </a:spcAft>
              <a:defRPr sz="1700">
                <a:solidFill>
                  <a:schemeClr val="tx1"/>
                </a:solidFill>
                <a:latin typeface="Arial" charset="0"/>
                <a:ea typeface="宋体" pitchFamily="2" charset="-122"/>
              </a:defRPr>
            </a:lvl7pPr>
            <a:lvl8pPr marL="3065463" indent="134938" defTabSz="846138" eaLnBrk="0" fontAlgn="base" hangingPunct="0">
              <a:spcBef>
                <a:spcPct val="0"/>
              </a:spcBef>
              <a:spcAft>
                <a:spcPct val="0"/>
              </a:spcAft>
              <a:defRPr sz="1700">
                <a:solidFill>
                  <a:schemeClr val="tx1"/>
                </a:solidFill>
                <a:latin typeface="Arial" charset="0"/>
                <a:ea typeface="宋体" pitchFamily="2" charset="-122"/>
              </a:defRPr>
            </a:lvl8pPr>
            <a:lvl9pPr marL="3522663" indent="134938" defTabSz="846138" eaLnBrk="0" fontAlgn="base" hangingPunct="0">
              <a:spcBef>
                <a:spcPct val="0"/>
              </a:spcBef>
              <a:spcAft>
                <a:spcPct val="0"/>
              </a:spcAft>
              <a:defRPr sz="1700">
                <a:solidFill>
                  <a:schemeClr val="tx1"/>
                </a:solidFill>
                <a:latin typeface="Arial" charset="0"/>
                <a:ea typeface="宋体" pitchFamily="2" charset="-122"/>
              </a:defRPr>
            </a:lvl9pPr>
          </a:lstStyle>
          <a:p>
            <a:pPr marL="266700" indent="-266700">
              <a:lnSpc>
                <a:spcPct val="150000"/>
              </a:lnSpc>
              <a:buClr>
                <a:srgbClr val="0070C0"/>
              </a:buClr>
              <a:buFont typeface="Wingdings" pitchFamily="2" charset="2"/>
              <a:buChar char="n"/>
            </a:pPr>
            <a:r>
              <a:rPr lang="zh-CN" altLang="en-US" sz="1600" b="1" smtClean="0">
                <a:latin typeface="华文仿宋" pitchFamily="2" charset="-122"/>
                <a:ea typeface="华文仿宋" pitchFamily="2" charset="-122"/>
              </a:rPr>
              <a:t>期货经纪合同</a:t>
            </a:r>
            <a:endParaRPr lang="en-US" altLang="zh-CN" sz="1600" b="1" smtClean="0">
              <a:latin typeface="华文仿宋" pitchFamily="2" charset="-122"/>
              <a:ea typeface="华文仿宋" pitchFamily="2" charset="-122"/>
            </a:endParaRPr>
          </a:p>
          <a:p>
            <a:pPr marL="266700" indent="-266700">
              <a:lnSpc>
                <a:spcPct val="150000"/>
              </a:lnSpc>
              <a:buClr>
                <a:srgbClr val="0070C0"/>
              </a:buClr>
              <a:buFont typeface="Wingdings" pitchFamily="2" charset="2"/>
              <a:buChar char="n"/>
            </a:pPr>
            <a:r>
              <a:rPr lang="zh-CN" altLang="en-US" sz="1600" b="1" smtClean="0">
                <a:latin typeface="华文仿宋" pitchFamily="2" charset="-122"/>
                <a:ea typeface="华文仿宋" pitchFamily="2" charset="-122"/>
              </a:rPr>
              <a:t>境外中介机构备案</a:t>
            </a:r>
            <a:endParaRPr lang="en-US" altLang="zh-CN" sz="1600" b="1">
              <a:latin typeface="华文仿宋" pitchFamily="2" charset="-122"/>
              <a:ea typeface="华文仿宋" pitchFamily="2"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22</a:t>
            </a:fld>
            <a:endParaRPr lang="zh-CN" altLang="en-US"/>
          </a:p>
        </p:txBody>
      </p:sp>
      <p:pic>
        <p:nvPicPr>
          <p:cNvPr id="27" name="image6.png" descr="logo.psd"/>
          <p:cNvPicPr/>
          <p:nvPr/>
        </p:nvPicPr>
        <p:blipFill>
          <a:blip r:embed="rId4" cstate="print">
            <a:extLst/>
          </a:blip>
          <a:stretch>
            <a:fillRect/>
          </a:stretch>
        </p:blipFill>
        <p:spPr>
          <a:xfrm>
            <a:off x="-43449" y="6169059"/>
            <a:ext cx="1529350" cy="707185"/>
          </a:xfrm>
          <a:prstGeom prst="rect">
            <a:avLst/>
          </a:prstGeom>
          <a:ln w="12700">
            <a:miter lim="400000"/>
          </a:ln>
        </p:spPr>
      </p:pic>
      <p:sp>
        <p:nvSpPr>
          <p:cNvPr id="28"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2" fill="hold" nodeType="withEffect">
                                  <p:stCondLst>
                                    <p:cond delay="500"/>
                                  </p:stCondLst>
                                  <p:childTnLst>
                                    <p:set>
                                      <p:cBhvr>
                                        <p:cTn id="6" dur="1" fill="hold">
                                          <p:stCondLst>
                                            <p:cond delay="0"/>
                                          </p:stCondLst>
                                        </p:cTn>
                                        <p:tgtEl>
                                          <p:spTgt spid="64"/>
                                        </p:tgtEl>
                                        <p:attrNameLst>
                                          <p:attrName>style.visibility</p:attrName>
                                        </p:attrNameLst>
                                      </p:cBhvr>
                                      <p:to>
                                        <p:strVal val="visible"/>
                                      </p:to>
                                    </p:set>
                                    <p:animEffect transition="in" filter="wipe(right)">
                                      <p:cBhvr>
                                        <p:cTn id="7" dur="1000"/>
                                        <p:tgtEl>
                                          <p:spTgt spid="6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2"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wipe(right)">
                                      <p:cBhvr>
                                        <p:cTn id="12" dur="1000"/>
                                        <p:tgtEl>
                                          <p:spTgt spid="65"/>
                                        </p:tgtEl>
                                      </p:cBhvr>
                                    </p:animEffect>
                                  </p:childTnLst>
                                </p:cTn>
                              </p:par>
                            </p:childTnLst>
                          </p:cTn>
                        </p:par>
                        <p:par>
                          <p:cTn id="13" fill="hold" nodeType="afterGroup">
                            <p:stCondLst>
                              <p:cond delay="1000"/>
                            </p:stCondLst>
                            <p:childTnLst>
                              <p:par>
                                <p:cTn id="14" presetID="21" presetClass="entr" presetSubtype="8" fill="hold" grpId="0" nodeType="afterEffect">
                                  <p:stCondLst>
                                    <p:cond delay="250"/>
                                  </p:stCondLst>
                                  <p:childTnLst>
                                    <p:set>
                                      <p:cBhvr>
                                        <p:cTn id="15" dur="1" fill="hold">
                                          <p:stCondLst>
                                            <p:cond delay="0"/>
                                          </p:stCondLst>
                                        </p:cTn>
                                        <p:tgtEl>
                                          <p:spTgt spid="13"/>
                                        </p:tgtEl>
                                        <p:attrNameLst>
                                          <p:attrName>style.visibility</p:attrName>
                                        </p:attrNameLst>
                                      </p:cBhvr>
                                      <p:to>
                                        <p:strVal val="visible"/>
                                      </p:to>
                                    </p:set>
                                    <p:animEffect transition="in" filter="wheel(8)">
                                      <p:cBhvr>
                                        <p:cTn id="16" dur="500"/>
                                        <p:tgtEl>
                                          <p:spTgt spid="13"/>
                                        </p:tgtEl>
                                      </p:cBhvr>
                                    </p:animEffect>
                                  </p:childTnLst>
                                </p:cTn>
                              </p:par>
                            </p:childTnLst>
                          </p:cTn>
                        </p:par>
                        <p:par>
                          <p:cTn id="17" fill="hold" nodeType="afterGroup">
                            <p:stCondLst>
                              <p:cond delay="1750"/>
                            </p:stCondLst>
                            <p:childTnLst>
                              <p:par>
                                <p:cTn id="18" presetID="22" presetClass="entr" presetSubtype="1" fill="hold" grpId="0" nodeType="afterEffect">
                                  <p:stCondLst>
                                    <p:cond delay="0"/>
                                  </p:stCondLst>
                                  <p:childTnLst>
                                    <p:set>
                                      <p:cBhvr>
                                        <p:cTn id="19" dur="1" fill="hold">
                                          <p:stCondLst>
                                            <p:cond delay="0"/>
                                          </p:stCondLst>
                                        </p:cTn>
                                        <p:tgtEl>
                                          <p:spTgt spid="30"/>
                                        </p:tgtEl>
                                        <p:attrNameLst>
                                          <p:attrName>style.visibility</p:attrName>
                                        </p:attrNameLst>
                                      </p:cBhvr>
                                      <p:to>
                                        <p:strVal val="visible"/>
                                      </p:to>
                                    </p:set>
                                    <p:animEffect transition="in" filter="wipe(up)">
                                      <p:cBhvr>
                                        <p:cTn id="20" dur="1000"/>
                                        <p:tgtEl>
                                          <p:spTgt spid="30"/>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2" fill="hold" nodeType="clickEffect">
                                  <p:stCondLst>
                                    <p:cond delay="0"/>
                                  </p:stCondLst>
                                  <p:childTnLst>
                                    <p:set>
                                      <p:cBhvr>
                                        <p:cTn id="24" dur="1" fill="hold">
                                          <p:stCondLst>
                                            <p:cond delay="0"/>
                                          </p:stCondLst>
                                        </p:cTn>
                                        <p:tgtEl>
                                          <p:spTgt spid="70"/>
                                        </p:tgtEl>
                                        <p:attrNameLst>
                                          <p:attrName>style.visibility</p:attrName>
                                        </p:attrNameLst>
                                      </p:cBhvr>
                                      <p:to>
                                        <p:strVal val="visible"/>
                                      </p:to>
                                    </p:set>
                                    <p:animEffect transition="in" filter="wipe(right)">
                                      <p:cBhvr>
                                        <p:cTn id="25" dur="1000"/>
                                        <p:tgtEl>
                                          <p:spTgt spid="70"/>
                                        </p:tgtEl>
                                      </p:cBhvr>
                                    </p:animEffect>
                                  </p:childTnLst>
                                </p:cTn>
                              </p:par>
                            </p:childTnLst>
                          </p:cTn>
                        </p:par>
                        <p:par>
                          <p:cTn id="26" fill="hold" nodeType="afterGroup">
                            <p:stCondLst>
                              <p:cond delay="1000"/>
                            </p:stCondLst>
                            <p:childTnLst>
                              <p:par>
                                <p:cTn id="27" presetID="21" presetClass="entr" presetSubtype="8" fill="hold" grpId="0" nodeType="after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wheel(8)">
                                      <p:cBhvr>
                                        <p:cTn id="29" dur="500"/>
                                        <p:tgtEl>
                                          <p:spTgt spid="20"/>
                                        </p:tgtEl>
                                      </p:cBhvr>
                                    </p:animEffect>
                                  </p:childTnLst>
                                </p:cTn>
                              </p:par>
                            </p:childTnLst>
                          </p:cTn>
                        </p:par>
                        <p:par>
                          <p:cTn id="30" fill="hold" nodeType="afterGroup">
                            <p:stCondLst>
                              <p:cond delay="1500"/>
                            </p:stCondLst>
                            <p:childTnLst>
                              <p:par>
                                <p:cTn id="31" presetID="22" presetClass="entr" presetSubtype="1" fill="hold" grpId="0" nodeType="afterEffect">
                                  <p:stCondLst>
                                    <p:cond delay="0"/>
                                  </p:stCondLst>
                                  <p:childTnLst>
                                    <p:set>
                                      <p:cBhvr>
                                        <p:cTn id="32" dur="1" fill="hold">
                                          <p:stCondLst>
                                            <p:cond delay="0"/>
                                          </p:stCondLst>
                                        </p:cTn>
                                        <p:tgtEl>
                                          <p:spTgt spid="60"/>
                                        </p:tgtEl>
                                        <p:attrNameLst>
                                          <p:attrName>style.visibility</p:attrName>
                                        </p:attrNameLst>
                                      </p:cBhvr>
                                      <p:to>
                                        <p:strVal val="visible"/>
                                      </p:to>
                                    </p:set>
                                    <p:animEffect transition="in" filter="wipe(up)">
                                      <p:cBhvr>
                                        <p:cTn id="33" dur="1000"/>
                                        <p:tgtEl>
                                          <p:spTgt spid="6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47" presetClass="entr" presetSubtype="0" fill="hold" nodeType="clickEffect">
                                  <p:stCondLst>
                                    <p:cond delay="0"/>
                                  </p:stCondLst>
                                  <p:childTnLst>
                                    <p:set>
                                      <p:cBhvr>
                                        <p:cTn id="37" dur="1" fill="hold">
                                          <p:stCondLst>
                                            <p:cond delay="0"/>
                                          </p:stCondLst>
                                        </p:cTn>
                                        <p:tgtEl>
                                          <p:spTgt spid="71"/>
                                        </p:tgtEl>
                                        <p:attrNameLst>
                                          <p:attrName>style.visibility</p:attrName>
                                        </p:attrNameLst>
                                      </p:cBhvr>
                                      <p:to>
                                        <p:strVal val="visible"/>
                                      </p:to>
                                    </p:set>
                                    <p:animEffect transition="in" filter="fade">
                                      <p:cBhvr>
                                        <p:cTn id="38" dur="750"/>
                                        <p:tgtEl>
                                          <p:spTgt spid="71"/>
                                        </p:tgtEl>
                                      </p:cBhvr>
                                    </p:animEffect>
                                    <p:anim calcmode="lin" valueType="num">
                                      <p:cBhvr>
                                        <p:cTn id="39" dur="750" fill="hold"/>
                                        <p:tgtEl>
                                          <p:spTgt spid="71"/>
                                        </p:tgtEl>
                                        <p:attrNameLst>
                                          <p:attrName>ppt_x</p:attrName>
                                        </p:attrNameLst>
                                      </p:cBhvr>
                                      <p:tavLst>
                                        <p:tav tm="0">
                                          <p:val>
                                            <p:strVal val="#ppt_x"/>
                                          </p:val>
                                        </p:tav>
                                        <p:tav tm="100000">
                                          <p:val>
                                            <p:strVal val="#ppt_x"/>
                                          </p:val>
                                        </p:tav>
                                      </p:tavLst>
                                    </p:anim>
                                    <p:anim calcmode="lin" valueType="num">
                                      <p:cBhvr>
                                        <p:cTn id="40" dur="750" fill="hold"/>
                                        <p:tgtEl>
                                          <p:spTgt spid="7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20" grpId="0" animBg="1"/>
      <p:bldP spid="30" grpId="0"/>
      <p:bldP spid="6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extLst>
              <p:ext uri="{D42A27DB-BD31-4B8C-83A1-F6EECF244321}">
                <p14:modId xmlns:p14="http://schemas.microsoft.com/office/powerpoint/2010/main" val="2476618182"/>
              </p:ext>
            </p:extLst>
          </p:nvPr>
        </p:nvGraphicFramePr>
        <p:xfrm>
          <a:off x="614363" y="3248025"/>
          <a:ext cx="9471025" cy="3021013"/>
        </p:xfrm>
        <a:graphic>
          <a:graphicData uri="http://schemas.openxmlformats.org/drawingml/2006/table">
            <a:tbl>
              <a:tblPr firstRow="1" bandRow="1">
                <a:tableStyleId>{72833802-FEF1-4C79-8D5D-14CF1EAF98D9}</a:tableStyleId>
              </a:tblPr>
              <a:tblGrid>
                <a:gridCol w="6510832"/>
                <a:gridCol w="2960193"/>
              </a:tblGrid>
              <a:tr h="914216">
                <a:tc>
                  <a:txBody>
                    <a:bodyPr/>
                    <a:lstStyle/>
                    <a:p>
                      <a:pPr marL="85725" indent="0" algn="l">
                        <a:lnSpc>
                          <a:spcPct val="150000"/>
                        </a:lnSpc>
                        <a:buClr>
                          <a:schemeClr val="accent6"/>
                        </a:buClr>
                        <a:buFont typeface="Wingdings" panose="05000000000000000000" pitchFamily="2" charset="2"/>
                        <a:buNone/>
                      </a:pPr>
                      <a:endParaRPr lang="en-US" altLang="zh-CN" sz="2800" b="1" smtClean="0">
                        <a:latin typeface="Trebuchet MS" panose="020B0603020202020204" pitchFamily="34" charset="0"/>
                        <a:ea typeface="华文细黑" panose="02010600040101010101" pitchFamily="2" charset="-122"/>
                      </a:endParaRPr>
                    </a:p>
                  </a:txBody>
                  <a:tcPr marL="91432" marR="91432" marT="45733" marB="45733"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kern="1200" smtClean="0">
                          <a:solidFill>
                            <a:schemeClr val="bg1"/>
                          </a:solidFill>
                          <a:latin typeface="黑体" pitchFamily="49" charset="-122"/>
                          <a:ea typeface="黑体" pitchFamily="49" charset="-122"/>
                          <a:cs typeface="+mn-cs"/>
                        </a:rPr>
                        <a:t>受托结算会员</a:t>
                      </a:r>
                      <a:endParaRPr lang="en-US" altLang="zh-CN" sz="1600" b="1" kern="1200" smtClean="0">
                        <a:solidFill>
                          <a:schemeClr val="bg1"/>
                        </a:solidFill>
                        <a:latin typeface="黑体" pitchFamily="49" charset="-122"/>
                        <a:ea typeface="黑体" pitchFamily="49" charset="-122"/>
                        <a:cs typeface="+mn-cs"/>
                      </a:endParaRPr>
                    </a:p>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kern="1200" smtClean="0">
                          <a:solidFill>
                            <a:schemeClr val="bg1"/>
                          </a:solidFill>
                          <a:latin typeface="黑体" pitchFamily="49" charset="-122"/>
                          <a:ea typeface="黑体" pitchFamily="49" charset="-122"/>
                          <a:cs typeface="+mn-cs"/>
                        </a:rPr>
                        <a:t>结算准备金最低余额</a:t>
                      </a: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969177">
                <a:tc>
                  <a:txBody>
                    <a:bodyPr/>
                    <a:lstStyle/>
                    <a:p>
                      <a:pPr marL="428625" marR="0" indent="-342900" algn="l" defTabSz="914400" rtl="0" eaLnBrk="1" fontAlgn="auto" latinLnBrk="0" hangingPunct="1">
                        <a:lnSpc>
                          <a:spcPct val="150000"/>
                        </a:lnSpc>
                        <a:spcBef>
                          <a:spcPts val="0"/>
                        </a:spcBef>
                        <a:spcAft>
                          <a:spcPts val="0"/>
                        </a:spcAft>
                        <a:buClr>
                          <a:schemeClr val="accent6"/>
                        </a:buClr>
                        <a:buSzTx/>
                        <a:buFont typeface="+mj-lt"/>
                        <a:buAutoNum type="arabicPeriod"/>
                        <a:tabLst/>
                        <a:defRPr/>
                      </a:pPr>
                      <a:r>
                        <a:rPr lang="zh-CN" altLang="en-US" sz="1600" b="1" kern="1200" smtClean="0">
                          <a:solidFill>
                            <a:srgbClr val="C00000"/>
                          </a:solidFill>
                          <a:latin typeface="Trebuchet MS" panose="020B0603020202020204" pitchFamily="34" charset="0"/>
                          <a:ea typeface="华文细黑" panose="02010600040101010101" pitchFamily="2" charset="-122"/>
                          <a:cs typeface="+mn-cs"/>
                        </a:rPr>
                        <a:t>会员</a:t>
                      </a:r>
                      <a:r>
                        <a:rPr lang="zh-CN" altLang="en-US" sz="1600" b="1" smtClean="0">
                          <a:latin typeface="Trebuchet MS" panose="020B0603020202020204" pitchFamily="34" charset="0"/>
                          <a:ea typeface="华文细黑" panose="02010600040101010101" pitchFamily="2" charset="-122"/>
                        </a:rPr>
                        <a:t> 每接受一家  </a:t>
                      </a:r>
                      <a:r>
                        <a:rPr lang="zh-CN" altLang="en-US" sz="1600" b="1" smtClean="0">
                          <a:solidFill>
                            <a:schemeClr val="tx1"/>
                          </a:solidFill>
                          <a:latin typeface="Trebuchet MS" panose="020B0603020202020204" pitchFamily="34" charset="0"/>
                          <a:ea typeface="华文细黑" panose="02010600040101010101" pitchFamily="2" charset="-122"/>
                        </a:rPr>
                        <a:t>境外特殊</a:t>
                      </a:r>
                      <a:r>
                        <a:rPr lang="zh-CN" altLang="en-US" sz="1600" b="1" smtClean="0">
                          <a:solidFill>
                            <a:srgbClr val="C00000"/>
                          </a:solidFill>
                          <a:latin typeface="Trebuchet MS" panose="020B0603020202020204" pitchFamily="34" charset="0"/>
                          <a:ea typeface="华文细黑" panose="02010600040101010101" pitchFamily="2" charset="-122"/>
                        </a:rPr>
                        <a:t>经纪</a:t>
                      </a:r>
                      <a:r>
                        <a:rPr lang="zh-CN" altLang="en-US" sz="1600" b="1" smtClean="0">
                          <a:solidFill>
                            <a:schemeClr val="tx1"/>
                          </a:solidFill>
                          <a:latin typeface="Trebuchet MS" panose="020B0603020202020204" pitchFamily="34" charset="0"/>
                          <a:ea typeface="华文细黑" panose="02010600040101010101" pitchFamily="2" charset="-122"/>
                        </a:rPr>
                        <a:t>参与者 </a:t>
                      </a:r>
                      <a:r>
                        <a:rPr lang="zh-CN" altLang="en-US" sz="1600" b="1" smtClean="0">
                          <a:latin typeface="Trebuchet MS" panose="020B0603020202020204" pitchFamily="34" charset="0"/>
                          <a:ea typeface="华文细黑" panose="02010600040101010101" pitchFamily="2" charset="-122"/>
                        </a:rPr>
                        <a:t>委托结算</a:t>
                      </a:r>
                      <a:endParaRPr lang="en-US" altLang="zh-CN" sz="1600" b="1" smtClean="0">
                        <a:latin typeface="Trebuchet MS" panose="020B0603020202020204" pitchFamily="34" charset="0"/>
                        <a:ea typeface="华文细黑" panose="02010600040101010101" pitchFamily="2" charset="-122"/>
                      </a:endParaRPr>
                    </a:p>
                    <a:p>
                      <a:pPr marL="428625" marR="0" indent="-342900" algn="l" defTabSz="914400" rtl="0" eaLnBrk="1" fontAlgn="auto" latinLnBrk="0" hangingPunct="1">
                        <a:lnSpc>
                          <a:spcPct val="150000"/>
                        </a:lnSpc>
                        <a:spcBef>
                          <a:spcPts val="0"/>
                        </a:spcBef>
                        <a:spcAft>
                          <a:spcPts val="0"/>
                        </a:spcAft>
                        <a:buClr>
                          <a:schemeClr val="accent6"/>
                        </a:buClr>
                        <a:buSzTx/>
                        <a:buFont typeface="+mj-lt"/>
                        <a:buAutoNum type="arabicPeriod"/>
                        <a:tabLst/>
                        <a:defRPr/>
                      </a:pPr>
                      <a:r>
                        <a:rPr lang="zh-CN" altLang="zh-CN" sz="1600" b="1" kern="1200" smtClean="0">
                          <a:solidFill>
                            <a:schemeClr val="tx1"/>
                          </a:solidFill>
                          <a:latin typeface="Trebuchet MS" panose="020B0603020202020204" pitchFamily="34" charset="0"/>
                          <a:ea typeface="华文细黑" panose="02010600040101010101" pitchFamily="2" charset="-122"/>
                          <a:cs typeface="+mn-cs"/>
                        </a:rPr>
                        <a:t>境外特殊</a:t>
                      </a:r>
                      <a:r>
                        <a:rPr lang="zh-CN" altLang="zh-CN" sz="1600" b="1" kern="1200" smtClean="0">
                          <a:solidFill>
                            <a:srgbClr val="C00000"/>
                          </a:solidFill>
                          <a:latin typeface="Trebuchet MS" panose="020B0603020202020204" pitchFamily="34" charset="0"/>
                          <a:ea typeface="华文细黑" panose="02010600040101010101" pitchFamily="2" charset="-122"/>
                          <a:cs typeface="+mn-cs"/>
                        </a:rPr>
                        <a:t>经纪</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参与者</a:t>
                      </a:r>
                      <a:r>
                        <a:rPr lang="en-US" altLang="zh-CN" sz="1600" b="1" kern="1200" smtClean="0">
                          <a:solidFill>
                            <a:srgbClr val="C00000"/>
                          </a:solidFill>
                          <a:latin typeface="Trebuchet MS" panose="020B0603020202020204" pitchFamily="34" charset="0"/>
                          <a:ea typeface="华文细黑" panose="02010600040101010101" pitchFamily="2" charset="-122"/>
                          <a:cs typeface="+mn-cs"/>
                        </a:rPr>
                        <a:t>  </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每接受一家</a:t>
                      </a:r>
                      <a:r>
                        <a:rPr lang="en-US" altLang="zh-CN" sz="1600" b="1" kern="1200" smtClean="0">
                          <a:solidFill>
                            <a:schemeClr val="tx1"/>
                          </a:solidFill>
                          <a:latin typeface="Trebuchet MS" panose="020B0603020202020204" pitchFamily="34" charset="0"/>
                          <a:ea typeface="华文细黑" panose="02010600040101010101" pitchFamily="2" charset="-122"/>
                          <a:cs typeface="+mn-cs"/>
                        </a:rPr>
                        <a:t>  </a:t>
                      </a:r>
                      <a:r>
                        <a:rPr lang="zh-CN" altLang="zh-CN" sz="1600" b="1" kern="1200" smtClean="0">
                          <a:solidFill>
                            <a:srgbClr val="C00000"/>
                          </a:solidFill>
                          <a:latin typeface="Trebuchet MS" panose="020B0603020202020204" pitchFamily="34" charset="0"/>
                          <a:ea typeface="华文细黑" panose="02010600040101010101" pitchFamily="2" charset="-122"/>
                          <a:cs typeface="+mn-cs"/>
                        </a:rPr>
                        <a:t>境外中介机构</a:t>
                      </a:r>
                      <a:r>
                        <a:rPr lang="en-US" altLang="zh-CN" sz="1600" b="1" kern="1200" smtClean="0">
                          <a:solidFill>
                            <a:srgbClr val="C00000"/>
                          </a:solidFill>
                          <a:latin typeface="Trebuchet MS" panose="020B0603020202020204" pitchFamily="34" charset="0"/>
                          <a:ea typeface="华文细黑" panose="02010600040101010101" pitchFamily="2" charset="-122"/>
                          <a:cs typeface="+mn-cs"/>
                        </a:rPr>
                        <a:t> </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委托</a:t>
                      </a:r>
                      <a:r>
                        <a:rPr lang="zh-CN" altLang="en-US" sz="1600" b="1" kern="1200" smtClean="0">
                          <a:solidFill>
                            <a:schemeClr val="tx1"/>
                          </a:solidFill>
                          <a:latin typeface="Trebuchet MS" panose="020B0603020202020204" pitchFamily="34" charset="0"/>
                          <a:ea typeface="华文细黑" panose="02010600040101010101" pitchFamily="2" charset="-122"/>
                          <a:cs typeface="+mn-cs"/>
                        </a:rPr>
                        <a:t>交易</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结算</a:t>
                      </a:r>
                      <a:r>
                        <a:rPr lang="zh-CN" altLang="en-US" sz="1600" b="1" kern="1200" smtClean="0">
                          <a:solidFill>
                            <a:schemeClr val="tx1"/>
                          </a:solidFill>
                          <a:latin typeface="Trebuchet MS" panose="020B0603020202020204" pitchFamily="34" charset="0"/>
                          <a:ea typeface="华文细黑" panose="02010600040101010101" pitchFamily="2" charset="-122"/>
                          <a:cs typeface="+mn-cs"/>
                        </a:rPr>
                        <a:t>的</a:t>
                      </a:r>
                      <a:endParaRPr lang="en-US" altLang="zh-CN" sz="1600" b="1" kern="1200" smtClean="0">
                        <a:solidFill>
                          <a:schemeClr val="tx1"/>
                        </a:solidFill>
                        <a:latin typeface="Trebuchet MS" panose="020B0603020202020204" pitchFamily="34" charset="0"/>
                        <a:ea typeface="华文细黑" panose="02010600040101010101" pitchFamily="2" charset="-122"/>
                        <a:cs typeface="+mn-cs"/>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增加   人民币</a:t>
                      </a:r>
                      <a:r>
                        <a:rPr lang="en-US" altLang="zh-CN" sz="1600" b="1" smtClean="0">
                          <a:solidFill>
                            <a:schemeClr val="tx1"/>
                          </a:solidFill>
                          <a:latin typeface="+mn-lt"/>
                          <a:ea typeface="华文细黑" panose="02010600040101010101" pitchFamily="2" charset="-122"/>
                        </a:rPr>
                        <a:t>200</a:t>
                      </a:r>
                      <a:r>
                        <a:rPr lang="zh-CN" altLang="en-US" sz="1600" b="1" smtClean="0">
                          <a:solidFill>
                            <a:schemeClr val="tx1"/>
                          </a:solidFill>
                          <a:latin typeface="+mn-lt"/>
                          <a:ea typeface="华文细黑" panose="02010600040101010101" pitchFamily="2" charset="-122"/>
                        </a:rPr>
                        <a:t>万元</a:t>
                      </a:r>
                      <a:endParaRPr lang="en-US" altLang="zh-CN" sz="1600" b="1" smtClean="0">
                        <a:solidFill>
                          <a:schemeClr val="tx1"/>
                        </a:solidFill>
                        <a:latin typeface="+mn-lt"/>
                        <a:ea typeface="华文细黑" panose="02010600040101010101" pitchFamily="2" charset="-122"/>
                      </a:endParaRPr>
                    </a:p>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增加   人民币</a:t>
                      </a:r>
                      <a:r>
                        <a:rPr lang="en-US" altLang="zh-CN" sz="1600" b="1" smtClean="0">
                          <a:solidFill>
                            <a:schemeClr val="tx1"/>
                          </a:solidFill>
                          <a:latin typeface="+mn-lt"/>
                          <a:ea typeface="华文细黑" panose="02010600040101010101" pitchFamily="2" charset="-122"/>
                        </a:rPr>
                        <a:t>200</a:t>
                      </a:r>
                      <a:r>
                        <a:rPr lang="zh-CN" altLang="en-US" sz="1600" b="1" smtClean="0">
                          <a:solidFill>
                            <a:schemeClr val="tx1"/>
                          </a:solidFill>
                          <a:latin typeface="+mn-lt"/>
                          <a:ea typeface="华文细黑" panose="02010600040101010101" pitchFamily="2" charset="-122"/>
                        </a:rPr>
                        <a:t>万元</a:t>
                      </a:r>
                      <a:endParaRPr lang="zh-CN" altLang="en-US" sz="1600" b="1" kern="1200" smtClean="0">
                        <a:solidFill>
                          <a:schemeClr val="tx1"/>
                        </a:solidFill>
                        <a:latin typeface="+mn-lt"/>
                        <a:ea typeface="华文细黑" panose="02010600040101010101" pitchFamily="2" charset="-122"/>
                        <a:cs typeface="+mn-cs"/>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r>
              <a:tr h="568810">
                <a:tc>
                  <a:txBody>
                    <a:bodyPr/>
                    <a:lstStyle/>
                    <a:p>
                      <a:pPr marL="428625" indent="-342900" algn="l">
                        <a:buFont typeface="+mj-lt"/>
                        <a:buAutoNum type="arabicPeriod" startAt="3"/>
                      </a:pPr>
                      <a:r>
                        <a:rPr lang="zh-CN" altLang="en-US" sz="1600" b="1" kern="1200" smtClean="0">
                          <a:solidFill>
                            <a:srgbClr val="C00000"/>
                          </a:solidFill>
                          <a:latin typeface="Trebuchet MS" panose="020B0603020202020204" pitchFamily="34" charset="0"/>
                          <a:ea typeface="华文细黑" panose="02010600040101010101" pitchFamily="2" charset="-122"/>
                          <a:cs typeface="+mn-cs"/>
                        </a:rPr>
                        <a:t>会员</a:t>
                      </a:r>
                      <a:r>
                        <a:rPr lang="zh-CN" altLang="en-US" sz="1600" b="1" smtClean="0">
                          <a:latin typeface="Trebuchet MS" panose="020B0603020202020204" pitchFamily="34" charset="0"/>
                          <a:ea typeface="华文细黑" panose="02010600040101010101" pitchFamily="2" charset="-122"/>
                        </a:rPr>
                        <a:t> 每接受一家  </a:t>
                      </a:r>
                      <a:r>
                        <a:rPr lang="zh-CN" altLang="en-US" sz="1600" b="1" smtClean="0">
                          <a:solidFill>
                            <a:srgbClr val="C00000"/>
                          </a:solidFill>
                          <a:latin typeface="Trebuchet MS" panose="020B0603020202020204" pitchFamily="34" charset="0"/>
                          <a:ea typeface="华文细黑" panose="02010600040101010101" pitchFamily="2" charset="-122"/>
                        </a:rPr>
                        <a:t>境外特殊非经纪参与者  </a:t>
                      </a:r>
                      <a:r>
                        <a:rPr lang="zh-CN" altLang="en-US" sz="1600" b="1" smtClean="0">
                          <a:latin typeface="Trebuchet MS" panose="020B0603020202020204" pitchFamily="34" charset="0"/>
                          <a:ea typeface="华文细黑" panose="02010600040101010101" pitchFamily="2" charset="-122"/>
                        </a:rPr>
                        <a:t>委托结算的</a:t>
                      </a:r>
                      <a:endParaRPr lang="en-US" altLang="zh-CN" sz="1600" b="1" smtClean="0">
                        <a:latin typeface="Trebuchet MS" panose="020B0603020202020204" pitchFamily="34" charset="0"/>
                        <a:ea typeface="华文细黑" panose="02010600040101010101" pitchFamily="2" charset="-122"/>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增加     人民币</a:t>
                      </a:r>
                      <a:r>
                        <a:rPr lang="en-US" altLang="zh-CN" sz="1600" b="1" smtClean="0">
                          <a:solidFill>
                            <a:schemeClr val="tx1"/>
                          </a:solidFill>
                          <a:latin typeface="+mn-lt"/>
                          <a:ea typeface="华文细黑" panose="02010600040101010101" pitchFamily="2" charset="-122"/>
                        </a:rPr>
                        <a:t>50</a:t>
                      </a:r>
                      <a:r>
                        <a:rPr lang="zh-CN" altLang="en-US" sz="1600" b="1" smtClean="0">
                          <a:solidFill>
                            <a:schemeClr val="tx1"/>
                          </a:solidFill>
                          <a:latin typeface="+mn-lt"/>
                          <a:ea typeface="华文细黑" panose="02010600040101010101" pitchFamily="2" charset="-122"/>
                        </a:rPr>
                        <a:t>万元</a:t>
                      </a:r>
                      <a:endParaRPr lang="zh-CN" altLang="en-US" sz="1600" b="1" kern="1200" smtClean="0">
                        <a:solidFill>
                          <a:schemeClr val="tx1"/>
                        </a:solidFill>
                        <a:latin typeface="+mn-lt"/>
                        <a:ea typeface="华文细黑" panose="02010600040101010101" pitchFamily="2" charset="-122"/>
                        <a:cs typeface="+mn-cs"/>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r>
              <a:tr h="568810">
                <a:tc>
                  <a:txBody>
                    <a:bodyPr/>
                    <a:lstStyle/>
                    <a:p>
                      <a:pPr marL="428625" indent="-342900" algn="l">
                        <a:lnSpc>
                          <a:spcPct val="150000"/>
                        </a:lnSpc>
                        <a:buFont typeface="+mj-lt"/>
                        <a:buAutoNum type="arabicPeriod" startAt="4"/>
                      </a:pPr>
                      <a:r>
                        <a:rPr lang="zh-CN" altLang="zh-CN" sz="1600" b="1" kern="1200" smtClean="0">
                          <a:solidFill>
                            <a:srgbClr val="C00000"/>
                          </a:solidFill>
                          <a:latin typeface="Trebuchet MS" panose="020B0603020202020204" pitchFamily="34" charset="0"/>
                          <a:ea typeface="华文细黑" panose="02010600040101010101" pitchFamily="2" charset="-122"/>
                          <a:cs typeface="+mn-cs"/>
                        </a:rPr>
                        <a:t>会员</a:t>
                      </a:r>
                      <a:r>
                        <a:rPr lang="en-US" altLang="zh-CN" sz="1600" b="1" kern="1200" smtClean="0">
                          <a:solidFill>
                            <a:srgbClr val="C00000"/>
                          </a:solidFill>
                          <a:latin typeface="Trebuchet MS" panose="020B0603020202020204" pitchFamily="34" charset="0"/>
                          <a:ea typeface="华文细黑" panose="02010600040101010101" pitchFamily="2" charset="-122"/>
                          <a:cs typeface="+mn-cs"/>
                        </a:rPr>
                        <a:t> </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每接受一家</a:t>
                      </a:r>
                      <a:r>
                        <a:rPr lang="en-US" altLang="zh-CN" sz="1600" b="1" kern="1200" smtClean="0">
                          <a:solidFill>
                            <a:schemeClr val="tx1"/>
                          </a:solidFill>
                          <a:latin typeface="Trebuchet MS" panose="020B0603020202020204" pitchFamily="34" charset="0"/>
                          <a:ea typeface="华文细黑" panose="02010600040101010101" pitchFamily="2" charset="-122"/>
                          <a:cs typeface="+mn-cs"/>
                        </a:rPr>
                        <a:t>  </a:t>
                      </a:r>
                      <a:r>
                        <a:rPr lang="zh-CN" altLang="zh-CN" sz="1600" b="1" kern="1200" smtClean="0">
                          <a:solidFill>
                            <a:srgbClr val="C00000"/>
                          </a:solidFill>
                          <a:latin typeface="Trebuchet MS" panose="020B0603020202020204" pitchFamily="34" charset="0"/>
                          <a:ea typeface="华文细黑" panose="02010600040101010101" pitchFamily="2" charset="-122"/>
                          <a:cs typeface="+mn-cs"/>
                        </a:rPr>
                        <a:t>境外中介机构</a:t>
                      </a:r>
                      <a:r>
                        <a:rPr lang="en-US" altLang="zh-CN" sz="1600" b="1" kern="1200" smtClean="0">
                          <a:solidFill>
                            <a:srgbClr val="C00000"/>
                          </a:solidFill>
                          <a:latin typeface="Trebuchet MS" panose="020B0603020202020204" pitchFamily="34" charset="0"/>
                          <a:ea typeface="华文细黑" panose="02010600040101010101" pitchFamily="2" charset="-122"/>
                          <a:cs typeface="+mn-cs"/>
                        </a:rPr>
                        <a:t> </a:t>
                      </a:r>
                      <a:r>
                        <a:rPr lang="en-US" altLang="zh-CN" sz="1600" b="1" kern="1200" smtClean="0">
                          <a:solidFill>
                            <a:schemeClr val="tx1"/>
                          </a:solidFill>
                          <a:latin typeface="Trebuchet MS" panose="020B0603020202020204" pitchFamily="34" charset="0"/>
                          <a:ea typeface="华文细黑" panose="02010600040101010101" pitchFamily="2" charset="-122"/>
                          <a:cs typeface="+mn-cs"/>
                        </a:rPr>
                        <a:t> </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委托</a:t>
                      </a:r>
                      <a:r>
                        <a:rPr lang="zh-CN" altLang="en-US" sz="1600" b="1" kern="1200" smtClean="0">
                          <a:solidFill>
                            <a:schemeClr val="tx1"/>
                          </a:solidFill>
                          <a:latin typeface="Trebuchet MS" panose="020B0603020202020204" pitchFamily="34" charset="0"/>
                          <a:ea typeface="华文细黑" panose="02010600040101010101" pitchFamily="2" charset="-122"/>
                          <a:cs typeface="+mn-cs"/>
                        </a:rPr>
                        <a:t>交易</a:t>
                      </a:r>
                      <a:r>
                        <a:rPr lang="zh-CN" altLang="zh-CN" sz="1600" b="1" kern="1200" smtClean="0">
                          <a:solidFill>
                            <a:schemeClr val="tx1"/>
                          </a:solidFill>
                          <a:latin typeface="Trebuchet MS" panose="020B0603020202020204" pitchFamily="34" charset="0"/>
                          <a:ea typeface="华文细黑" panose="02010600040101010101" pitchFamily="2" charset="-122"/>
                          <a:cs typeface="+mn-cs"/>
                        </a:rPr>
                        <a:t>结算</a:t>
                      </a:r>
                      <a:r>
                        <a:rPr lang="zh-CN" altLang="en-US" sz="1600" b="1" kern="1200" smtClean="0">
                          <a:solidFill>
                            <a:schemeClr val="tx1"/>
                          </a:solidFill>
                          <a:latin typeface="Trebuchet MS" panose="020B0603020202020204" pitchFamily="34" charset="0"/>
                          <a:ea typeface="华文细黑" panose="02010600040101010101" pitchFamily="2" charset="-122"/>
                          <a:cs typeface="+mn-cs"/>
                        </a:rPr>
                        <a:t>的</a:t>
                      </a:r>
                      <a:endParaRPr lang="en-US" altLang="zh-CN" sz="1600" b="1" kern="1200" smtClean="0">
                        <a:solidFill>
                          <a:srgbClr val="C00000"/>
                        </a:solidFill>
                        <a:latin typeface="Trebuchet MS" panose="020B0603020202020204" pitchFamily="34" charset="0"/>
                        <a:ea typeface="华文细黑" panose="02010600040101010101" pitchFamily="2" charset="-122"/>
                        <a:cs typeface="+mn-cs"/>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846689" rtl="0" eaLnBrk="1" fontAlgn="auto" latinLnBrk="0" hangingPunct="1">
                        <a:lnSpc>
                          <a:spcPct val="15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增加   人民币</a:t>
                      </a:r>
                      <a:r>
                        <a:rPr lang="en-US" altLang="zh-CN" sz="1600" b="1" smtClean="0">
                          <a:solidFill>
                            <a:schemeClr val="tx1"/>
                          </a:solidFill>
                          <a:latin typeface="+mn-lt"/>
                          <a:ea typeface="华文细黑" panose="02010600040101010101" pitchFamily="2" charset="-122"/>
                        </a:rPr>
                        <a:t>200</a:t>
                      </a:r>
                      <a:r>
                        <a:rPr lang="zh-CN" altLang="en-US" sz="1600" b="1" smtClean="0">
                          <a:solidFill>
                            <a:schemeClr val="tx1"/>
                          </a:solidFill>
                          <a:latin typeface="+mn-lt"/>
                          <a:ea typeface="华文细黑" panose="02010600040101010101" pitchFamily="2" charset="-122"/>
                        </a:rPr>
                        <a:t>万元</a:t>
                      </a:r>
                      <a:endParaRPr lang="zh-CN" altLang="en-US" sz="1600" b="1" kern="1200" smtClean="0">
                        <a:solidFill>
                          <a:schemeClr val="tx1"/>
                        </a:solidFill>
                        <a:latin typeface="+mn-lt"/>
                        <a:ea typeface="华文细黑" panose="02010600040101010101" pitchFamily="2" charset="-122"/>
                        <a:cs typeface="+mn-cs"/>
                      </a:endParaRPr>
                    </a:p>
                  </a:txBody>
                  <a:tcPr marL="91432" marR="91432" marT="45733" marB="45733"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graphicFrame>
        <p:nvGraphicFramePr>
          <p:cNvPr id="7" name="表格 6"/>
          <p:cNvGraphicFramePr>
            <a:graphicFrameLocks noGrp="1"/>
          </p:cNvGraphicFramePr>
          <p:nvPr>
            <p:extLst>
              <p:ext uri="{D42A27DB-BD31-4B8C-83A1-F6EECF244321}">
                <p14:modId xmlns:p14="http://schemas.microsoft.com/office/powerpoint/2010/main" val="303845691"/>
              </p:ext>
            </p:extLst>
          </p:nvPr>
        </p:nvGraphicFramePr>
        <p:xfrm>
          <a:off x="604838" y="1116013"/>
          <a:ext cx="6764337" cy="2036761"/>
        </p:xfrm>
        <a:graphic>
          <a:graphicData uri="http://schemas.openxmlformats.org/drawingml/2006/table">
            <a:tbl>
              <a:tblPr firstRow="1" bandRow="1">
                <a:tableStyleId>{72833802-FEF1-4C79-8D5D-14CF1EAF98D9}</a:tableStyleId>
              </a:tblPr>
              <a:tblGrid>
                <a:gridCol w="3312069"/>
                <a:gridCol w="3452268"/>
              </a:tblGrid>
              <a:tr h="568472">
                <a:tc>
                  <a:txBody>
                    <a:bodyPr/>
                    <a:lstStyle/>
                    <a:p>
                      <a:pPr marL="0" algn="l" defTabSz="846689" rtl="0" eaLnBrk="1" latinLnBrk="0" hangingPunct="1"/>
                      <a:endParaRPr lang="zh-CN" altLang="en-US" sz="1600" b="1" kern="1200">
                        <a:solidFill>
                          <a:srgbClr val="C00000"/>
                        </a:solidFill>
                        <a:latin typeface="Trebuchet MS" panose="020B0603020202020204" pitchFamily="34" charset="0"/>
                        <a:ea typeface="华文细黑" panose="02010600040101010101" pitchFamily="2" charset="-122"/>
                        <a:cs typeface="+mn-cs"/>
                      </a:endParaRPr>
                    </a:p>
                  </a:txBody>
                  <a:tcPr marL="91434" marR="91434" marT="45706" marB="45706" anchor="ctr">
                    <a:lnL w="12700" cap="flat" cmpd="sng" algn="ctr">
                      <a:no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846689" rtl="0" eaLnBrk="1" fontAlgn="auto" latinLnBrk="0" hangingPunct="1">
                        <a:lnSpc>
                          <a:spcPct val="100000"/>
                        </a:lnSpc>
                        <a:spcBef>
                          <a:spcPts val="0"/>
                        </a:spcBef>
                        <a:spcAft>
                          <a:spcPts val="0"/>
                        </a:spcAft>
                        <a:buClrTx/>
                        <a:buSzTx/>
                        <a:buFontTx/>
                        <a:buNone/>
                        <a:tabLst/>
                        <a:defRPr/>
                      </a:pPr>
                      <a:r>
                        <a:rPr lang="zh-CN" altLang="en-US" sz="1600" b="1" kern="1200" smtClean="0">
                          <a:solidFill>
                            <a:schemeClr val="bg1"/>
                          </a:solidFill>
                          <a:latin typeface="Trebuchet MS" panose="020B0603020202020204" pitchFamily="34" charset="0"/>
                          <a:ea typeface="华文细黑" panose="02010600040101010101" pitchFamily="2" charset="-122"/>
                          <a:cs typeface="+mn-cs"/>
                        </a:rPr>
                        <a:t>会员结算准备金最低余额</a:t>
                      </a:r>
                      <a:endParaRPr lang="zh-CN" altLang="en-US" sz="1600" b="1" kern="1200">
                        <a:solidFill>
                          <a:schemeClr val="bg1"/>
                        </a:solidFill>
                        <a:latin typeface="Trebuchet MS" panose="020B0603020202020204" pitchFamily="34" charset="0"/>
                        <a:ea typeface="华文细黑" panose="02010600040101010101" pitchFamily="2" charset="-122"/>
                        <a:cs typeface="+mn-cs"/>
                      </a:endParaRPr>
                    </a:p>
                  </a:txBody>
                  <a:tcPr marL="91434" marR="91434" marT="45706" marB="4570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solidFill>
                      <a:schemeClr val="accent2"/>
                    </a:solidFill>
                  </a:tcPr>
                </a:tc>
              </a:tr>
              <a:tr h="568472">
                <a:tc>
                  <a:txBody>
                    <a:bodyPr/>
                    <a:lstStyle/>
                    <a:p>
                      <a:pPr marL="0" algn="l" defTabSz="846689" rtl="0" eaLnBrk="1" latinLnBrk="0" hangingPunct="1"/>
                      <a:r>
                        <a:rPr lang="zh-CN" altLang="en-US" sz="1600" b="1" baseline="0" smtClean="0">
                          <a:solidFill>
                            <a:srgbClr val="C00000"/>
                          </a:solidFill>
                          <a:latin typeface="Trebuchet MS" panose="020B0603020202020204" pitchFamily="34" charset="0"/>
                          <a:ea typeface="华文细黑" panose="02010600040101010101" pitchFamily="2" charset="-122"/>
                        </a:rPr>
                        <a:t> </a:t>
                      </a:r>
                      <a:r>
                        <a:rPr lang="zh-CN" altLang="en-US" sz="1600" b="1" smtClean="0">
                          <a:solidFill>
                            <a:srgbClr val="C00000"/>
                          </a:solidFill>
                          <a:latin typeface="Trebuchet MS" panose="020B0603020202020204" pitchFamily="34" charset="0"/>
                          <a:ea typeface="华文细黑" panose="02010600040101010101" pitchFamily="2" charset="-122"/>
                        </a:rPr>
                        <a:t>期货公司会员</a:t>
                      </a:r>
                      <a:endParaRPr lang="zh-CN" altLang="en-US" sz="1600" b="1" kern="1200">
                        <a:solidFill>
                          <a:srgbClr val="C00000"/>
                        </a:solidFill>
                        <a:latin typeface="Trebuchet MS" panose="020B0603020202020204" pitchFamily="34" charset="0"/>
                        <a:ea typeface="华文细黑" panose="02010600040101010101" pitchFamily="2" charset="-122"/>
                        <a:cs typeface="+mn-cs"/>
                      </a:endParaRPr>
                    </a:p>
                  </a:txBody>
                  <a:tcPr marL="91434" marR="91434" marT="45706" marB="4570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846689" rtl="0" eaLnBrk="1" fontAlgn="auto" latinLnBrk="0" hangingPunct="1">
                        <a:lnSpc>
                          <a:spcPct val="10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人民币</a:t>
                      </a:r>
                      <a:r>
                        <a:rPr lang="en-US" altLang="zh-CN" sz="1600" b="1" smtClean="0">
                          <a:solidFill>
                            <a:schemeClr val="tx1"/>
                          </a:solidFill>
                          <a:latin typeface="+mn-lt"/>
                          <a:ea typeface="华文细黑" panose="02010600040101010101" pitchFamily="2" charset="-122"/>
                        </a:rPr>
                        <a:t>200</a:t>
                      </a:r>
                      <a:r>
                        <a:rPr lang="zh-CN" altLang="en-US" sz="1600" b="1" smtClean="0">
                          <a:solidFill>
                            <a:schemeClr val="tx1"/>
                          </a:solidFill>
                          <a:latin typeface="+mn-lt"/>
                          <a:ea typeface="华文细黑" panose="02010600040101010101" pitchFamily="2" charset="-122"/>
                        </a:rPr>
                        <a:t>万元</a:t>
                      </a:r>
                      <a:endParaRPr lang="zh-CN" altLang="en-US" sz="1600" b="1" kern="1200">
                        <a:solidFill>
                          <a:schemeClr val="tx1"/>
                        </a:solidFill>
                        <a:latin typeface="+mn-lt"/>
                        <a:ea typeface="华文细黑" panose="02010600040101010101" pitchFamily="2" charset="-122"/>
                        <a:cs typeface="+mn-cs"/>
                      </a:endParaRPr>
                    </a:p>
                  </a:txBody>
                  <a:tcPr marL="91434" marR="91434" marT="45706" marB="4570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r>
              <a:tr h="568472">
                <a:tc>
                  <a:txBody>
                    <a:bodyPr/>
                    <a:lstStyle/>
                    <a:p>
                      <a:pPr algn="l"/>
                      <a:r>
                        <a:rPr lang="zh-CN" altLang="en-US" sz="1600" b="1" smtClean="0">
                          <a:solidFill>
                            <a:srgbClr val="C00000"/>
                          </a:solidFill>
                          <a:latin typeface="Trebuchet MS" panose="020B0603020202020204" pitchFamily="34" charset="0"/>
                          <a:ea typeface="华文细黑" panose="02010600040101010101" pitchFamily="2" charset="-122"/>
                        </a:rPr>
                        <a:t>  非期货公司会员</a:t>
                      </a:r>
                      <a:endParaRPr lang="zh-CN" altLang="en-US" sz="1600" b="1">
                        <a:solidFill>
                          <a:srgbClr val="C00000"/>
                        </a:solidFill>
                        <a:latin typeface="Trebuchet MS" panose="020B0603020202020204" pitchFamily="34" charset="0"/>
                        <a:ea typeface="华文细黑" panose="02010600040101010101" pitchFamily="2" charset="-122"/>
                      </a:endParaRPr>
                    </a:p>
                  </a:txBody>
                  <a:tcPr marL="91434" marR="91434" marT="45706" marB="4570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846689" rtl="0" eaLnBrk="1" fontAlgn="auto" latinLnBrk="0" hangingPunct="1">
                        <a:lnSpc>
                          <a:spcPct val="100000"/>
                        </a:lnSpc>
                        <a:spcBef>
                          <a:spcPts val="0"/>
                        </a:spcBef>
                        <a:spcAft>
                          <a:spcPts val="0"/>
                        </a:spcAft>
                        <a:buClrTx/>
                        <a:buSzTx/>
                        <a:buFontTx/>
                        <a:buNone/>
                        <a:tabLst/>
                        <a:defRPr/>
                      </a:pPr>
                      <a:r>
                        <a:rPr lang="zh-CN" altLang="en-US" sz="1600" b="1" smtClean="0">
                          <a:solidFill>
                            <a:schemeClr val="tx1"/>
                          </a:solidFill>
                          <a:latin typeface="+mn-lt"/>
                          <a:ea typeface="华文细黑" panose="02010600040101010101" pitchFamily="2" charset="-122"/>
                        </a:rPr>
                        <a:t>人民币</a:t>
                      </a:r>
                      <a:r>
                        <a:rPr lang="en-US" altLang="zh-CN" sz="1600" b="1" smtClean="0">
                          <a:solidFill>
                            <a:schemeClr val="tx1"/>
                          </a:solidFill>
                          <a:latin typeface="+mn-lt"/>
                          <a:ea typeface="华文细黑" panose="02010600040101010101" pitchFamily="2" charset="-122"/>
                        </a:rPr>
                        <a:t>50</a:t>
                      </a:r>
                      <a:r>
                        <a:rPr lang="zh-CN" altLang="en-US" sz="1600" b="1" smtClean="0">
                          <a:solidFill>
                            <a:schemeClr val="tx1"/>
                          </a:solidFill>
                          <a:latin typeface="+mn-lt"/>
                          <a:ea typeface="华文细黑" panose="02010600040101010101" pitchFamily="2" charset="-122"/>
                        </a:rPr>
                        <a:t>万元</a:t>
                      </a:r>
                      <a:endParaRPr lang="zh-CN" altLang="en-US" sz="1600" b="1">
                        <a:solidFill>
                          <a:schemeClr val="tx1"/>
                        </a:solidFill>
                        <a:latin typeface="+mn-lt"/>
                        <a:ea typeface="华文细黑" panose="02010600040101010101" pitchFamily="2" charset="-122"/>
                      </a:endParaRPr>
                    </a:p>
                  </a:txBody>
                  <a:tcPr marL="91434" marR="91434" marT="45706" marB="45706" anchor="ctr">
                    <a:lnL w="12700" cap="flat" cmpd="sng" algn="ctr">
                      <a:solidFill>
                        <a:schemeClr val="bg1">
                          <a:lumMod val="50000"/>
                        </a:schemeClr>
                      </a:solidFill>
                      <a:prstDash val="solid"/>
                      <a:round/>
                      <a:headEnd type="none" w="med" len="med"/>
                      <a:tailEnd type="none" w="med" len="med"/>
                    </a:lnL>
                    <a:lnR w="12700" cap="flat" cmpd="sng" algn="ctr">
                      <a:solidFill>
                        <a:schemeClr val="bg1">
                          <a:lumMod val="50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tcPr>
                </a:tc>
              </a:tr>
              <a:tr h="331345">
                <a:tc>
                  <a:txBody>
                    <a:bodyPr/>
                    <a:lstStyle/>
                    <a:p>
                      <a:pPr marL="85725" indent="0" algn="l">
                        <a:lnSpc>
                          <a:spcPct val="150000"/>
                        </a:lnSpc>
                        <a:buClr>
                          <a:schemeClr val="accent6"/>
                        </a:buClr>
                        <a:buFont typeface="Wingdings" panose="05000000000000000000" pitchFamily="2" charset="2"/>
                        <a:buNone/>
                      </a:pPr>
                      <a:endParaRPr lang="en-US" altLang="zh-CN" sz="600" b="1" smtClean="0">
                        <a:latin typeface="Trebuchet MS" panose="020B0603020202020204" pitchFamily="34" charset="0"/>
                        <a:ea typeface="华文细黑" panose="02010600040101010101" pitchFamily="2" charset="-122"/>
                      </a:endParaRPr>
                    </a:p>
                  </a:txBody>
                  <a:tcPr marL="91434" marR="91434" marT="45706" marB="457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846689" rtl="0" eaLnBrk="1" fontAlgn="auto" latinLnBrk="0" hangingPunct="1">
                        <a:lnSpc>
                          <a:spcPct val="150000"/>
                        </a:lnSpc>
                        <a:spcBef>
                          <a:spcPts val="0"/>
                        </a:spcBef>
                        <a:spcAft>
                          <a:spcPts val="0"/>
                        </a:spcAft>
                        <a:buClrTx/>
                        <a:buSzTx/>
                        <a:buFontTx/>
                        <a:buNone/>
                        <a:tabLst/>
                        <a:defRPr/>
                      </a:pPr>
                      <a:endParaRPr lang="zh-CN" altLang="en-US" sz="1000" b="1" kern="1200" smtClean="0">
                        <a:solidFill>
                          <a:schemeClr val="tx1"/>
                        </a:solidFill>
                        <a:latin typeface="Trebuchet MS" panose="020B0603020202020204" pitchFamily="34" charset="0"/>
                        <a:ea typeface="华文细黑" panose="02010600040101010101" pitchFamily="2" charset="-122"/>
                        <a:cs typeface="+mn-cs"/>
                      </a:endParaRPr>
                    </a:p>
                  </a:txBody>
                  <a:tcPr marL="91434" marR="91434" marT="45706" marB="45706"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25635"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结算风险控制 </a:t>
            </a:r>
            <a:r>
              <a:rPr lang="en-US" altLang="zh-CN" sz="2000" smtClean="0"/>
              <a:t>- </a:t>
            </a:r>
            <a:r>
              <a:rPr lang="zh-CN" altLang="en-US" sz="2000" smtClean="0"/>
              <a:t>结算准备金</a:t>
            </a:r>
          </a:p>
        </p:txBody>
      </p:sp>
      <p:sp>
        <p:nvSpPr>
          <p:cNvPr id="4" name="TextBox 3"/>
          <p:cNvSpPr txBox="1"/>
          <p:nvPr/>
        </p:nvSpPr>
        <p:spPr>
          <a:xfrm>
            <a:off x="2006600" y="3384550"/>
            <a:ext cx="2660650" cy="579438"/>
          </a:xfrm>
          <a:prstGeom prst="roundRect">
            <a:avLst/>
          </a:prstGeom>
        </p:spPr>
        <p:style>
          <a:lnRef idx="0">
            <a:schemeClr val="accent2"/>
          </a:lnRef>
          <a:fillRef idx="3">
            <a:schemeClr val="accent2"/>
          </a:fillRef>
          <a:effectRef idx="3">
            <a:schemeClr val="accent2"/>
          </a:effectRef>
          <a:fontRef idx="minor">
            <a:schemeClr val="lt1"/>
          </a:fontRef>
        </p:style>
        <p:txBody>
          <a:bodyPr>
            <a:spAutoFit/>
          </a:bodyPr>
          <a:lstStyle/>
          <a:p>
            <a:pPr algn="ctr">
              <a:defRPr/>
            </a:pPr>
            <a:r>
              <a:rPr lang="zh-CN" altLang="en-US" sz="2800" b="1">
                <a:latin typeface="楷体" pitchFamily="49" charset="-122"/>
                <a:ea typeface="楷体" pitchFamily="49" charset="-122"/>
              </a:rPr>
              <a:t>委托结算</a:t>
            </a: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23</a:t>
            </a:fld>
            <a:endParaRPr lang="zh-CN" altLang="en-US"/>
          </a:p>
        </p:txBody>
      </p:sp>
      <p:pic>
        <p:nvPicPr>
          <p:cNvPr id="8" name="image6.png" descr="logo.psd"/>
          <p:cNvPicPr/>
          <p:nvPr/>
        </p:nvPicPr>
        <p:blipFill>
          <a:blip r:embed="rId2" cstate="print">
            <a:extLst/>
          </a:blip>
          <a:stretch>
            <a:fillRect/>
          </a:stretch>
        </p:blipFill>
        <p:spPr>
          <a:xfrm>
            <a:off x="-43449" y="6288657"/>
            <a:ext cx="1242521" cy="587587"/>
          </a:xfrm>
          <a:prstGeom prst="rect">
            <a:avLst/>
          </a:prstGeom>
          <a:ln w="12700">
            <a:miter lim="400000"/>
          </a:ln>
        </p:spPr>
      </p:pic>
      <p:sp>
        <p:nvSpPr>
          <p:cNvPr id="9"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up)">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750"/>
                                        <p:tgtEl>
                                          <p:spTgt spid="4"/>
                                        </p:tgtEl>
                                      </p:cBhvr>
                                    </p:animEffect>
                                  </p:childTnLst>
                                </p:cTn>
                              </p:par>
                            </p:childTnLst>
                          </p:cTn>
                        </p:par>
                        <p:par>
                          <p:cTn id="13" fill="hold" nodeType="afterGroup">
                            <p:stCondLst>
                              <p:cond delay="750"/>
                            </p:stCondLst>
                            <p:childTnLst>
                              <p:par>
                                <p:cTn id="14" presetID="22" presetClass="entr" presetSubtype="1" fill="hold" nodeType="afterEffect">
                                  <p:stCondLst>
                                    <p:cond delay="750"/>
                                  </p:stCondLst>
                                  <p:childTnLst>
                                    <p:set>
                                      <p:cBhvr>
                                        <p:cTn id="15" dur="1" fill="hold">
                                          <p:stCondLst>
                                            <p:cond delay="0"/>
                                          </p:stCondLst>
                                        </p:cTn>
                                        <p:tgtEl>
                                          <p:spTgt spid="5"/>
                                        </p:tgtEl>
                                        <p:attrNameLst>
                                          <p:attrName>style.visibility</p:attrName>
                                        </p:attrNameLst>
                                      </p:cBhvr>
                                      <p:to>
                                        <p:strVal val="visible"/>
                                      </p:to>
                                    </p:set>
                                    <p:animEffect transition="in" filter="wipe(up)">
                                      <p:cBhvr>
                                        <p:cTn id="16" dur="1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tabLst>
                <a:tab pos="3943350" algn="l"/>
              </a:tabLst>
            </a:pPr>
            <a:r>
              <a:rPr lang="zh-CN" altLang="en-US"/>
              <a:t>原油期货结算业务</a:t>
            </a:r>
            <a:r>
              <a:rPr lang="en-US" altLang="zh-CN"/>
              <a:t>	</a:t>
            </a:r>
            <a:r>
              <a:rPr lang="zh-CN" altLang="en-US"/>
              <a:t>结算风险控制 </a:t>
            </a:r>
            <a:r>
              <a:rPr lang="en-US" altLang="zh-CN"/>
              <a:t>- </a:t>
            </a:r>
            <a:r>
              <a:rPr lang="zh-CN" altLang="en-US"/>
              <a:t>结算准备金</a:t>
            </a:r>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24</a:t>
            </a:fld>
            <a:endParaRPr lang="zh-CN" altLang="en-US"/>
          </a:p>
        </p:txBody>
      </p:sp>
      <p:grpSp>
        <p:nvGrpSpPr>
          <p:cNvPr id="4" name="组合 67"/>
          <p:cNvGrpSpPr>
            <a:grpSpLocks/>
          </p:cNvGrpSpPr>
          <p:nvPr/>
        </p:nvGrpSpPr>
        <p:grpSpPr bwMode="auto">
          <a:xfrm>
            <a:off x="560505" y="1763713"/>
            <a:ext cx="1089111" cy="4546600"/>
            <a:chOff x="837824" y="1837560"/>
            <a:chExt cx="1089025" cy="4547137"/>
          </a:xfrm>
        </p:grpSpPr>
        <p:sp>
          <p:nvSpPr>
            <p:cNvPr id="5" name="TextBox 122"/>
            <p:cNvSpPr txBox="1"/>
            <p:nvPr/>
          </p:nvSpPr>
          <p:spPr bwMode="auto">
            <a:xfrm>
              <a:off x="837824" y="1837560"/>
              <a:ext cx="1089025" cy="4547137"/>
            </a:xfrm>
            <a:prstGeom prst="roundRect">
              <a:avLst>
                <a:gd name="adj" fmla="val 18078"/>
              </a:avLst>
            </a:prstGeom>
            <a:solidFill>
              <a:schemeClr val="bg1"/>
            </a:solidFill>
            <a:ln w="28575">
              <a:solidFill>
                <a:srgbClr val="FF0000"/>
              </a:solidFill>
            </a:ln>
            <a:effectLst>
              <a:outerShdw blurRad="149987" dist="101600" dir="8460000" algn="ctr">
                <a:srgbClr val="000000">
                  <a:alpha val="28000"/>
                </a:srgbClr>
              </a:outerShdw>
            </a:effectLst>
            <a:sp3d prstMaterial="metal">
              <a:bevelT w="88900" h="88900"/>
            </a:sp3d>
          </p:spPr>
          <p:style>
            <a:lnRef idx="2">
              <a:schemeClr val="accent2"/>
            </a:lnRef>
            <a:fillRef idx="1">
              <a:schemeClr val="lt1"/>
            </a:fillRef>
            <a:effectRef idx="0">
              <a:schemeClr val="accent2"/>
            </a:effectRef>
            <a:fontRef idx="minor">
              <a:schemeClr val="dk1"/>
            </a:fontRef>
          </p:style>
          <p:txBody>
            <a:bodyPr vert="eaVert" lIns="0" tIns="0" rIns="0" bIns="0" anchor="ctr"/>
            <a:lstStyle/>
            <a:p>
              <a:pPr>
                <a:defRPr/>
              </a:pPr>
              <a:r>
                <a:rPr lang="zh-CN" altLang="en-US" sz="2400" spc="140">
                  <a:solidFill>
                    <a:schemeClr val="tx1">
                      <a:lumMod val="75000"/>
                      <a:lumOff val="25000"/>
                    </a:schemeClr>
                  </a:solidFill>
                  <a:latin typeface="黑体" panose="02010609060101010101" pitchFamily="49" charset="-122"/>
                  <a:ea typeface="黑体" panose="02010609060101010101" pitchFamily="49" charset="-122"/>
                </a:rPr>
                <a:t>   </a:t>
              </a:r>
              <a:r>
                <a:rPr lang="zh-CN" altLang="en-US" sz="2000" spc="140">
                  <a:solidFill>
                    <a:schemeClr val="tx1">
                      <a:lumMod val="75000"/>
                      <a:lumOff val="25000"/>
                    </a:schemeClr>
                  </a:solidFill>
                  <a:latin typeface="黑体" panose="02010609060101010101" pitchFamily="49" charset="-122"/>
                  <a:ea typeface="黑体" panose="02010609060101010101" pitchFamily="49" charset="-122"/>
                </a:rPr>
                <a:t>上海国际能源交易中心</a:t>
              </a:r>
              <a:endParaRPr lang="en-US" altLang="zh-CN" sz="2200" spc="140">
                <a:solidFill>
                  <a:schemeClr val="tx1">
                    <a:lumMod val="75000"/>
                    <a:lumOff val="25000"/>
                  </a:schemeClr>
                </a:solidFill>
                <a:latin typeface="华文细黑" panose="02010600040101010101" pitchFamily="2" charset="-122"/>
                <a:ea typeface="华文细黑" panose="02010600040101010101" pitchFamily="2" charset="-122"/>
              </a:endParaRPr>
            </a:p>
          </p:txBody>
        </p:sp>
        <p:sp>
          <p:nvSpPr>
            <p:cNvPr id="6" name="流程图: 磁盘 5"/>
            <p:cNvSpPr/>
            <p:nvPr/>
          </p:nvSpPr>
          <p:spPr bwMode="auto">
            <a:xfrm>
              <a:off x="994155" y="5281062"/>
              <a:ext cx="810074" cy="886531"/>
            </a:xfrm>
            <a:prstGeom prst="flowChartMagneticDisk">
              <a:avLst/>
            </a:prstGeom>
            <a:solidFill>
              <a:schemeClr val="bg1"/>
            </a:solidFill>
            <a:ln w="28575">
              <a:solidFill>
                <a:schemeClr val="tx1">
                  <a:lumMod val="75000"/>
                  <a:lumOff val="25000"/>
                </a:schemeClr>
              </a:solidFill>
            </a:ln>
            <a:effectLst>
              <a:outerShdw blurRad="149987" dist="76200" dir="8460000" algn="ctr">
                <a:srgbClr val="000000">
                  <a:alpha val="28000"/>
                </a:srgbClr>
              </a:outerShdw>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tLang="zh-CN" sz="1500">
                <a:solidFill>
                  <a:schemeClr val="tx1">
                    <a:lumMod val="75000"/>
                    <a:lumOff val="25000"/>
                  </a:schemeClr>
                </a:solidFill>
                <a:latin typeface="华文细黑" panose="02010600040101010101" pitchFamily="2" charset="-122"/>
                <a:ea typeface="华文细黑" panose="02010600040101010101" pitchFamily="2" charset="-122"/>
              </a:endParaRPr>
            </a:p>
          </p:txBody>
        </p:sp>
        <p:pic>
          <p:nvPicPr>
            <p:cNvPr id="7" name="图片 4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026168" y="1996484"/>
              <a:ext cx="7905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TextBox 71"/>
            <p:cNvSpPr txBox="1"/>
            <p:nvPr/>
          </p:nvSpPr>
          <p:spPr>
            <a:xfrm>
              <a:off x="1114027" y="5630545"/>
              <a:ext cx="595266" cy="462018"/>
            </a:xfrm>
            <a:prstGeom prst="rect">
              <a:avLst/>
            </a:prstGeom>
            <a:noFill/>
          </p:spPr>
          <p:txBody>
            <a:bodyPr lIns="0" tIns="0" rIns="0" bIns="0">
              <a:spAutoFit/>
            </a:bodyPr>
            <a:lstStyle/>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原油</a:t>
              </a:r>
              <a:endParaRPr lang="en-US" altLang="zh-CN" sz="1500">
                <a:solidFill>
                  <a:schemeClr val="tx1">
                    <a:lumMod val="75000"/>
                    <a:lumOff val="25000"/>
                  </a:schemeClr>
                </a:solidFill>
                <a:latin typeface="微软雅黑" panose="020B0503020204020204" pitchFamily="34" charset="-122"/>
                <a:ea typeface="微软雅黑" panose="020B0503020204020204" pitchFamily="34" charset="-122"/>
              </a:endParaRPr>
            </a:p>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期货</a:t>
              </a:r>
            </a:p>
          </p:txBody>
        </p:sp>
      </p:grpSp>
      <p:sp>
        <p:nvSpPr>
          <p:cNvPr id="9" name="圆角矩形 8"/>
          <p:cNvSpPr/>
          <p:nvPr/>
        </p:nvSpPr>
        <p:spPr bwMode="auto">
          <a:xfrm>
            <a:off x="6734176" y="904875"/>
            <a:ext cx="3371849" cy="371296"/>
          </a:xfrm>
          <a:prstGeom prst="roundRect">
            <a:avLst>
              <a:gd name="adj" fmla="val 16190"/>
            </a:avLst>
          </a:prstGeom>
          <a:noFill/>
          <a:effectLst/>
        </p:spPr>
        <p:style>
          <a:lnRef idx="0">
            <a:schemeClr val="accent2"/>
          </a:lnRef>
          <a:fillRef idx="3">
            <a:schemeClr val="accent2"/>
          </a:fillRef>
          <a:effectRef idx="3">
            <a:schemeClr val="accent2"/>
          </a:effectRef>
          <a:fontRef idx="minor">
            <a:schemeClr val="lt1"/>
          </a:fontRef>
        </p:style>
        <p:txBody>
          <a:bodyPr wrap="square">
            <a:spAutoFit/>
          </a:bodyPr>
          <a:lstStyle/>
          <a:p>
            <a:pPr algn="ctr">
              <a:defRPr/>
            </a:pPr>
            <a:r>
              <a:rPr lang="zh-CN" altLang="en-US" sz="1600" smtClean="0">
                <a:solidFill>
                  <a:srgbClr val="C00000"/>
                </a:solidFill>
                <a:latin typeface="黑体" panose="02010609060101010101" pitchFamily="49" charset="-122"/>
                <a:ea typeface="黑体" panose="02010609060101010101" pitchFamily="49" charset="-122"/>
              </a:rPr>
              <a:t>结算准备金最低</a:t>
            </a:r>
            <a:r>
              <a:rPr lang="zh-CN" altLang="en-US" sz="1600">
                <a:solidFill>
                  <a:srgbClr val="C00000"/>
                </a:solidFill>
                <a:latin typeface="黑体" panose="02010609060101010101" pitchFamily="49" charset="-122"/>
                <a:ea typeface="黑体" panose="02010609060101010101" pitchFamily="49" charset="-122"/>
              </a:rPr>
              <a:t>余额要求</a:t>
            </a:r>
            <a:r>
              <a:rPr lang="zh-CN" altLang="en-US" sz="1400">
                <a:solidFill>
                  <a:srgbClr val="C00000"/>
                </a:solidFill>
                <a:latin typeface="黑体" panose="02010609060101010101" pitchFamily="49" charset="-122"/>
                <a:ea typeface="黑体" panose="02010609060101010101" pitchFamily="49" charset="-122"/>
              </a:rPr>
              <a:t>（人民币）</a:t>
            </a:r>
            <a:endParaRPr lang="en-US" altLang="zh-CN" sz="1400">
              <a:solidFill>
                <a:srgbClr val="C00000"/>
              </a:solidFill>
              <a:latin typeface="黑体" panose="02010609060101010101" pitchFamily="49" charset="-122"/>
              <a:ea typeface="黑体" panose="02010609060101010101" pitchFamily="49" charset="-122"/>
            </a:endParaRPr>
          </a:p>
        </p:txBody>
      </p:sp>
      <p:cxnSp>
        <p:nvCxnSpPr>
          <p:cNvPr id="13" name="直接连接符 93"/>
          <p:cNvCxnSpPr>
            <a:cxnSpLocks noChangeShapeType="1"/>
          </p:cNvCxnSpPr>
          <p:nvPr/>
        </p:nvCxnSpPr>
        <p:spPr bwMode="auto">
          <a:xfrm>
            <a:off x="6810375" y="1295400"/>
            <a:ext cx="3095625" cy="1588"/>
          </a:xfrm>
          <a:prstGeom prst="line">
            <a:avLst/>
          </a:prstGeom>
          <a:noFill/>
          <a:ln w="19050" algn="ctr">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4"/>
          <p:cNvSpPr txBox="1">
            <a:spLocks noChangeArrowheads="1"/>
          </p:cNvSpPr>
          <p:nvPr/>
        </p:nvSpPr>
        <p:spPr bwMode="auto">
          <a:xfrm>
            <a:off x="6812004" y="3900468"/>
            <a:ext cx="1302877"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 </a:t>
            </a:r>
            <a:r>
              <a:rPr lang="en-US" altLang="zh-CN" sz="1600" b="1">
                <a:solidFill>
                  <a:srgbClr val="C00000"/>
                </a:solidFill>
                <a:latin typeface="微软雅黑" pitchFamily="34" charset="-122"/>
                <a:ea typeface="微软雅黑" pitchFamily="34" charset="-122"/>
              </a:rPr>
              <a:t>200</a:t>
            </a:r>
            <a:r>
              <a:rPr lang="zh-CN" altLang="en-US" sz="1600" b="1">
                <a:solidFill>
                  <a:srgbClr val="C00000"/>
                </a:solidFill>
                <a:latin typeface="微软雅黑" pitchFamily="34" charset="-122"/>
                <a:ea typeface="微软雅黑" pitchFamily="34" charset="-122"/>
              </a:rPr>
              <a:t>万元</a:t>
            </a:r>
          </a:p>
        </p:txBody>
      </p:sp>
      <p:grpSp>
        <p:nvGrpSpPr>
          <p:cNvPr id="57" name="组合 56"/>
          <p:cNvGrpSpPr/>
          <p:nvPr/>
        </p:nvGrpSpPr>
        <p:grpSpPr>
          <a:xfrm>
            <a:off x="2082294" y="3680006"/>
            <a:ext cx="3747005" cy="742165"/>
            <a:chOff x="2025144" y="3727631"/>
            <a:chExt cx="3747005" cy="742165"/>
          </a:xfrm>
        </p:grpSpPr>
        <p:sp>
          <p:nvSpPr>
            <p:cNvPr id="25" name="TextBox 127"/>
            <p:cNvSpPr txBox="1"/>
            <p:nvPr/>
          </p:nvSpPr>
          <p:spPr bwMode="auto">
            <a:xfrm>
              <a:off x="4264024" y="3803045"/>
              <a:ext cx="150812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400" smtClean="0"/>
                <a:t>境外特殊</a:t>
              </a:r>
              <a:endParaRPr lang="en-US" altLang="zh-CN" sz="1400" smtClean="0"/>
            </a:p>
            <a:p>
              <a:pPr>
                <a:defRPr/>
              </a:pPr>
              <a:r>
                <a:rPr lang="zh-CN" altLang="en-US" sz="1400" smtClean="0"/>
                <a:t>经纪 参与者 </a:t>
              </a:r>
              <a:r>
                <a:rPr lang="en-US" altLang="zh-CN" sz="1400" smtClean="0">
                  <a:latin typeface="Bookman Old Style" pitchFamily="18" charset="0"/>
                </a:rPr>
                <a:t>H</a:t>
              </a:r>
            </a:p>
          </p:txBody>
        </p:sp>
        <p:cxnSp>
          <p:nvCxnSpPr>
            <p:cNvPr id="24" name="直接箭头连接符 23"/>
            <p:cNvCxnSpPr>
              <a:stCxn id="25" idx="2"/>
              <a:endCxn id="29" idx="3"/>
            </p:cNvCxnSpPr>
            <p:nvPr/>
          </p:nvCxnSpPr>
          <p:spPr bwMode="auto">
            <a:xfrm flipH="1">
              <a:off x="3686175" y="4117370"/>
              <a:ext cx="577849" cy="1"/>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26" name="TextBox 31"/>
            <p:cNvSpPr txBox="1">
              <a:spLocks noChangeArrowheads="1"/>
            </p:cNvSpPr>
            <p:nvPr/>
          </p:nvSpPr>
          <p:spPr bwMode="auto">
            <a:xfrm>
              <a:off x="3810594" y="3727631"/>
              <a:ext cx="320659" cy="3523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b="1">
                  <a:solidFill>
                    <a:srgbClr val="C00000"/>
                  </a:solidFill>
                </a:rPr>
                <a:t>1</a:t>
              </a:r>
              <a:endParaRPr lang="zh-CN" altLang="en-US" b="1">
                <a:solidFill>
                  <a:srgbClr val="C00000"/>
                </a:solidFill>
              </a:endParaRPr>
            </a:p>
          </p:txBody>
        </p:sp>
        <p:sp>
          <p:nvSpPr>
            <p:cNvPr id="29" name="圆角矩形 28"/>
            <p:cNvSpPr/>
            <p:nvPr/>
          </p:nvSpPr>
          <p:spPr bwMode="auto">
            <a:xfrm>
              <a:off x="2025144" y="3764946"/>
              <a:ext cx="1661031" cy="704850"/>
            </a:xfrm>
            <a:prstGeom prst="roundRect">
              <a:avLst/>
            </a:prstGeom>
            <a:solidFill>
              <a:srgbClr val="FFC000">
                <a:alpha val="50196"/>
              </a:srgbClr>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horz" lIns="0" tIns="0" rIns="0" bIns="0" anchor="ctr"/>
            <a:lstStyle/>
            <a:p>
              <a:pPr algn="ctr">
                <a:defRPr/>
              </a:pPr>
              <a:r>
                <a:rPr lang="en-US" altLang="zh-CN" sz="1600" b="1" smtClean="0">
                  <a:solidFill>
                    <a:schemeClr val="tx1">
                      <a:lumMod val="85000"/>
                      <a:lumOff val="15000"/>
                    </a:schemeClr>
                  </a:solidFill>
                  <a:latin typeface="Bookman Old Style" panose="02050604050505020204" pitchFamily="18" charset="0"/>
                  <a:ea typeface="黑体" panose="02010609060101010101" pitchFamily="49" charset="-122"/>
                </a:rPr>
                <a:t>A</a:t>
              </a: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会员  受托结算</a:t>
              </a:r>
              <a:endParaRPr lang="en-US" altLang="zh-CN" sz="1400" b="1" smtClean="0">
                <a:solidFill>
                  <a:schemeClr val="tx1">
                    <a:lumMod val="85000"/>
                    <a:lumOff val="15000"/>
                  </a:schemeClr>
                </a:solidFill>
                <a:latin typeface="Arial Rounded MT Bold" panose="020F0704030504030204" pitchFamily="34" charset="0"/>
                <a:ea typeface="黑体" panose="02010609060101010101" pitchFamily="49" charset="-122"/>
              </a:endParaRPr>
            </a:p>
            <a:p>
              <a:pPr algn="ctr">
                <a:defRPr/>
              </a:pP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明细账  </a:t>
              </a:r>
              <a:r>
                <a:rPr lang="en-US" altLang="zh-CN" sz="1600" b="1" smtClean="0">
                  <a:solidFill>
                    <a:schemeClr val="tx1">
                      <a:lumMod val="85000"/>
                      <a:lumOff val="15000"/>
                    </a:schemeClr>
                  </a:solidFill>
                  <a:latin typeface="Arial Rounded MT Bold" panose="020F0704030504030204" pitchFamily="34" charset="0"/>
                  <a:ea typeface="黑体" panose="02010609060101010101" pitchFamily="49" charset="-122"/>
                </a:rPr>
                <a:t>1</a:t>
              </a:r>
              <a:endParaRPr lang="en-US" altLang="zh-CN" sz="1400" b="1">
                <a:solidFill>
                  <a:schemeClr val="tx1">
                    <a:lumMod val="85000"/>
                    <a:lumOff val="15000"/>
                  </a:schemeClr>
                </a:solidFill>
                <a:latin typeface="Arial Rounded MT Bold" panose="020F0704030504030204" pitchFamily="34" charset="0"/>
                <a:ea typeface="黑体" panose="02010609060101010101" pitchFamily="49" charset="-122"/>
              </a:endParaRPr>
            </a:p>
          </p:txBody>
        </p:sp>
      </p:grpSp>
      <p:sp>
        <p:nvSpPr>
          <p:cNvPr id="12" name="TextBox 111"/>
          <p:cNvSpPr txBox="1">
            <a:spLocks noChangeArrowheads="1"/>
          </p:cNvSpPr>
          <p:nvPr/>
        </p:nvSpPr>
        <p:spPr bwMode="auto">
          <a:xfrm>
            <a:off x="6812004" y="2846330"/>
            <a:ext cx="1302877"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 </a:t>
            </a:r>
            <a:r>
              <a:rPr lang="en-US" altLang="zh-CN" sz="1600" b="1">
                <a:solidFill>
                  <a:srgbClr val="C00000"/>
                </a:solidFill>
                <a:latin typeface="微软雅黑" pitchFamily="34" charset="-122"/>
                <a:ea typeface="微软雅黑" pitchFamily="34" charset="-122"/>
              </a:rPr>
              <a:t>200</a:t>
            </a:r>
            <a:r>
              <a:rPr lang="zh-CN" altLang="en-US" sz="1600" b="1">
                <a:solidFill>
                  <a:srgbClr val="C00000"/>
                </a:solidFill>
                <a:latin typeface="微软雅黑" pitchFamily="34" charset="-122"/>
                <a:ea typeface="微软雅黑" pitchFamily="34" charset="-122"/>
              </a:rPr>
              <a:t>万元</a:t>
            </a:r>
          </a:p>
        </p:txBody>
      </p:sp>
      <p:grpSp>
        <p:nvGrpSpPr>
          <p:cNvPr id="59" name="组合 58"/>
          <p:cNvGrpSpPr/>
          <p:nvPr/>
        </p:nvGrpSpPr>
        <p:grpSpPr>
          <a:xfrm>
            <a:off x="2082294" y="5804985"/>
            <a:ext cx="5377410" cy="746606"/>
            <a:chOff x="2025144" y="5852610"/>
            <a:chExt cx="5377410" cy="746606"/>
          </a:xfrm>
        </p:grpSpPr>
        <p:sp>
          <p:nvSpPr>
            <p:cNvPr id="17" name="TextBox 127"/>
            <p:cNvSpPr txBox="1"/>
            <p:nvPr/>
          </p:nvSpPr>
          <p:spPr bwMode="auto">
            <a:xfrm>
              <a:off x="4230861" y="5930941"/>
              <a:ext cx="1541287"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400" smtClean="0"/>
                <a:t>境外特殊</a:t>
              </a:r>
              <a:endParaRPr lang="en-US" altLang="zh-CN" sz="1400" smtClean="0"/>
            </a:p>
            <a:p>
              <a:pPr>
                <a:defRPr/>
              </a:pPr>
              <a:r>
                <a:rPr lang="zh-CN" altLang="en-US" sz="1400" smtClean="0"/>
                <a:t>经纪 参与者 </a:t>
              </a:r>
              <a:r>
                <a:rPr lang="en-US" altLang="zh-CN" sz="1400" smtClean="0">
                  <a:latin typeface="Bookman Old Style" pitchFamily="18" charset="0"/>
                </a:rPr>
                <a:t>J</a:t>
              </a:r>
            </a:p>
          </p:txBody>
        </p:sp>
        <p:grpSp>
          <p:nvGrpSpPr>
            <p:cNvPr id="50" name="组合 49"/>
            <p:cNvGrpSpPr/>
            <p:nvPr/>
          </p:nvGrpSpPr>
          <p:grpSpPr>
            <a:xfrm>
              <a:off x="5772148" y="5930941"/>
              <a:ext cx="1630406" cy="628650"/>
              <a:chOff x="5772148" y="5335997"/>
              <a:chExt cx="1630406" cy="628650"/>
            </a:xfrm>
          </p:grpSpPr>
          <p:sp>
            <p:nvSpPr>
              <p:cNvPr id="22" name="TextBox 106"/>
              <p:cNvSpPr txBox="1"/>
              <p:nvPr/>
            </p:nvSpPr>
            <p:spPr bwMode="auto">
              <a:xfrm>
                <a:off x="6292850" y="5335997"/>
                <a:ext cx="1109704" cy="628650"/>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400" smtClean="0">
                    <a:latin typeface="楷体" panose="02010609060101010101" pitchFamily="49" charset="-122"/>
                    <a:ea typeface="楷体" panose="02010609060101010101" pitchFamily="49" charset="-122"/>
                  </a:rPr>
                  <a:t>境外</a:t>
                </a:r>
                <a:endParaRPr lang="en-US" altLang="zh-CN" sz="1400" smtClean="0">
                  <a:latin typeface="楷体" panose="02010609060101010101" pitchFamily="49" charset="-122"/>
                  <a:ea typeface="楷体" panose="02010609060101010101" pitchFamily="49" charset="-122"/>
                </a:endParaRPr>
              </a:p>
              <a:p>
                <a:pPr>
                  <a:defRPr/>
                </a:pPr>
                <a:r>
                  <a:rPr lang="zh-CN" altLang="en-US" sz="1400" smtClean="0">
                    <a:latin typeface="楷体" panose="02010609060101010101" pitchFamily="49" charset="-122"/>
                    <a:ea typeface="楷体" panose="02010609060101010101" pitchFamily="49" charset="-122"/>
                  </a:rPr>
                  <a:t>中介</a:t>
                </a:r>
                <a:r>
                  <a:rPr lang="zh-CN" altLang="en-US" sz="1400">
                    <a:latin typeface="楷体" panose="02010609060101010101" pitchFamily="49" charset="-122"/>
                    <a:ea typeface="楷体" panose="02010609060101010101" pitchFamily="49" charset="-122"/>
                  </a:rPr>
                  <a:t>机构</a:t>
                </a:r>
                <a:endParaRPr lang="en-US" altLang="zh-CN" sz="1400">
                  <a:latin typeface="楷体" panose="02010609060101010101" pitchFamily="49" charset="-122"/>
                  <a:ea typeface="楷体" panose="02010609060101010101" pitchFamily="49" charset="-122"/>
                </a:endParaRPr>
              </a:p>
            </p:txBody>
          </p:sp>
          <p:cxnSp>
            <p:nvCxnSpPr>
              <p:cNvPr id="23" name="直接箭头连接符 22"/>
              <p:cNvCxnSpPr>
                <a:stCxn id="22" idx="2"/>
                <a:endCxn id="17" idx="0"/>
              </p:cNvCxnSpPr>
              <p:nvPr/>
            </p:nvCxnSpPr>
            <p:spPr bwMode="auto">
              <a:xfrm flipH="1">
                <a:off x="5772148" y="5650322"/>
                <a:ext cx="520702"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49" name="组合 48"/>
            <p:cNvGrpSpPr/>
            <p:nvPr/>
          </p:nvGrpSpPr>
          <p:grpSpPr>
            <a:xfrm>
              <a:off x="2025144" y="5852610"/>
              <a:ext cx="2205717" cy="746606"/>
              <a:chOff x="2025144" y="5276135"/>
              <a:chExt cx="2218892" cy="746606"/>
            </a:xfrm>
          </p:grpSpPr>
          <p:cxnSp>
            <p:nvCxnSpPr>
              <p:cNvPr id="15" name="直接箭头连接符 14"/>
              <p:cNvCxnSpPr>
                <a:stCxn id="17" idx="2"/>
                <a:endCxn id="30" idx="3"/>
              </p:cNvCxnSpPr>
              <p:nvPr/>
            </p:nvCxnSpPr>
            <p:spPr bwMode="auto">
              <a:xfrm flipH="1" flipV="1">
                <a:off x="3697810" y="5665554"/>
                <a:ext cx="546226" cy="3237"/>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27" name="TextBox 100"/>
              <p:cNvSpPr txBox="1">
                <a:spLocks noChangeArrowheads="1"/>
              </p:cNvSpPr>
              <p:nvPr/>
            </p:nvSpPr>
            <p:spPr bwMode="auto">
              <a:xfrm>
                <a:off x="3810594" y="5276135"/>
                <a:ext cx="320659"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b="1" smtClean="0">
                    <a:solidFill>
                      <a:srgbClr val="C00000"/>
                    </a:solidFill>
                  </a:rPr>
                  <a:t>3</a:t>
                </a:r>
                <a:endParaRPr lang="zh-CN" altLang="en-US" b="1">
                  <a:solidFill>
                    <a:srgbClr val="C00000"/>
                  </a:solidFill>
                </a:endParaRPr>
              </a:p>
            </p:txBody>
          </p:sp>
          <p:sp>
            <p:nvSpPr>
              <p:cNvPr id="30" name="圆角矩形 29"/>
              <p:cNvSpPr/>
              <p:nvPr/>
            </p:nvSpPr>
            <p:spPr bwMode="auto">
              <a:xfrm>
                <a:off x="2025144" y="5308366"/>
                <a:ext cx="1672666" cy="714375"/>
              </a:xfrm>
              <a:prstGeom prst="roundRect">
                <a:avLst/>
              </a:prstGeom>
              <a:solidFill>
                <a:srgbClr val="FFC000">
                  <a:alpha val="50196"/>
                </a:srgbClr>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horz" lIns="0" tIns="0" rIns="0" bIns="0" anchor="ctr"/>
              <a:lstStyle/>
              <a:p>
                <a:pPr algn="ctr">
                  <a:defRPr/>
                </a:pPr>
                <a:r>
                  <a:rPr lang="en-US" altLang="zh-CN" sz="1600" b="1">
                    <a:solidFill>
                      <a:srgbClr val="000000">
                        <a:lumMod val="85000"/>
                        <a:lumOff val="15000"/>
                      </a:srgbClr>
                    </a:solidFill>
                    <a:latin typeface="Bookman Old Style" panose="02050604050505020204" pitchFamily="18" charset="0"/>
                    <a:ea typeface="黑体" panose="02010609060101010101" pitchFamily="49" charset="-122"/>
                  </a:rPr>
                  <a:t>A</a:t>
                </a: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会员  受托结算</a:t>
                </a:r>
                <a:endParaRPr lang="en-US" altLang="zh-CN" sz="1400" b="1" smtClean="0">
                  <a:solidFill>
                    <a:schemeClr val="tx1">
                      <a:lumMod val="85000"/>
                      <a:lumOff val="15000"/>
                    </a:schemeClr>
                  </a:solidFill>
                  <a:latin typeface="Arial Rounded MT Bold" panose="020F0704030504030204" pitchFamily="34" charset="0"/>
                  <a:ea typeface="黑体" panose="02010609060101010101" pitchFamily="49" charset="-122"/>
                </a:endParaRPr>
              </a:p>
              <a:p>
                <a:pPr algn="ctr">
                  <a:defRPr/>
                </a:pP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明细账  </a:t>
                </a:r>
                <a:r>
                  <a:rPr lang="en-US" altLang="zh-CN" sz="1600" b="1" smtClean="0">
                    <a:solidFill>
                      <a:schemeClr val="tx1">
                        <a:lumMod val="85000"/>
                        <a:lumOff val="15000"/>
                      </a:schemeClr>
                    </a:solidFill>
                    <a:latin typeface="Arial Rounded MT Bold" panose="020F0704030504030204" pitchFamily="34" charset="0"/>
                    <a:ea typeface="黑体" panose="02010609060101010101" pitchFamily="49" charset="-122"/>
                  </a:rPr>
                  <a:t>3</a:t>
                </a:r>
                <a:endParaRPr lang="en-US" altLang="zh-CN" sz="1400" b="1">
                  <a:solidFill>
                    <a:schemeClr val="tx1">
                      <a:lumMod val="85000"/>
                      <a:lumOff val="15000"/>
                    </a:schemeClr>
                  </a:solidFill>
                  <a:latin typeface="Arial Rounded MT Bold" panose="020F0704030504030204" pitchFamily="34" charset="0"/>
                  <a:ea typeface="黑体" panose="02010609060101010101" pitchFamily="49" charset="-122"/>
                </a:endParaRPr>
              </a:p>
            </p:txBody>
          </p:sp>
        </p:grpSp>
      </p:grpSp>
      <p:grpSp>
        <p:nvGrpSpPr>
          <p:cNvPr id="58" name="组合 57"/>
          <p:cNvGrpSpPr/>
          <p:nvPr/>
        </p:nvGrpSpPr>
        <p:grpSpPr>
          <a:xfrm>
            <a:off x="2082294" y="4734623"/>
            <a:ext cx="3747005" cy="729677"/>
            <a:chOff x="2025144" y="4782248"/>
            <a:chExt cx="3747005" cy="729677"/>
          </a:xfrm>
        </p:grpSpPr>
        <p:sp>
          <p:nvSpPr>
            <p:cNvPr id="18" name="TextBox 129"/>
            <p:cNvSpPr txBox="1"/>
            <p:nvPr/>
          </p:nvSpPr>
          <p:spPr bwMode="auto">
            <a:xfrm>
              <a:off x="4254501" y="4863143"/>
              <a:ext cx="1517648" cy="627062"/>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defRPr sz="1800" b="1">
                  <a:solidFill>
                    <a:schemeClr val="tx1"/>
                  </a:solidFill>
                  <a:latin typeface="微软雅黑" pitchFamily="34" charset="-122"/>
                  <a:ea typeface="微软雅黑" pitchFamily="34"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lgn="ctr">
                <a:defRPr/>
              </a:pPr>
              <a:r>
                <a:rPr lang="zh-CN" altLang="en-US" sz="1400" smtClean="0">
                  <a:latin typeface="华文细黑" panose="02010600040101010101" pitchFamily="2" charset="-122"/>
                  <a:ea typeface="华文细黑" panose="02010600040101010101" pitchFamily="2" charset="-122"/>
                </a:rPr>
                <a:t>境外特殊</a:t>
              </a:r>
              <a:endParaRPr lang="en-US" altLang="zh-CN" sz="1400" smtClean="0">
                <a:latin typeface="华文细黑" panose="02010600040101010101" pitchFamily="2" charset="-122"/>
                <a:ea typeface="华文细黑" panose="02010600040101010101" pitchFamily="2" charset="-122"/>
              </a:endParaRPr>
            </a:p>
            <a:p>
              <a:pPr algn="ctr">
                <a:defRPr/>
              </a:pPr>
              <a:r>
                <a:rPr lang="zh-CN" altLang="en-US" sz="1400" smtClean="0">
                  <a:latin typeface="华文细黑" panose="02010600040101010101" pitchFamily="2" charset="-122"/>
                  <a:ea typeface="华文细黑" panose="02010600040101010101" pitchFamily="2" charset="-122"/>
                </a:rPr>
                <a:t>非经纪 参与者 </a:t>
              </a:r>
              <a:r>
                <a:rPr lang="en-US" altLang="zh-CN" sz="1400" smtClean="0">
                  <a:latin typeface="Bookman Old Style" pitchFamily="18" charset="0"/>
                  <a:ea typeface="华文细黑" panose="02010600040101010101" pitchFamily="2" charset="-122"/>
                </a:rPr>
                <a:t>I</a:t>
              </a:r>
              <a:endParaRPr lang="zh-CN" altLang="en-US" sz="1400" smtClean="0">
                <a:latin typeface="Bookman Old Style" pitchFamily="18" charset="0"/>
                <a:ea typeface="华文细黑" panose="02010600040101010101" pitchFamily="2" charset="-122"/>
              </a:endParaRPr>
            </a:p>
          </p:txBody>
        </p:sp>
        <p:grpSp>
          <p:nvGrpSpPr>
            <p:cNvPr id="42" name="组合 41"/>
            <p:cNvGrpSpPr/>
            <p:nvPr/>
          </p:nvGrpSpPr>
          <p:grpSpPr>
            <a:xfrm>
              <a:off x="2025144" y="4782248"/>
              <a:ext cx="2229357" cy="729677"/>
              <a:chOff x="2025144" y="4131616"/>
              <a:chExt cx="2229357" cy="729677"/>
            </a:xfrm>
          </p:grpSpPr>
          <p:cxnSp>
            <p:nvCxnSpPr>
              <p:cNvPr id="16" name="直接箭头连接符 15"/>
              <p:cNvCxnSpPr>
                <a:stCxn id="18" idx="2"/>
                <a:endCxn id="31" idx="3"/>
              </p:cNvCxnSpPr>
              <p:nvPr/>
            </p:nvCxnSpPr>
            <p:spPr bwMode="auto">
              <a:xfrm flipH="1" flipV="1">
                <a:off x="3686175" y="4523949"/>
                <a:ext cx="568326" cy="2093"/>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28" name="TextBox 102"/>
              <p:cNvSpPr txBox="1">
                <a:spLocks noChangeArrowheads="1"/>
              </p:cNvSpPr>
              <p:nvPr/>
            </p:nvSpPr>
            <p:spPr bwMode="auto">
              <a:xfrm>
                <a:off x="3829644" y="4131616"/>
                <a:ext cx="320659" cy="3539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r>
                  <a:rPr lang="en-US" altLang="zh-CN" b="1" smtClean="0">
                    <a:solidFill>
                      <a:srgbClr val="C00000"/>
                    </a:solidFill>
                  </a:rPr>
                  <a:t>2</a:t>
                </a:r>
                <a:endParaRPr lang="zh-CN" altLang="en-US" b="1">
                  <a:solidFill>
                    <a:srgbClr val="C00000"/>
                  </a:solidFill>
                </a:endParaRPr>
              </a:p>
            </p:txBody>
          </p:sp>
          <p:sp>
            <p:nvSpPr>
              <p:cNvPr id="31" name="圆角矩形 30"/>
              <p:cNvSpPr/>
              <p:nvPr/>
            </p:nvSpPr>
            <p:spPr bwMode="auto">
              <a:xfrm>
                <a:off x="2025144" y="4186605"/>
                <a:ext cx="1661031" cy="674688"/>
              </a:xfrm>
              <a:prstGeom prst="roundRect">
                <a:avLst/>
              </a:prstGeom>
              <a:solidFill>
                <a:srgbClr val="FFC000">
                  <a:alpha val="50196"/>
                </a:srgbClr>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horz" lIns="0" tIns="0" rIns="0" bIns="0" anchor="ctr"/>
              <a:lstStyle/>
              <a:p>
                <a:pPr algn="ctr">
                  <a:defRPr/>
                </a:pPr>
                <a:r>
                  <a:rPr lang="en-US" altLang="zh-CN" sz="1600" b="1">
                    <a:solidFill>
                      <a:srgbClr val="000000">
                        <a:lumMod val="85000"/>
                        <a:lumOff val="15000"/>
                      </a:srgbClr>
                    </a:solidFill>
                    <a:latin typeface="Bookman Old Style" panose="02050604050505020204" pitchFamily="18" charset="0"/>
                    <a:ea typeface="黑体" panose="02010609060101010101" pitchFamily="49" charset="-122"/>
                  </a:rPr>
                  <a:t>A</a:t>
                </a: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会员  受托结算</a:t>
                </a:r>
                <a:endParaRPr lang="en-US" altLang="zh-CN" sz="1400" b="1" smtClean="0">
                  <a:solidFill>
                    <a:schemeClr val="tx1">
                      <a:lumMod val="85000"/>
                      <a:lumOff val="15000"/>
                    </a:schemeClr>
                  </a:solidFill>
                  <a:latin typeface="Arial Rounded MT Bold" panose="020F0704030504030204" pitchFamily="34" charset="0"/>
                  <a:ea typeface="黑体" panose="02010609060101010101" pitchFamily="49" charset="-122"/>
                </a:endParaRPr>
              </a:p>
              <a:p>
                <a:pPr algn="ctr">
                  <a:defRPr/>
                </a:pPr>
                <a:r>
                  <a:rPr lang="zh-CN" altLang="en-US" sz="1400" b="1" smtClean="0">
                    <a:solidFill>
                      <a:schemeClr val="tx1">
                        <a:lumMod val="85000"/>
                        <a:lumOff val="15000"/>
                      </a:schemeClr>
                    </a:solidFill>
                    <a:latin typeface="Arial Rounded MT Bold" panose="020F0704030504030204" pitchFamily="34" charset="0"/>
                    <a:ea typeface="黑体" panose="02010609060101010101" pitchFamily="49" charset="-122"/>
                  </a:rPr>
                  <a:t>明细账  </a:t>
                </a:r>
                <a:r>
                  <a:rPr lang="en-US" altLang="zh-CN" sz="1600" b="1" smtClean="0">
                    <a:solidFill>
                      <a:schemeClr val="tx1">
                        <a:lumMod val="85000"/>
                        <a:lumOff val="15000"/>
                      </a:schemeClr>
                    </a:solidFill>
                    <a:latin typeface="Arial Rounded MT Bold" panose="020F0704030504030204" pitchFamily="34" charset="0"/>
                    <a:ea typeface="黑体" panose="02010609060101010101" pitchFamily="49" charset="-122"/>
                  </a:rPr>
                  <a:t>2</a:t>
                </a:r>
                <a:endParaRPr lang="en-US" altLang="zh-CN" sz="1400" b="1">
                  <a:solidFill>
                    <a:schemeClr val="tx1">
                      <a:lumMod val="85000"/>
                      <a:lumOff val="15000"/>
                    </a:schemeClr>
                  </a:solidFill>
                  <a:latin typeface="Arial Rounded MT Bold" panose="020F0704030504030204" pitchFamily="34" charset="0"/>
                  <a:ea typeface="黑体" panose="02010609060101010101" pitchFamily="49" charset="-122"/>
                </a:endParaRPr>
              </a:p>
            </p:txBody>
          </p:sp>
        </p:grpSp>
      </p:grpSp>
      <p:sp>
        <p:nvSpPr>
          <p:cNvPr id="34" name="TextBox 104"/>
          <p:cNvSpPr txBox="1">
            <a:spLocks noChangeArrowheads="1"/>
          </p:cNvSpPr>
          <p:nvPr/>
        </p:nvSpPr>
        <p:spPr bwMode="auto">
          <a:xfrm>
            <a:off x="6812005" y="4957679"/>
            <a:ext cx="1312402"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+ 50</a:t>
            </a:r>
            <a:r>
              <a:rPr lang="zh-CN" altLang="en-US" sz="1600" b="1" smtClean="0">
                <a:solidFill>
                  <a:srgbClr val="C00000"/>
                </a:solidFill>
                <a:latin typeface="微软雅黑" pitchFamily="34" charset="-122"/>
                <a:ea typeface="微软雅黑" pitchFamily="34" charset="-122"/>
              </a:rPr>
              <a:t>万元</a:t>
            </a:r>
            <a:endParaRPr lang="zh-CN" altLang="en-US" sz="1600" b="1">
              <a:solidFill>
                <a:srgbClr val="C00000"/>
              </a:solidFill>
              <a:latin typeface="微软雅黑" pitchFamily="34" charset="-122"/>
              <a:ea typeface="微软雅黑" pitchFamily="34" charset="-122"/>
            </a:endParaRPr>
          </a:p>
        </p:txBody>
      </p:sp>
      <p:sp>
        <p:nvSpPr>
          <p:cNvPr id="35" name="矩形 34"/>
          <p:cNvSpPr/>
          <p:nvPr/>
        </p:nvSpPr>
        <p:spPr bwMode="auto">
          <a:xfrm>
            <a:off x="9539715" y="1410499"/>
            <a:ext cx="400110" cy="3547180"/>
          </a:xfrm>
          <a:prstGeom prst="rect">
            <a:avLst/>
          </a:prstGeom>
          <a:noFill/>
          <a:effectLst/>
        </p:spPr>
        <p:style>
          <a:lnRef idx="0">
            <a:schemeClr val="accent2"/>
          </a:lnRef>
          <a:fillRef idx="3">
            <a:schemeClr val="accent2"/>
          </a:fillRef>
          <a:effectRef idx="3">
            <a:schemeClr val="accent2"/>
          </a:effectRef>
          <a:fontRef idx="minor">
            <a:schemeClr val="lt1"/>
          </a:fontRef>
        </p:style>
        <p:txBody>
          <a:bodyPr vert="eaVert" wrap="square">
            <a:spAutoFit/>
          </a:bodyPr>
          <a:lstStyle/>
          <a:p>
            <a:pPr algn="ctr">
              <a:defRPr/>
            </a:pPr>
            <a:r>
              <a:rPr lang="zh-CN" altLang="en-US" sz="1400" b="1" spc="500">
                <a:solidFill>
                  <a:schemeClr val="tx1"/>
                </a:solidFill>
                <a:latin typeface="楷体" panose="02010609060101010101" pitchFamily="49" charset="-122"/>
                <a:ea typeface="楷体" panose="02010609060101010101" pitchFamily="49" charset="-122"/>
              </a:rPr>
              <a:t>︵</a:t>
            </a:r>
            <a:r>
              <a:rPr lang="zh-CN" altLang="en-US" sz="1400" b="1" spc="500" smtClean="0">
                <a:solidFill>
                  <a:schemeClr val="tx1"/>
                </a:solidFill>
                <a:latin typeface="楷体" panose="02010609060101010101" pitchFamily="49" charset="-122"/>
                <a:ea typeface="楷体" panose="02010609060101010101" pitchFamily="49" charset="-122"/>
              </a:rPr>
              <a:t>会员</a:t>
            </a:r>
            <a:r>
              <a:rPr lang="zh-CN" altLang="zh-CN" sz="1400" b="1" spc="500">
                <a:solidFill>
                  <a:schemeClr val="tx1"/>
                </a:solidFill>
                <a:latin typeface="楷体" panose="02010609060101010101" pitchFamily="49" charset="-122"/>
                <a:ea typeface="楷体" panose="02010609060101010101" pitchFamily="49" charset="-122"/>
              </a:rPr>
              <a:t>以人民币自有资金</a:t>
            </a:r>
            <a:r>
              <a:rPr lang="zh-CN" altLang="zh-CN" sz="1400" b="1" spc="500" smtClean="0">
                <a:solidFill>
                  <a:schemeClr val="tx1"/>
                </a:solidFill>
                <a:latin typeface="楷体" panose="02010609060101010101" pitchFamily="49" charset="-122"/>
                <a:ea typeface="楷体" panose="02010609060101010101" pitchFamily="49" charset="-122"/>
              </a:rPr>
              <a:t>缴纳</a:t>
            </a:r>
            <a:r>
              <a:rPr lang="en-US" altLang="zh-CN" sz="1400" b="1" spc="500" smtClean="0">
                <a:solidFill>
                  <a:schemeClr val="tx1"/>
                </a:solidFill>
                <a:latin typeface="华文细黑" panose="02010600040101010101" pitchFamily="2" charset="-122"/>
                <a:ea typeface="华文细黑" panose="02010600040101010101" pitchFamily="2" charset="-122"/>
              </a:rPr>
              <a:t>︶</a:t>
            </a:r>
            <a:endParaRPr lang="zh-CN" altLang="en-US" sz="1400" b="1" spc="500">
              <a:solidFill>
                <a:schemeClr val="tx1"/>
              </a:solidFill>
              <a:latin typeface="楷体" panose="02010609060101010101" pitchFamily="49" charset="-122"/>
              <a:ea typeface="楷体" panose="02010609060101010101" pitchFamily="49" charset="-122"/>
            </a:endParaRPr>
          </a:p>
        </p:txBody>
      </p:sp>
      <p:grpSp>
        <p:nvGrpSpPr>
          <p:cNvPr id="60" name="组合 59"/>
          <p:cNvGrpSpPr/>
          <p:nvPr/>
        </p:nvGrpSpPr>
        <p:grpSpPr>
          <a:xfrm>
            <a:off x="7554954" y="6007194"/>
            <a:ext cx="2384871" cy="346992"/>
            <a:chOff x="7402554" y="6054819"/>
            <a:chExt cx="2384871" cy="346992"/>
          </a:xfrm>
        </p:grpSpPr>
        <p:sp>
          <p:nvSpPr>
            <p:cNvPr id="47" name="TextBox 35"/>
            <p:cNvSpPr txBox="1">
              <a:spLocks noChangeArrowheads="1"/>
            </p:cNvSpPr>
            <p:nvPr/>
          </p:nvSpPr>
          <p:spPr bwMode="auto">
            <a:xfrm>
              <a:off x="7402554" y="6063257"/>
              <a:ext cx="1302877"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+ 200</a:t>
              </a:r>
              <a:r>
                <a:rPr lang="zh-CN" altLang="en-US" sz="1600" b="1">
                  <a:solidFill>
                    <a:srgbClr val="C00000"/>
                  </a:solidFill>
                  <a:latin typeface="微软雅黑" pitchFamily="34" charset="-122"/>
                  <a:ea typeface="微软雅黑" pitchFamily="34" charset="-122"/>
                </a:rPr>
                <a:t>万元</a:t>
              </a:r>
            </a:p>
          </p:txBody>
        </p:sp>
        <p:sp>
          <p:nvSpPr>
            <p:cNvPr id="48" name="TextBox 111"/>
            <p:cNvSpPr txBox="1">
              <a:spLocks noChangeArrowheads="1"/>
            </p:cNvSpPr>
            <p:nvPr/>
          </p:nvSpPr>
          <p:spPr bwMode="auto">
            <a:xfrm>
              <a:off x="8578482" y="6054819"/>
              <a:ext cx="1208943"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 </a:t>
              </a:r>
              <a:r>
                <a:rPr lang="en-US" altLang="zh-CN" sz="1600" b="1">
                  <a:solidFill>
                    <a:srgbClr val="C00000"/>
                  </a:solidFill>
                  <a:latin typeface="微软雅黑" pitchFamily="34" charset="-122"/>
                  <a:ea typeface="微软雅黑" pitchFamily="34" charset="-122"/>
                </a:rPr>
                <a:t>200</a:t>
              </a:r>
              <a:r>
                <a:rPr lang="zh-CN" altLang="en-US" sz="1600" b="1">
                  <a:solidFill>
                    <a:srgbClr val="C00000"/>
                  </a:solidFill>
                  <a:latin typeface="微软雅黑" pitchFamily="34" charset="-122"/>
                  <a:ea typeface="微软雅黑" pitchFamily="34" charset="-122"/>
                </a:rPr>
                <a:t>万元</a:t>
              </a:r>
            </a:p>
          </p:txBody>
        </p:sp>
      </p:grpSp>
      <p:grpSp>
        <p:nvGrpSpPr>
          <p:cNvPr id="54" name="组合 53"/>
          <p:cNvGrpSpPr/>
          <p:nvPr/>
        </p:nvGrpSpPr>
        <p:grpSpPr>
          <a:xfrm>
            <a:off x="2069118" y="1303361"/>
            <a:ext cx="5745779" cy="1098470"/>
            <a:chOff x="2011968" y="1293836"/>
            <a:chExt cx="5745779" cy="1098470"/>
          </a:xfrm>
        </p:grpSpPr>
        <p:sp>
          <p:nvSpPr>
            <p:cNvPr id="41" name="圆角矩形 40"/>
            <p:cNvSpPr/>
            <p:nvPr/>
          </p:nvSpPr>
          <p:spPr bwMode="auto">
            <a:xfrm>
              <a:off x="2011968" y="1520680"/>
              <a:ext cx="1674207" cy="714375"/>
            </a:xfrm>
            <a:prstGeom prst="roundRect">
              <a:avLst/>
            </a:prstGeom>
            <a:solidFill>
              <a:srgbClr val="FF9933">
                <a:alpha val="50196"/>
              </a:srgbClr>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horz" lIns="0" tIns="0" rIns="0" bIns="0" anchor="ctr"/>
            <a:lstStyle/>
            <a:p>
              <a:pPr algn="ctr">
                <a:defRPr/>
              </a:pPr>
              <a:r>
                <a:rPr lang="zh-CN" altLang="en-US" sz="1600" b="1" smtClean="0">
                  <a:solidFill>
                    <a:schemeClr val="tx1">
                      <a:lumMod val="85000"/>
                      <a:lumOff val="15000"/>
                    </a:schemeClr>
                  </a:solidFill>
                  <a:latin typeface="黑体" panose="02010609060101010101" pitchFamily="49" charset="-122"/>
                  <a:ea typeface="黑体" panose="02010609060101010101" pitchFamily="49" charset="-122"/>
                </a:rPr>
                <a:t>期货公司会员</a:t>
              </a:r>
              <a:r>
                <a:rPr lang="en-US" altLang="zh-CN" sz="1800" b="1" smtClean="0">
                  <a:solidFill>
                    <a:schemeClr val="tx1">
                      <a:lumMod val="85000"/>
                      <a:lumOff val="15000"/>
                    </a:schemeClr>
                  </a:solidFill>
                  <a:latin typeface="Bookman Old Style" panose="02050604050505020204" pitchFamily="18" charset="0"/>
                  <a:ea typeface="黑体" panose="02010609060101010101" pitchFamily="49" charset="-122"/>
                </a:rPr>
                <a:t>A</a:t>
              </a:r>
              <a:endParaRPr lang="en-US" altLang="zh-CN" sz="1600" b="1" smtClean="0">
                <a:solidFill>
                  <a:schemeClr val="tx1">
                    <a:lumMod val="85000"/>
                    <a:lumOff val="15000"/>
                  </a:schemeClr>
                </a:solidFill>
                <a:latin typeface="Bookman Old Style" panose="02050604050505020204" pitchFamily="18" charset="0"/>
                <a:ea typeface="黑体" panose="02010609060101010101" pitchFamily="49" charset="-122"/>
              </a:endParaRPr>
            </a:p>
            <a:p>
              <a:pPr algn="ctr">
                <a:defRPr/>
              </a:pPr>
              <a:r>
                <a:rPr lang="zh-CN" altLang="en-US" sz="1600" b="1" smtClean="0">
                  <a:solidFill>
                    <a:schemeClr val="tx1">
                      <a:lumMod val="85000"/>
                      <a:lumOff val="15000"/>
                    </a:schemeClr>
                  </a:solidFill>
                  <a:latin typeface="黑体" panose="02010609060101010101" pitchFamily="49" charset="-122"/>
                  <a:ea typeface="黑体" panose="02010609060101010101" pitchFamily="49" charset="-122"/>
                </a:rPr>
                <a:t>明细账</a:t>
              </a:r>
              <a:endParaRPr lang="en-US" altLang="zh-CN" sz="1600" b="1">
                <a:solidFill>
                  <a:schemeClr val="tx1">
                    <a:lumMod val="85000"/>
                    <a:lumOff val="15000"/>
                  </a:schemeClr>
                </a:solidFill>
                <a:latin typeface="黑体" panose="02010609060101010101" pitchFamily="49" charset="-122"/>
                <a:ea typeface="黑体" panose="02010609060101010101" pitchFamily="49" charset="-122"/>
              </a:endParaRPr>
            </a:p>
          </p:txBody>
        </p:sp>
        <p:sp>
          <p:nvSpPr>
            <p:cNvPr id="45" name="TextBox 155"/>
            <p:cNvSpPr txBox="1"/>
            <p:nvPr/>
          </p:nvSpPr>
          <p:spPr bwMode="auto">
            <a:xfrm>
              <a:off x="4264025" y="1925581"/>
              <a:ext cx="1184275" cy="466725"/>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境外客户</a:t>
              </a:r>
            </a:p>
          </p:txBody>
        </p:sp>
        <p:sp>
          <p:nvSpPr>
            <p:cNvPr id="46" name="TextBox 155"/>
            <p:cNvSpPr txBox="1"/>
            <p:nvPr/>
          </p:nvSpPr>
          <p:spPr bwMode="auto">
            <a:xfrm>
              <a:off x="4264025" y="1293836"/>
              <a:ext cx="1184275" cy="505575"/>
            </a:xfrm>
            <a:prstGeom prst="round2DiagRect">
              <a:avLst>
                <a:gd name="adj1" fmla="val 25270"/>
                <a:gd name="adj2" fmla="val 0"/>
              </a:avLst>
            </a:prstGeom>
            <a:solidFill>
              <a:srgbClr val="FF9933"/>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境内客户</a:t>
              </a:r>
            </a:p>
          </p:txBody>
        </p:sp>
        <p:cxnSp>
          <p:nvCxnSpPr>
            <p:cNvPr id="39" name="肘形连接符 38"/>
            <p:cNvCxnSpPr>
              <a:stCxn id="46" idx="2"/>
              <a:endCxn id="41" idx="3"/>
            </p:cNvCxnSpPr>
            <p:nvPr/>
          </p:nvCxnSpPr>
          <p:spPr bwMode="auto">
            <a:xfrm rot="10800000" flipV="1">
              <a:off x="3686175" y="1546624"/>
              <a:ext cx="577850" cy="331244"/>
            </a:xfrm>
            <a:prstGeom prst="bentConnector3">
              <a:avLst/>
            </a:prstGeom>
            <a:ln w="38100">
              <a:solidFill>
                <a:schemeClr val="bg1">
                  <a:lumMod val="50000"/>
                </a:schemeClr>
              </a:solidFill>
              <a:tailEnd type="arrow"/>
            </a:ln>
            <a:extLst/>
          </p:spPr>
          <p:style>
            <a:lnRef idx="1">
              <a:schemeClr val="dk1"/>
            </a:lnRef>
            <a:fillRef idx="0">
              <a:schemeClr val="dk1"/>
            </a:fillRef>
            <a:effectRef idx="0">
              <a:schemeClr val="dk1"/>
            </a:effectRef>
            <a:fontRef idx="minor">
              <a:schemeClr val="tx1"/>
            </a:fontRef>
          </p:style>
        </p:cxnSp>
        <p:cxnSp>
          <p:nvCxnSpPr>
            <p:cNvPr id="52" name="肘形连接符 51"/>
            <p:cNvCxnSpPr>
              <a:stCxn id="45" idx="2"/>
            </p:cNvCxnSpPr>
            <p:nvPr/>
          </p:nvCxnSpPr>
          <p:spPr bwMode="auto">
            <a:xfrm rot="10800000">
              <a:off x="3684635" y="1877868"/>
              <a:ext cx="579390" cy="281076"/>
            </a:xfrm>
            <a:prstGeom prst="bentConnector3">
              <a:avLst/>
            </a:prstGeom>
            <a:ln w="38100">
              <a:solidFill>
                <a:schemeClr val="bg1">
                  <a:lumMod val="50000"/>
                </a:schemeClr>
              </a:solidFill>
              <a:tailEnd type="arrow"/>
            </a:ln>
            <a:extLst/>
          </p:spPr>
          <p:style>
            <a:lnRef idx="1">
              <a:schemeClr val="dk1"/>
            </a:lnRef>
            <a:fillRef idx="0">
              <a:schemeClr val="dk1"/>
            </a:fillRef>
            <a:effectRef idx="0">
              <a:schemeClr val="dk1"/>
            </a:effectRef>
            <a:fontRef idx="minor">
              <a:schemeClr val="tx1"/>
            </a:fontRef>
          </p:style>
        </p:cxnSp>
        <p:sp>
          <p:nvSpPr>
            <p:cNvPr id="53" name="TextBox 35"/>
            <p:cNvSpPr txBox="1">
              <a:spLocks noChangeArrowheads="1"/>
            </p:cNvSpPr>
            <p:nvPr/>
          </p:nvSpPr>
          <p:spPr bwMode="auto">
            <a:xfrm>
              <a:off x="6754854" y="1702763"/>
              <a:ext cx="1002893" cy="3385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p>
              <a:r>
                <a:rPr lang="en-US" altLang="zh-CN" sz="1600" b="1" smtClean="0">
                  <a:solidFill>
                    <a:srgbClr val="C00000"/>
                  </a:solidFill>
                  <a:latin typeface="微软雅黑" pitchFamily="34" charset="-122"/>
                  <a:ea typeface="微软雅黑" pitchFamily="34" charset="-122"/>
                </a:rPr>
                <a:t>200</a:t>
              </a:r>
              <a:r>
                <a:rPr lang="zh-CN" altLang="en-US" sz="1600" b="1">
                  <a:solidFill>
                    <a:srgbClr val="C00000"/>
                  </a:solidFill>
                  <a:latin typeface="微软雅黑" pitchFamily="34" charset="-122"/>
                  <a:ea typeface="微软雅黑" pitchFamily="34" charset="-122"/>
                </a:rPr>
                <a:t>万元</a:t>
              </a:r>
            </a:p>
          </p:txBody>
        </p:sp>
      </p:grpSp>
      <p:grpSp>
        <p:nvGrpSpPr>
          <p:cNvPr id="65" name="组合 64"/>
          <p:cNvGrpSpPr/>
          <p:nvPr/>
        </p:nvGrpSpPr>
        <p:grpSpPr>
          <a:xfrm>
            <a:off x="2906223" y="2254105"/>
            <a:ext cx="2599227" cy="1012720"/>
            <a:chOff x="2849073" y="2244580"/>
            <a:chExt cx="2599227" cy="1012720"/>
          </a:xfrm>
        </p:grpSpPr>
        <p:sp>
          <p:nvSpPr>
            <p:cNvPr id="20" name="TextBox 106"/>
            <p:cNvSpPr txBox="1"/>
            <p:nvPr/>
          </p:nvSpPr>
          <p:spPr bwMode="auto">
            <a:xfrm>
              <a:off x="4256087" y="2646892"/>
              <a:ext cx="1192213" cy="610408"/>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400" smtClean="0">
                  <a:latin typeface="楷体" panose="02010609060101010101" pitchFamily="49" charset="-122"/>
                  <a:ea typeface="楷体" panose="02010609060101010101" pitchFamily="49" charset="-122"/>
                </a:rPr>
                <a:t>境外</a:t>
              </a:r>
              <a:endParaRPr lang="en-US" altLang="zh-CN" sz="1400" smtClean="0">
                <a:latin typeface="楷体" panose="02010609060101010101" pitchFamily="49" charset="-122"/>
                <a:ea typeface="楷体" panose="02010609060101010101" pitchFamily="49" charset="-122"/>
              </a:endParaRPr>
            </a:p>
            <a:p>
              <a:pPr>
                <a:defRPr/>
              </a:pPr>
              <a:r>
                <a:rPr lang="zh-CN" altLang="en-US" sz="1400" smtClean="0">
                  <a:latin typeface="楷体" panose="02010609060101010101" pitchFamily="49" charset="-122"/>
                  <a:ea typeface="楷体" panose="02010609060101010101" pitchFamily="49" charset="-122"/>
                </a:rPr>
                <a:t>中介</a:t>
              </a:r>
              <a:r>
                <a:rPr lang="zh-CN" altLang="en-US" sz="1400">
                  <a:latin typeface="楷体" panose="02010609060101010101" pitchFamily="49" charset="-122"/>
                  <a:ea typeface="楷体" panose="02010609060101010101" pitchFamily="49" charset="-122"/>
                </a:rPr>
                <a:t>机构</a:t>
              </a:r>
              <a:endParaRPr lang="en-US" altLang="zh-CN" sz="1400">
                <a:latin typeface="楷体" panose="02010609060101010101" pitchFamily="49" charset="-122"/>
                <a:ea typeface="楷体" panose="02010609060101010101" pitchFamily="49" charset="-122"/>
              </a:endParaRPr>
            </a:p>
          </p:txBody>
        </p:sp>
        <p:cxnSp>
          <p:nvCxnSpPr>
            <p:cNvPr id="64" name="肘形连接符 63"/>
            <p:cNvCxnSpPr>
              <a:stCxn id="20" idx="2"/>
              <a:endCxn id="41" idx="2"/>
            </p:cNvCxnSpPr>
            <p:nvPr/>
          </p:nvCxnSpPr>
          <p:spPr bwMode="auto">
            <a:xfrm rot="10800000">
              <a:off x="2849073" y="2244580"/>
              <a:ext cx="1407015" cy="707516"/>
            </a:xfrm>
            <a:prstGeom prst="bentConnector2">
              <a:avLst/>
            </a:prstGeom>
            <a:ln w="38100">
              <a:solidFill>
                <a:schemeClr val="bg1">
                  <a:lumMod val="50000"/>
                </a:schemeClr>
              </a:solidFill>
              <a:tailEnd type="arrow"/>
            </a:ln>
            <a:extLst/>
          </p:spPr>
          <p:style>
            <a:lnRef idx="1">
              <a:schemeClr val="dk1"/>
            </a:lnRef>
            <a:fillRef idx="0">
              <a:schemeClr val="dk1"/>
            </a:fillRef>
            <a:effectRef idx="0">
              <a:schemeClr val="dk1"/>
            </a:effectRef>
            <a:fontRef idx="minor">
              <a:schemeClr val="tx1"/>
            </a:fontRef>
          </p:style>
        </p:cxnSp>
      </p:grpSp>
      <p:pic>
        <p:nvPicPr>
          <p:cNvPr id="51" name="image6.png" descr="logo.psd"/>
          <p:cNvPicPr/>
          <p:nvPr/>
        </p:nvPicPr>
        <p:blipFill>
          <a:blip r:embed="rId3" cstate="print">
            <a:extLst/>
          </a:blip>
          <a:stretch>
            <a:fillRect/>
          </a:stretch>
        </p:blipFill>
        <p:spPr>
          <a:xfrm>
            <a:off x="-43449" y="6310313"/>
            <a:ext cx="1363291" cy="565931"/>
          </a:xfrm>
          <a:prstGeom prst="rect">
            <a:avLst/>
          </a:prstGeom>
          <a:ln w="12700">
            <a:miter lim="400000"/>
          </a:ln>
        </p:spPr>
      </p:pic>
      <p:sp>
        <p:nvSpPr>
          <p:cNvPr id="55"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15992660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500"/>
                                  </p:stCondLst>
                                  <p:childTnLst>
                                    <p:set>
                                      <p:cBhvr>
                                        <p:cTn id="6" dur="1" fill="hold">
                                          <p:stCondLst>
                                            <p:cond delay="0"/>
                                          </p:stCondLst>
                                        </p:cTn>
                                        <p:tgtEl>
                                          <p:spTgt spid="54"/>
                                        </p:tgtEl>
                                        <p:attrNameLst>
                                          <p:attrName>style.visibility</p:attrName>
                                        </p:attrNameLst>
                                      </p:cBhvr>
                                      <p:to>
                                        <p:strVal val="visible"/>
                                      </p:to>
                                    </p:set>
                                    <p:animEffect transition="in" filter="fade">
                                      <p:cBhvr>
                                        <p:cTn id="7" dur="500"/>
                                        <p:tgtEl>
                                          <p:spTgt spid="5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nodeType="clickEffect">
                                  <p:stCondLst>
                                    <p:cond delay="0"/>
                                  </p:stCondLst>
                                  <p:childTnLst>
                                    <p:set>
                                      <p:cBhvr>
                                        <p:cTn id="11" dur="1" fill="hold">
                                          <p:stCondLst>
                                            <p:cond delay="0"/>
                                          </p:stCondLst>
                                        </p:cTn>
                                        <p:tgtEl>
                                          <p:spTgt spid="65"/>
                                        </p:tgtEl>
                                        <p:attrNameLst>
                                          <p:attrName>style.visibility</p:attrName>
                                        </p:attrNameLst>
                                      </p:cBhvr>
                                      <p:to>
                                        <p:strVal val="visible"/>
                                      </p:to>
                                    </p:set>
                                    <p:animEffect transition="in" filter="wipe(right)">
                                      <p:cBhvr>
                                        <p:cTn id="12" dur="500"/>
                                        <p:tgtEl>
                                          <p:spTgt spid="65"/>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2"/>
                                        </p:tgtEl>
                                        <p:attrNameLst>
                                          <p:attrName>style.visibility</p:attrName>
                                        </p:attrNameLst>
                                      </p:cBhvr>
                                      <p:to>
                                        <p:strVal val="visible"/>
                                      </p:to>
                                    </p:set>
                                    <p:animEffect transition="in" filter="wipe(left)">
                                      <p:cBhvr>
                                        <p:cTn id="16" dur="500"/>
                                        <p:tgtEl>
                                          <p:spTgt spid="12"/>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2" fill="hold" nodeType="clickEffect">
                                  <p:stCondLst>
                                    <p:cond delay="0"/>
                                  </p:stCondLst>
                                  <p:childTnLst>
                                    <p:set>
                                      <p:cBhvr>
                                        <p:cTn id="20" dur="1" fill="hold">
                                          <p:stCondLst>
                                            <p:cond delay="0"/>
                                          </p:stCondLst>
                                        </p:cTn>
                                        <p:tgtEl>
                                          <p:spTgt spid="57"/>
                                        </p:tgtEl>
                                        <p:attrNameLst>
                                          <p:attrName>style.visibility</p:attrName>
                                        </p:attrNameLst>
                                      </p:cBhvr>
                                      <p:to>
                                        <p:strVal val="visible"/>
                                      </p:to>
                                    </p:set>
                                    <p:animEffect transition="in" filter="wipe(right)">
                                      <p:cBhvr>
                                        <p:cTn id="21" dur="500"/>
                                        <p:tgtEl>
                                          <p:spTgt spid="57"/>
                                        </p:tgtEl>
                                      </p:cBhvr>
                                    </p:animEffect>
                                  </p:childTnLst>
                                </p:cTn>
                              </p:par>
                            </p:childTnLst>
                          </p:cTn>
                        </p:par>
                        <p:par>
                          <p:cTn id="22" fill="hold">
                            <p:stCondLst>
                              <p:cond delay="500"/>
                            </p:stCondLst>
                            <p:childTnLst>
                              <p:par>
                                <p:cTn id="23" presetID="22" presetClass="entr" presetSubtype="8" fill="hold" grpId="0" nodeType="afterEffect">
                                  <p:stCondLst>
                                    <p:cond delay="250"/>
                                  </p:stCondLst>
                                  <p:childTnLst>
                                    <p:set>
                                      <p:cBhvr>
                                        <p:cTn id="24" dur="1" fill="hold">
                                          <p:stCondLst>
                                            <p:cond delay="0"/>
                                          </p:stCondLst>
                                        </p:cTn>
                                        <p:tgtEl>
                                          <p:spTgt spid="11"/>
                                        </p:tgtEl>
                                        <p:attrNameLst>
                                          <p:attrName>style.visibility</p:attrName>
                                        </p:attrNameLst>
                                      </p:cBhvr>
                                      <p:to>
                                        <p:strVal val="visible"/>
                                      </p:to>
                                    </p:set>
                                    <p:animEffect transition="in" filter="wipe(left)">
                                      <p:cBhvr>
                                        <p:cTn id="25" dur="500"/>
                                        <p:tgtEl>
                                          <p:spTgt spid="11"/>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2" fill="hold" nodeType="clickEffect">
                                  <p:stCondLst>
                                    <p:cond delay="0"/>
                                  </p:stCondLst>
                                  <p:childTnLst>
                                    <p:set>
                                      <p:cBhvr>
                                        <p:cTn id="29" dur="1" fill="hold">
                                          <p:stCondLst>
                                            <p:cond delay="0"/>
                                          </p:stCondLst>
                                        </p:cTn>
                                        <p:tgtEl>
                                          <p:spTgt spid="58"/>
                                        </p:tgtEl>
                                        <p:attrNameLst>
                                          <p:attrName>style.visibility</p:attrName>
                                        </p:attrNameLst>
                                      </p:cBhvr>
                                      <p:to>
                                        <p:strVal val="visible"/>
                                      </p:to>
                                    </p:set>
                                    <p:animEffect transition="in" filter="wipe(right)">
                                      <p:cBhvr>
                                        <p:cTn id="30" dur="500"/>
                                        <p:tgtEl>
                                          <p:spTgt spid="58"/>
                                        </p:tgtEl>
                                      </p:cBhvr>
                                    </p:animEffect>
                                  </p:childTnLst>
                                </p:cTn>
                              </p:par>
                            </p:childTnLst>
                          </p:cTn>
                        </p:par>
                        <p:par>
                          <p:cTn id="31" fill="hold">
                            <p:stCondLst>
                              <p:cond delay="500"/>
                            </p:stCondLst>
                            <p:childTnLst>
                              <p:par>
                                <p:cTn id="32" presetID="22" presetClass="entr" presetSubtype="8" fill="hold" grpId="0" nodeType="afterEffect">
                                  <p:stCondLst>
                                    <p:cond delay="250"/>
                                  </p:stCondLst>
                                  <p:childTnLst>
                                    <p:set>
                                      <p:cBhvr>
                                        <p:cTn id="33" dur="1" fill="hold">
                                          <p:stCondLst>
                                            <p:cond delay="0"/>
                                          </p:stCondLst>
                                        </p:cTn>
                                        <p:tgtEl>
                                          <p:spTgt spid="34"/>
                                        </p:tgtEl>
                                        <p:attrNameLst>
                                          <p:attrName>style.visibility</p:attrName>
                                        </p:attrNameLst>
                                      </p:cBhvr>
                                      <p:to>
                                        <p:strVal val="visible"/>
                                      </p:to>
                                    </p:set>
                                    <p:animEffect transition="in" filter="wipe(left)">
                                      <p:cBhvr>
                                        <p:cTn id="34" dur="500"/>
                                        <p:tgtEl>
                                          <p:spTgt spid="34"/>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2" fill="hold" nodeType="clickEffect">
                                  <p:stCondLst>
                                    <p:cond delay="0"/>
                                  </p:stCondLst>
                                  <p:childTnLst>
                                    <p:set>
                                      <p:cBhvr>
                                        <p:cTn id="38" dur="1" fill="hold">
                                          <p:stCondLst>
                                            <p:cond delay="0"/>
                                          </p:stCondLst>
                                        </p:cTn>
                                        <p:tgtEl>
                                          <p:spTgt spid="59"/>
                                        </p:tgtEl>
                                        <p:attrNameLst>
                                          <p:attrName>style.visibility</p:attrName>
                                        </p:attrNameLst>
                                      </p:cBhvr>
                                      <p:to>
                                        <p:strVal val="visible"/>
                                      </p:to>
                                    </p:set>
                                    <p:animEffect transition="in" filter="wipe(right)">
                                      <p:cBhvr>
                                        <p:cTn id="39" dur="500"/>
                                        <p:tgtEl>
                                          <p:spTgt spid="59"/>
                                        </p:tgtEl>
                                      </p:cBhvr>
                                    </p:animEffect>
                                  </p:childTnLst>
                                </p:cTn>
                              </p:par>
                            </p:childTnLst>
                          </p:cTn>
                        </p:par>
                        <p:par>
                          <p:cTn id="40" fill="hold">
                            <p:stCondLst>
                              <p:cond delay="500"/>
                            </p:stCondLst>
                            <p:childTnLst>
                              <p:par>
                                <p:cTn id="41" presetID="22" presetClass="entr" presetSubtype="8" fill="hold" nodeType="afterEffect">
                                  <p:stCondLst>
                                    <p:cond delay="250"/>
                                  </p:stCondLst>
                                  <p:childTnLst>
                                    <p:set>
                                      <p:cBhvr>
                                        <p:cTn id="42" dur="1" fill="hold">
                                          <p:stCondLst>
                                            <p:cond delay="0"/>
                                          </p:stCondLst>
                                        </p:cTn>
                                        <p:tgtEl>
                                          <p:spTgt spid="60"/>
                                        </p:tgtEl>
                                        <p:attrNameLst>
                                          <p:attrName>style.visibility</p:attrName>
                                        </p:attrNameLst>
                                      </p:cBhvr>
                                      <p:to>
                                        <p:strVal val="visible"/>
                                      </p:to>
                                    </p:set>
                                    <p:animEffect transition="in" filter="wipe(left)">
                                      <p:cBhvr>
                                        <p:cTn id="43" dur="500"/>
                                        <p:tgtEl>
                                          <p:spTgt spid="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3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结算风险控制</a:t>
            </a:r>
          </a:p>
        </p:txBody>
      </p:sp>
      <p:sp>
        <p:nvSpPr>
          <p:cNvPr id="8" name="矩形 7"/>
          <p:cNvSpPr/>
          <p:nvPr/>
        </p:nvSpPr>
        <p:spPr>
          <a:xfrm>
            <a:off x="522289" y="1279389"/>
            <a:ext cx="9492979" cy="4951442"/>
          </a:xfrm>
          <a:prstGeom prst="rect">
            <a:avLst/>
          </a:prstGeom>
        </p:spPr>
        <p:txBody>
          <a:bodyPr wrap="square" lIns="84669" tIns="42334" rIns="84669" bIns="42334">
            <a:spAutoFit/>
          </a:bodyPr>
          <a:lstStyle/>
          <a:p>
            <a:pPr>
              <a:lnSpc>
                <a:spcPct val="150000"/>
              </a:lnSpc>
              <a:spcBef>
                <a:spcPct val="20000"/>
              </a:spcBef>
              <a:spcAft>
                <a:spcPts val="0"/>
              </a:spcAft>
              <a:buClr>
                <a:srgbClr val="C00000"/>
              </a:buClr>
              <a:buSzPct val="90000"/>
              <a:defRPr/>
            </a:pPr>
            <a:r>
              <a:rPr lang="zh-CN" altLang="en-US" sz="1800">
                <a:solidFill>
                  <a:srgbClr val="C00000"/>
                </a:solidFill>
                <a:latin typeface="黑体" panose="02010609060101010101" pitchFamily="49" charset="-122"/>
                <a:ea typeface="黑体" panose="02010609060101010101" pitchFamily="49" charset="-122"/>
              </a:rPr>
              <a:t>实时结算</a:t>
            </a:r>
            <a:endParaRPr lang="en-US" altLang="zh-CN" sz="1800">
              <a:solidFill>
                <a:srgbClr val="C00000"/>
              </a:solidFill>
              <a:latin typeface="黑体" panose="02010609060101010101" pitchFamily="49" charset="-122"/>
              <a:ea typeface="黑体" panose="02010609060101010101" pitchFamily="49" charset="-122"/>
            </a:endParaRPr>
          </a:p>
          <a:p>
            <a:pPr marL="766244" lvl="1" indent="-342900">
              <a:lnSpc>
                <a:spcPct val="150000"/>
              </a:lnSpc>
              <a:spcAft>
                <a:spcPts val="0"/>
              </a:spcAft>
              <a:buClr>
                <a:srgbClr val="C00000"/>
              </a:buClr>
              <a:buFont typeface="Wingdings" panose="05000000000000000000" pitchFamily="2" charset="2"/>
              <a:buChar char="l"/>
              <a:defRPr/>
            </a:pPr>
            <a:r>
              <a:rPr lang="zh-CN" altLang="en-US" sz="1600">
                <a:solidFill>
                  <a:prstClr val="black"/>
                </a:solidFill>
                <a:latin typeface="黑体" panose="02010609060101010101" pitchFamily="49" charset="-122"/>
                <a:ea typeface="黑体" panose="02010609060101010101" pitchFamily="49" charset="-122"/>
              </a:rPr>
              <a:t>能源中心将在盘中进行实时结算，通知保证金不足的会员及时追加保证金</a:t>
            </a:r>
            <a:endParaRPr lang="en-US" altLang="zh-CN" sz="1600">
              <a:solidFill>
                <a:prstClr val="black"/>
              </a:solidFill>
              <a:latin typeface="黑体" panose="02010609060101010101" pitchFamily="49" charset="-122"/>
              <a:ea typeface="黑体" panose="02010609060101010101" pitchFamily="49" charset="-122"/>
            </a:endParaRPr>
          </a:p>
          <a:p>
            <a:pPr marL="423344" lvl="1" indent="0">
              <a:spcAft>
                <a:spcPts val="0"/>
              </a:spcAft>
              <a:buClr>
                <a:srgbClr val="C00000"/>
              </a:buClr>
              <a:defRPr/>
            </a:pPr>
            <a:endParaRPr lang="en-US" altLang="zh-CN" sz="1800">
              <a:latin typeface="黑体" panose="02010609060101010101" pitchFamily="49" charset="-122"/>
              <a:ea typeface="黑体" panose="02010609060101010101" pitchFamily="49" charset="-122"/>
            </a:endParaRPr>
          </a:p>
          <a:p>
            <a:pPr>
              <a:lnSpc>
                <a:spcPct val="150000"/>
              </a:lnSpc>
              <a:spcBef>
                <a:spcPct val="20000"/>
              </a:spcBef>
              <a:spcAft>
                <a:spcPts val="0"/>
              </a:spcAft>
              <a:buClr>
                <a:srgbClr val="C00000"/>
              </a:buClr>
              <a:buSzPct val="90000"/>
              <a:defRPr/>
            </a:pPr>
            <a:r>
              <a:rPr lang="zh-CN" altLang="en-US" sz="1800">
                <a:solidFill>
                  <a:srgbClr val="C00000"/>
                </a:solidFill>
                <a:latin typeface="黑体" panose="02010609060101010101" pitchFamily="49" charset="-122"/>
                <a:ea typeface="黑体" panose="02010609060101010101" pitchFamily="49" charset="-122"/>
              </a:rPr>
              <a:t>追加保证金</a:t>
            </a:r>
            <a:endParaRPr lang="en-US" altLang="zh-CN" sz="1800">
              <a:solidFill>
                <a:srgbClr val="C00000"/>
              </a:solidFill>
              <a:latin typeface="黑体" panose="02010609060101010101" pitchFamily="49" charset="-122"/>
              <a:ea typeface="黑体" panose="02010609060101010101" pitchFamily="49" charset="-122"/>
            </a:endParaRPr>
          </a:p>
          <a:p>
            <a:pPr marL="766244" lvl="1" indent="-342900">
              <a:lnSpc>
                <a:spcPct val="150000"/>
              </a:lnSpc>
              <a:spcAft>
                <a:spcPts val="0"/>
              </a:spcAft>
              <a:buClr>
                <a:srgbClr val="C00000"/>
              </a:buClr>
              <a:buFont typeface="Wingdings" panose="05000000000000000000" pitchFamily="2" charset="2"/>
              <a:buChar char="l"/>
              <a:defRPr/>
            </a:pPr>
            <a:r>
              <a:rPr lang="zh-CN" altLang="en-US" sz="1600">
                <a:solidFill>
                  <a:prstClr val="black"/>
                </a:solidFill>
                <a:latin typeface="黑体" panose="02010609060101010101" pitchFamily="49" charset="-122"/>
                <a:ea typeface="黑体" panose="02010609060101010101" pitchFamily="49" charset="-122"/>
              </a:rPr>
              <a:t>日终结</a:t>
            </a:r>
            <a:r>
              <a:rPr lang="zh-CN" altLang="en-US" sz="1600" smtClean="0">
                <a:solidFill>
                  <a:prstClr val="black"/>
                </a:solidFill>
                <a:latin typeface="黑体" panose="02010609060101010101" pitchFamily="49" charset="-122"/>
                <a:ea typeface="黑体" panose="02010609060101010101" pitchFamily="49" charset="-122"/>
              </a:rPr>
              <a:t>算后</a:t>
            </a:r>
            <a:r>
              <a:rPr lang="zh-CN" altLang="en-US" sz="1600">
                <a:solidFill>
                  <a:prstClr val="black"/>
                </a:solidFill>
                <a:latin typeface="黑体" panose="02010609060101010101" pitchFamily="49" charset="-122"/>
                <a:ea typeface="黑体" panose="02010609060101010101" pitchFamily="49" charset="-122"/>
              </a:rPr>
              <a:t>，会员在能源中心任一明细账户的结算准备金低于最低余额要求时，能源中心</a:t>
            </a:r>
            <a:r>
              <a:rPr lang="zh-CN" altLang="en-US" sz="1600" smtClean="0">
                <a:solidFill>
                  <a:prstClr val="black"/>
                </a:solidFill>
                <a:latin typeface="黑体" panose="02010609060101010101" pitchFamily="49" charset="-122"/>
                <a:ea typeface="黑体" panose="02010609060101010101" pitchFamily="49" charset="-122"/>
              </a:rPr>
              <a:t>发出 追加</a:t>
            </a:r>
            <a:r>
              <a:rPr lang="zh-CN" altLang="en-US" sz="1600">
                <a:solidFill>
                  <a:prstClr val="black"/>
                </a:solidFill>
                <a:latin typeface="黑体" panose="02010609060101010101" pitchFamily="49" charset="-122"/>
                <a:ea typeface="黑体" panose="02010609060101010101" pitchFamily="49" charset="-122"/>
              </a:rPr>
              <a:t>保证金通知，从会员的专用资金帐户中扣划；</a:t>
            </a:r>
          </a:p>
          <a:p>
            <a:pPr marL="766244" lvl="1" indent="-342900">
              <a:lnSpc>
                <a:spcPct val="150000"/>
              </a:lnSpc>
              <a:spcAft>
                <a:spcPts val="0"/>
              </a:spcAft>
              <a:buClr>
                <a:srgbClr val="C00000"/>
              </a:buClr>
              <a:buFont typeface="Wingdings" panose="05000000000000000000" pitchFamily="2" charset="2"/>
              <a:buChar char="l"/>
              <a:defRPr/>
            </a:pPr>
            <a:r>
              <a:rPr lang="zh-CN" altLang="zh-CN" sz="1600">
                <a:solidFill>
                  <a:prstClr val="black"/>
                </a:solidFill>
                <a:latin typeface="黑体" panose="02010609060101010101" pitchFamily="49" charset="-122"/>
                <a:ea typeface="黑体" panose="02010609060101010101" pitchFamily="49" charset="-122"/>
              </a:rPr>
              <a:t>追加保证金金额未能全额扣款成功</a:t>
            </a:r>
            <a:r>
              <a:rPr lang="zh-CN" altLang="en-US" sz="1600">
                <a:solidFill>
                  <a:prstClr val="black"/>
                </a:solidFill>
                <a:latin typeface="黑体" panose="02010609060101010101" pitchFamily="49" charset="-122"/>
                <a:ea typeface="黑体" panose="02010609060101010101" pitchFamily="49" charset="-122"/>
              </a:rPr>
              <a:t>，会员应当在下一交易日开市前补足</a:t>
            </a:r>
            <a:r>
              <a:rPr lang="zh-CN" altLang="zh-CN" sz="1600">
                <a:solidFill>
                  <a:prstClr val="black"/>
                </a:solidFill>
                <a:latin typeface="黑体" panose="02010609060101010101" pitchFamily="49" charset="-122"/>
                <a:ea typeface="黑体" panose="02010609060101010101" pitchFamily="49" charset="-122"/>
              </a:rPr>
              <a:t>至结算准备金最低余额</a:t>
            </a:r>
            <a:r>
              <a:rPr lang="zh-CN" altLang="en-US" sz="1600">
                <a:solidFill>
                  <a:prstClr val="black"/>
                </a:solidFill>
                <a:latin typeface="黑体" panose="02010609060101010101" pitchFamily="49" charset="-122"/>
                <a:ea typeface="黑体" panose="02010609060101010101" pitchFamily="49" charset="-122"/>
              </a:rPr>
              <a:t>；</a:t>
            </a:r>
            <a:endParaRPr lang="en-US" altLang="zh-CN" sz="1600">
              <a:solidFill>
                <a:prstClr val="black"/>
              </a:solidFill>
              <a:latin typeface="黑体" panose="02010609060101010101" pitchFamily="49" charset="-122"/>
              <a:ea typeface="黑体" panose="02010609060101010101" pitchFamily="49" charset="-122"/>
            </a:endParaRPr>
          </a:p>
          <a:p>
            <a:pPr marL="766244" lvl="1" indent="-342900">
              <a:lnSpc>
                <a:spcPct val="150000"/>
              </a:lnSpc>
              <a:spcAft>
                <a:spcPts val="0"/>
              </a:spcAft>
              <a:buClr>
                <a:srgbClr val="C00000"/>
              </a:buClr>
              <a:buFont typeface="Wingdings" panose="05000000000000000000" pitchFamily="2" charset="2"/>
              <a:buChar char="l"/>
              <a:defRPr/>
            </a:pPr>
            <a:r>
              <a:rPr lang="zh-CN" altLang="en-US" sz="1600">
                <a:solidFill>
                  <a:prstClr val="black"/>
                </a:solidFill>
                <a:latin typeface="黑体" panose="02010609060101010101" pitchFamily="49" charset="-122"/>
                <a:ea typeface="黑体" panose="02010609060101010101" pitchFamily="49" charset="-122"/>
              </a:rPr>
              <a:t>仍未补足的，限制开新仓、强行平仓</a:t>
            </a:r>
            <a:endParaRPr lang="en-US" altLang="zh-CN" sz="1600">
              <a:solidFill>
                <a:prstClr val="black"/>
              </a:solidFill>
              <a:latin typeface="黑体" panose="02010609060101010101" pitchFamily="49" charset="-122"/>
              <a:ea typeface="黑体" panose="02010609060101010101" pitchFamily="49" charset="-122"/>
            </a:endParaRPr>
          </a:p>
          <a:p>
            <a:pPr marL="687935" lvl="1" indent="-264591">
              <a:spcAft>
                <a:spcPts val="0"/>
              </a:spcAft>
              <a:buClr>
                <a:srgbClr val="C00000"/>
              </a:buClr>
              <a:buFont typeface="Wingdings" panose="05000000000000000000" pitchFamily="2" charset="2"/>
              <a:buChar char="ü"/>
              <a:defRPr/>
            </a:pPr>
            <a:endParaRPr lang="en-US" altLang="zh-CN" sz="1800">
              <a:latin typeface="黑体" panose="02010609060101010101" pitchFamily="49" charset="-122"/>
              <a:ea typeface="黑体" panose="02010609060101010101" pitchFamily="49" charset="-122"/>
            </a:endParaRPr>
          </a:p>
          <a:p>
            <a:pPr>
              <a:lnSpc>
                <a:spcPct val="150000"/>
              </a:lnSpc>
              <a:spcBef>
                <a:spcPct val="20000"/>
              </a:spcBef>
              <a:spcAft>
                <a:spcPts val="0"/>
              </a:spcAft>
              <a:buClr>
                <a:srgbClr val="C00000"/>
              </a:buClr>
              <a:buSzPct val="90000"/>
              <a:defRPr/>
            </a:pPr>
            <a:r>
              <a:rPr lang="zh-CN" altLang="en-US" sz="1800" smtClean="0">
                <a:solidFill>
                  <a:srgbClr val="C00000"/>
                </a:solidFill>
                <a:latin typeface="黑体" panose="02010609060101010101" pitchFamily="49" charset="-122"/>
                <a:ea typeface="黑体" panose="02010609060101010101" pitchFamily="49" charset="-122"/>
              </a:rPr>
              <a:t>追加结算货币</a:t>
            </a:r>
            <a:r>
              <a:rPr lang="zh-CN" altLang="en-US" sz="1800">
                <a:solidFill>
                  <a:srgbClr val="C00000"/>
                </a:solidFill>
                <a:latin typeface="黑体" panose="02010609060101010101" pitchFamily="49" charset="-122"/>
                <a:ea typeface="黑体" panose="02010609060101010101" pitchFamily="49" charset="-122"/>
              </a:rPr>
              <a:t>资金 </a:t>
            </a:r>
            <a:endParaRPr lang="en-US" altLang="zh-CN" sz="1800">
              <a:solidFill>
                <a:srgbClr val="C00000"/>
              </a:solidFill>
              <a:latin typeface="黑体" panose="02010609060101010101" pitchFamily="49" charset="-122"/>
              <a:ea typeface="黑体" panose="02010609060101010101" pitchFamily="49" charset="-122"/>
            </a:endParaRPr>
          </a:p>
          <a:p>
            <a:pPr marL="766244" lvl="1" indent="-342900">
              <a:lnSpc>
                <a:spcPct val="150000"/>
              </a:lnSpc>
              <a:spcAft>
                <a:spcPts val="0"/>
              </a:spcAft>
              <a:buClr>
                <a:srgbClr val="C00000"/>
              </a:buClr>
              <a:buFont typeface="Wingdings" panose="05000000000000000000" pitchFamily="2" charset="2"/>
              <a:buChar char="l"/>
              <a:defRPr/>
            </a:pPr>
            <a:r>
              <a:rPr lang="zh-CN" altLang="en-US" sz="1600">
                <a:solidFill>
                  <a:prstClr val="black"/>
                </a:solidFill>
                <a:latin typeface="黑体" panose="02010609060101010101" pitchFamily="49" charset="-122"/>
                <a:ea typeface="黑体" panose="02010609060101010101" pitchFamily="49" charset="-122"/>
              </a:rPr>
              <a:t>日</a:t>
            </a:r>
            <a:r>
              <a:rPr lang="zh-CN" altLang="en-US" sz="1600" smtClean="0">
                <a:solidFill>
                  <a:prstClr val="black"/>
                </a:solidFill>
                <a:latin typeface="黑体" panose="02010609060101010101" pitchFamily="49" charset="-122"/>
                <a:ea typeface="黑体" panose="02010609060101010101" pitchFamily="49" charset="-122"/>
              </a:rPr>
              <a:t>终结算后，会员任一明细</a:t>
            </a:r>
            <a:r>
              <a:rPr lang="zh-CN" altLang="en-US" sz="1600">
                <a:solidFill>
                  <a:prstClr val="black"/>
                </a:solidFill>
                <a:latin typeface="黑体" panose="02010609060101010101" pitchFamily="49" charset="-122"/>
                <a:ea typeface="黑体" panose="02010609060101010101" pitchFamily="49" charset="-122"/>
              </a:rPr>
              <a:t>账户内结算准备金</a:t>
            </a:r>
            <a:r>
              <a:rPr lang="zh-CN" altLang="en-US" sz="1600" smtClean="0">
                <a:solidFill>
                  <a:prstClr val="black"/>
                </a:solidFill>
                <a:latin typeface="黑体" panose="02010609060101010101" pitchFamily="49" charset="-122"/>
                <a:ea typeface="黑体" panose="02010609060101010101" pitchFamily="49" charset="-122"/>
              </a:rPr>
              <a:t>中，人民币资金低于</a:t>
            </a:r>
            <a:r>
              <a:rPr lang="zh-CN" altLang="en-US" sz="1600">
                <a:solidFill>
                  <a:prstClr val="black"/>
                </a:solidFill>
                <a:latin typeface="黑体" panose="02010609060101010101" pitchFamily="49" charset="-122"/>
                <a:ea typeface="黑体" panose="02010609060101010101" pitchFamily="49" charset="-122"/>
              </a:rPr>
              <a:t>结算准备金最低</a:t>
            </a:r>
            <a:r>
              <a:rPr lang="zh-CN" altLang="en-US" sz="1600" smtClean="0">
                <a:solidFill>
                  <a:prstClr val="black"/>
                </a:solidFill>
                <a:latin typeface="黑体" panose="02010609060101010101" pitchFamily="49" charset="-122"/>
                <a:ea typeface="黑体" panose="02010609060101010101" pitchFamily="49" charset="-122"/>
              </a:rPr>
              <a:t>余额时，能源中心发起追加结算货币资金；</a:t>
            </a:r>
            <a:endParaRPr lang="en-US" altLang="zh-CN" sz="1600" smtClean="0">
              <a:solidFill>
                <a:prstClr val="black"/>
              </a:solidFill>
              <a:latin typeface="黑体" panose="02010609060101010101" pitchFamily="49" charset="-122"/>
              <a:ea typeface="黑体" panose="02010609060101010101" pitchFamily="49" charset="-122"/>
            </a:endParaRPr>
          </a:p>
          <a:p>
            <a:pPr marL="766244" lvl="1" indent="-342900">
              <a:lnSpc>
                <a:spcPct val="150000"/>
              </a:lnSpc>
              <a:spcAft>
                <a:spcPts val="0"/>
              </a:spcAft>
              <a:buClr>
                <a:srgbClr val="C00000"/>
              </a:buClr>
              <a:buFont typeface="Wingdings" panose="05000000000000000000" pitchFamily="2" charset="2"/>
              <a:buChar char="l"/>
              <a:defRPr/>
            </a:pPr>
            <a:r>
              <a:rPr lang="zh-CN" altLang="en-US" sz="1600" smtClean="0">
                <a:solidFill>
                  <a:prstClr val="black"/>
                </a:solidFill>
                <a:latin typeface="黑体" panose="02010609060101010101" pitchFamily="49" charset="-122"/>
                <a:ea typeface="黑体" panose="02010609060101010101" pitchFamily="49" charset="-122"/>
              </a:rPr>
              <a:t>规定时限之前未补足的，能源中心可以通过强制换汇，为其补足</a:t>
            </a:r>
            <a:endParaRPr lang="en-US" altLang="zh-CN" sz="1600">
              <a:solidFill>
                <a:prstClr val="black"/>
              </a:solidFill>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25</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8787"/>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
        <p:nvSpPr>
          <p:cNvPr id="7" name="Shape 21"/>
          <p:cNvSpPr/>
          <p:nvPr/>
        </p:nvSpPr>
        <p:spPr>
          <a:xfrm>
            <a:off x="-2" y="6878787"/>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
        <p:nvSpPr>
          <p:cNvPr id="9" name="Shape 21"/>
          <p:cNvSpPr/>
          <p:nvPr/>
        </p:nvSpPr>
        <p:spPr>
          <a:xfrm>
            <a:off x="-2" y="6878787"/>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结算风险控制</a:t>
            </a:r>
          </a:p>
        </p:txBody>
      </p:sp>
      <p:sp>
        <p:nvSpPr>
          <p:cNvPr id="158724" name="矩形 8"/>
          <p:cNvSpPr>
            <a:spLocks noChangeArrowheads="1"/>
          </p:cNvSpPr>
          <p:nvPr/>
        </p:nvSpPr>
        <p:spPr bwMode="auto">
          <a:xfrm>
            <a:off x="2830513" y="996950"/>
            <a:ext cx="525621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defRPr/>
            </a:pPr>
            <a:r>
              <a:rPr lang="zh-CN" altLang="en-US" sz="1800" smtClean="0">
                <a:latin typeface="+mn-lt"/>
                <a:ea typeface="黑体" panose="02010609060101010101" pitchFamily="49" charset="-122"/>
              </a:rPr>
              <a:t>日终结算后，</a:t>
            </a:r>
            <a:r>
              <a:rPr lang="zh-CN" altLang="zh-CN" sz="1800" smtClean="0">
                <a:latin typeface="+mn-lt"/>
                <a:ea typeface="黑体" panose="02010609060101010101" pitchFamily="49" charset="-122"/>
              </a:rPr>
              <a:t>会员</a:t>
            </a:r>
            <a:r>
              <a:rPr lang="zh-CN" altLang="en-US" sz="1800" smtClean="0">
                <a:latin typeface="+mn-lt"/>
                <a:ea typeface="黑体" panose="02010609060101010101" pitchFamily="49" charset="-122"/>
              </a:rPr>
              <a:t>在能源中心的任一明细账户：</a:t>
            </a:r>
            <a:endParaRPr lang="zh-CN" altLang="en-US" smtClean="0">
              <a:latin typeface="+mn-lt"/>
              <a:ea typeface="黑体" panose="02010609060101010101" pitchFamily="49" charset="-122"/>
            </a:endParaRPr>
          </a:p>
        </p:txBody>
      </p:sp>
      <p:grpSp>
        <p:nvGrpSpPr>
          <p:cNvPr id="6" name="组合 5"/>
          <p:cNvGrpSpPr>
            <a:grpSpLocks/>
          </p:cNvGrpSpPr>
          <p:nvPr/>
        </p:nvGrpSpPr>
        <p:grpSpPr bwMode="auto">
          <a:xfrm>
            <a:off x="571500" y="1643063"/>
            <a:ext cx="4778375" cy="4711700"/>
            <a:chOff x="441747" y="1643671"/>
            <a:chExt cx="4777953" cy="4710750"/>
          </a:xfrm>
        </p:grpSpPr>
        <p:sp>
          <p:nvSpPr>
            <p:cNvPr id="7" name="圆角矩形 6"/>
            <p:cNvSpPr/>
            <p:nvPr/>
          </p:nvSpPr>
          <p:spPr>
            <a:xfrm>
              <a:off x="1429085" y="1643671"/>
              <a:ext cx="2781054" cy="493612"/>
            </a:xfrm>
            <a:prstGeom prst="roundRect">
              <a:avLst/>
            </a:prstGeom>
            <a:noFill/>
            <a:ln w="1905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solidFill>
                  <a:ea typeface="黑体" panose="02010609060101010101" pitchFamily="49" charset="-122"/>
                </a:rPr>
                <a:t>结算准备金 </a:t>
              </a:r>
              <a:r>
                <a:rPr lang="en-US" altLang="zh-CN" sz="1800" b="1">
                  <a:solidFill>
                    <a:schemeClr val="tx1"/>
                  </a:solidFill>
                  <a:ea typeface="黑体" panose="02010609060101010101" pitchFamily="49" charset="-122"/>
                </a:rPr>
                <a:t>&lt;</a:t>
              </a:r>
              <a:r>
                <a:rPr lang="en-US" altLang="zh-CN" sz="1400">
                  <a:solidFill>
                    <a:schemeClr val="tx1"/>
                  </a:solidFill>
                  <a:ea typeface="黑体" panose="02010609060101010101" pitchFamily="49" charset="-122"/>
                </a:rPr>
                <a:t> </a:t>
              </a:r>
              <a:r>
                <a:rPr lang="zh-CN" altLang="en-US" sz="1400">
                  <a:solidFill>
                    <a:schemeClr val="tx1"/>
                  </a:solidFill>
                  <a:ea typeface="黑体" panose="02010609060101010101" pitchFamily="49" charset="-122"/>
                </a:rPr>
                <a:t>最低余额要求</a:t>
              </a:r>
            </a:p>
          </p:txBody>
        </p:sp>
        <p:cxnSp>
          <p:nvCxnSpPr>
            <p:cNvPr id="9" name="直接箭头连接符 8"/>
            <p:cNvCxnSpPr>
              <a:stCxn id="11" idx="2"/>
              <a:endCxn id="12" idx="0"/>
            </p:cNvCxnSpPr>
            <p:nvPr/>
          </p:nvCxnSpPr>
          <p:spPr>
            <a:xfrm>
              <a:off x="2819612" y="2972140"/>
              <a:ext cx="0" cy="530118"/>
            </a:xfrm>
            <a:prstGeom prst="straightConnector1">
              <a:avLst/>
            </a:prstGeom>
            <a:ln w="19050">
              <a:solidFill>
                <a:srgbClr val="C0000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cxnSp>
          <p:nvCxnSpPr>
            <p:cNvPr id="10" name="直接箭头连接符 9"/>
            <p:cNvCxnSpPr>
              <a:stCxn id="12" idx="2"/>
              <a:endCxn id="13" idx="0"/>
            </p:cNvCxnSpPr>
            <p:nvPr/>
          </p:nvCxnSpPr>
          <p:spPr>
            <a:xfrm>
              <a:off x="2819612" y="3983174"/>
              <a:ext cx="10318" cy="496787"/>
            </a:xfrm>
            <a:prstGeom prst="straightConnector1">
              <a:avLst/>
            </a:prstGeom>
            <a:ln w="19050">
              <a:solidFill>
                <a:srgbClr val="C0000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1" name="圆角矩形 10"/>
            <p:cNvSpPr/>
            <p:nvPr/>
          </p:nvSpPr>
          <p:spPr>
            <a:xfrm>
              <a:off x="1429085" y="2494399"/>
              <a:ext cx="2781054" cy="477741"/>
            </a:xfrm>
            <a:prstGeom prst="roundRect">
              <a:avLst/>
            </a:prstGeom>
            <a:noFill/>
            <a:ln w="1905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lumMod val="85000"/>
                      <a:lumOff val="15000"/>
                    </a:schemeClr>
                  </a:solidFill>
                  <a:ea typeface="黑体" panose="02010609060101010101" pitchFamily="49" charset="-122"/>
                </a:rPr>
                <a:t>追加人民币保证金</a:t>
              </a:r>
            </a:p>
          </p:txBody>
        </p:sp>
        <p:sp>
          <p:nvSpPr>
            <p:cNvPr id="12" name="圆角矩形 11"/>
            <p:cNvSpPr/>
            <p:nvPr/>
          </p:nvSpPr>
          <p:spPr>
            <a:xfrm>
              <a:off x="1429085" y="3502258"/>
              <a:ext cx="2781054" cy="480916"/>
            </a:xfrm>
            <a:prstGeom prst="roundRect">
              <a:avLst/>
            </a:prstGeom>
            <a:solidFill>
              <a:srgbClr val="FFFFCC"/>
            </a:solidFill>
            <a:ln w="1905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smtClean="0">
                  <a:solidFill>
                    <a:schemeClr val="tx1">
                      <a:lumMod val="85000"/>
                      <a:lumOff val="15000"/>
                    </a:schemeClr>
                  </a:solidFill>
                  <a:ea typeface="黑体" panose="02010609060101010101" pitchFamily="49" charset="-122"/>
                </a:rPr>
                <a:t>追加外汇保证金</a:t>
              </a:r>
              <a:endParaRPr lang="zh-CN" altLang="en-US" sz="1400">
                <a:solidFill>
                  <a:schemeClr val="tx1">
                    <a:lumMod val="85000"/>
                    <a:lumOff val="15000"/>
                  </a:schemeClr>
                </a:solidFill>
                <a:ea typeface="黑体" panose="02010609060101010101" pitchFamily="49" charset="-122"/>
              </a:endParaRPr>
            </a:p>
          </p:txBody>
        </p:sp>
        <p:sp>
          <p:nvSpPr>
            <p:cNvPr id="13" name="圆角矩形 12"/>
            <p:cNvSpPr/>
            <p:nvPr/>
          </p:nvSpPr>
          <p:spPr>
            <a:xfrm>
              <a:off x="1427498" y="4479961"/>
              <a:ext cx="2804864" cy="693598"/>
            </a:xfrm>
            <a:prstGeom prst="roundRect">
              <a:avLst/>
            </a:prstGeom>
            <a:noFill/>
            <a:ln w="1905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lumMod val="85000"/>
                      <a:lumOff val="15000"/>
                    </a:schemeClr>
                  </a:solidFill>
                  <a:ea typeface="黑体" panose="02010609060101010101" pitchFamily="49" charset="-122"/>
                </a:rPr>
                <a:t>该会员应</a:t>
              </a:r>
              <a:r>
                <a:rPr lang="zh-CN" altLang="zh-CN" sz="1400">
                  <a:solidFill>
                    <a:schemeClr val="tx1">
                      <a:lumMod val="85000"/>
                      <a:lumOff val="15000"/>
                    </a:schemeClr>
                  </a:solidFill>
                  <a:ea typeface="黑体" panose="02010609060101010101" pitchFamily="49" charset="-122"/>
                </a:rPr>
                <a:t>在</a:t>
              </a:r>
              <a:r>
                <a:rPr lang="zh-CN" altLang="en-US" sz="1400">
                  <a:solidFill>
                    <a:schemeClr val="tx1">
                      <a:lumMod val="85000"/>
                      <a:lumOff val="15000"/>
                    </a:schemeClr>
                  </a:solidFill>
                  <a:ea typeface="黑体" panose="02010609060101010101" pitchFamily="49" charset="-122"/>
                </a:rPr>
                <a:t>下一交易日开市之</a:t>
              </a:r>
              <a:r>
                <a:rPr lang="zh-CN" altLang="zh-CN" sz="1400">
                  <a:solidFill>
                    <a:schemeClr val="tx1">
                      <a:lumMod val="85000"/>
                      <a:lumOff val="15000"/>
                    </a:schemeClr>
                  </a:solidFill>
                  <a:ea typeface="黑体" panose="02010609060101010101" pitchFamily="49" charset="-122"/>
                </a:rPr>
                <a:t>前</a:t>
              </a:r>
              <a:endParaRPr lang="en-US" altLang="zh-CN" sz="1400">
                <a:solidFill>
                  <a:schemeClr val="tx1">
                    <a:lumMod val="85000"/>
                    <a:lumOff val="15000"/>
                  </a:schemeClr>
                </a:solidFill>
                <a:ea typeface="黑体" panose="02010609060101010101" pitchFamily="49" charset="-122"/>
              </a:endParaRPr>
            </a:p>
            <a:p>
              <a:pPr algn="ctr">
                <a:spcAft>
                  <a:spcPts val="600"/>
                </a:spcAft>
                <a:defRPr/>
              </a:pPr>
              <a:r>
                <a:rPr lang="zh-CN" altLang="zh-CN" sz="1400">
                  <a:solidFill>
                    <a:schemeClr val="tx1">
                      <a:lumMod val="85000"/>
                      <a:lumOff val="15000"/>
                    </a:schemeClr>
                  </a:solidFill>
                  <a:ea typeface="黑体" panose="02010609060101010101" pitchFamily="49" charset="-122"/>
                </a:rPr>
                <a:t>补足至结算准备金最低余额</a:t>
              </a:r>
              <a:endParaRPr lang="zh-CN" altLang="en-US" sz="1400">
                <a:solidFill>
                  <a:schemeClr val="tx1">
                    <a:lumMod val="85000"/>
                    <a:lumOff val="15000"/>
                  </a:schemeClr>
                </a:solidFill>
                <a:ea typeface="黑体" panose="02010609060101010101" pitchFamily="49" charset="-122"/>
              </a:endParaRPr>
            </a:p>
          </p:txBody>
        </p:sp>
        <p:sp>
          <p:nvSpPr>
            <p:cNvPr id="158741" name="文本框 24"/>
            <p:cNvSpPr txBox="1">
              <a:spLocks noChangeArrowheads="1"/>
            </p:cNvSpPr>
            <p:nvPr/>
          </p:nvSpPr>
          <p:spPr bwMode="auto">
            <a:xfrm>
              <a:off x="2238638" y="3143556"/>
              <a:ext cx="1179409" cy="16824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gn="ctr">
                <a:defRPr/>
              </a:pPr>
              <a:r>
                <a:rPr lang="zh-CN" altLang="en-US" sz="1100" smtClean="0">
                  <a:solidFill>
                    <a:srgbClr val="C00000"/>
                  </a:solidFill>
                  <a:latin typeface="+mn-lt"/>
                  <a:ea typeface="黑体" panose="02010609060101010101" pitchFamily="49" charset="-122"/>
                </a:rPr>
                <a:t>仍未补足</a:t>
              </a:r>
            </a:p>
          </p:txBody>
        </p:sp>
        <p:sp>
          <p:nvSpPr>
            <p:cNvPr id="158742" name="文本框 24"/>
            <p:cNvSpPr txBox="1">
              <a:spLocks noChangeArrowheads="1"/>
            </p:cNvSpPr>
            <p:nvPr/>
          </p:nvSpPr>
          <p:spPr bwMode="auto">
            <a:xfrm>
              <a:off x="2238638" y="4153002"/>
              <a:ext cx="1179409" cy="16982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gn="ctr">
                <a:defRPr/>
              </a:pPr>
              <a:r>
                <a:rPr lang="zh-CN" altLang="en-US" sz="1100" smtClean="0">
                  <a:solidFill>
                    <a:srgbClr val="C00000"/>
                  </a:solidFill>
                  <a:latin typeface="+mn-lt"/>
                  <a:ea typeface="黑体" panose="02010609060101010101" pitchFamily="49" charset="-122"/>
                </a:rPr>
                <a:t>仍未补足</a:t>
              </a:r>
            </a:p>
          </p:txBody>
        </p:sp>
        <p:cxnSp>
          <p:nvCxnSpPr>
            <p:cNvPr id="16" name="直接箭头连接符 15"/>
            <p:cNvCxnSpPr>
              <a:stCxn id="7" idx="2"/>
              <a:endCxn id="11" idx="0"/>
            </p:cNvCxnSpPr>
            <p:nvPr/>
          </p:nvCxnSpPr>
          <p:spPr>
            <a:xfrm flipH="1">
              <a:off x="2819612" y="2137283"/>
              <a:ext cx="0" cy="357116"/>
            </a:xfrm>
            <a:prstGeom prst="straightConnector1">
              <a:avLst/>
            </a:prstGeom>
            <a:ln w="19050">
              <a:solidFill>
                <a:srgbClr val="C00000"/>
              </a:solidFill>
              <a:tailEnd type="arrow"/>
            </a:ln>
          </p:spPr>
          <p:style>
            <a:lnRef idx="2">
              <a:schemeClr val="accent1"/>
            </a:lnRef>
            <a:fillRef idx="0">
              <a:schemeClr val="accent1"/>
            </a:fillRef>
            <a:effectRef idx="1">
              <a:schemeClr val="accent1"/>
            </a:effectRef>
            <a:fontRef idx="minor">
              <a:schemeClr val="tx1"/>
            </a:fontRef>
          </p:style>
        </p:cxnSp>
        <p:sp>
          <p:nvSpPr>
            <p:cNvPr id="17" name="圆角矩形 16"/>
            <p:cNvSpPr/>
            <p:nvPr/>
          </p:nvSpPr>
          <p:spPr>
            <a:xfrm>
              <a:off x="441747" y="5660823"/>
              <a:ext cx="4777953" cy="693598"/>
            </a:xfrm>
            <a:prstGeom prst="roundRect">
              <a:avLst/>
            </a:prstGeom>
            <a:noFill/>
            <a:ln w="19050">
              <a:solidFill>
                <a:srgbClr val="C0000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marL="628650" indent="-355600">
                <a:spcAft>
                  <a:spcPts val="600"/>
                </a:spcAft>
                <a:buClr>
                  <a:srgbClr val="C00000"/>
                </a:buClr>
                <a:buFont typeface="Wingdings" panose="05000000000000000000" pitchFamily="2" charset="2"/>
                <a:buChar char="n"/>
                <a:defRPr/>
              </a:pPr>
              <a:r>
                <a:rPr lang="en-US" altLang="zh-CN" sz="1600" b="1">
                  <a:solidFill>
                    <a:schemeClr val="tx1"/>
                  </a:solidFill>
                  <a:ea typeface="黑体" panose="02010609060101010101" pitchFamily="49" charset="-122"/>
                </a:rPr>
                <a:t>0 </a:t>
              </a:r>
              <a:r>
                <a:rPr lang="en-US" altLang="zh-CN" sz="1800" smtClean="0">
                  <a:solidFill>
                    <a:schemeClr val="tx1"/>
                  </a:solidFill>
                  <a:ea typeface="黑体" panose="02010609060101010101" pitchFamily="49" charset="-122"/>
                </a:rPr>
                <a:t>≤</a:t>
              </a:r>
              <a:r>
                <a:rPr lang="en-US" altLang="zh-CN" sz="1400" b="1" smtClean="0">
                  <a:solidFill>
                    <a:schemeClr val="tx1"/>
                  </a:solidFill>
                  <a:ea typeface="黑体" panose="02010609060101010101" pitchFamily="49" charset="-122"/>
                </a:rPr>
                <a:t> </a:t>
              </a:r>
              <a:r>
                <a:rPr lang="zh-CN" altLang="en-US" sz="1400">
                  <a:solidFill>
                    <a:schemeClr val="tx1"/>
                  </a:solidFill>
                  <a:ea typeface="黑体" panose="02010609060101010101" pitchFamily="49" charset="-122"/>
                </a:rPr>
                <a:t>结算准备金 </a:t>
              </a:r>
              <a:r>
                <a:rPr lang="en-US" altLang="zh-CN" sz="1800">
                  <a:solidFill>
                    <a:schemeClr val="tx1"/>
                  </a:solidFill>
                  <a:ea typeface="黑体" panose="02010609060101010101" pitchFamily="49" charset="-122"/>
                </a:rPr>
                <a:t>&lt; </a:t>
              </a:r>
              <a:r>
                <a:rPr lang="zh-CN" altLang="en-US" sz="1400">
                  <a:solidFill>
                    <a:schemeClr val="tx1"/>
                  </a:solidFill>
                  <a:ea typeface="黑体" panose="02010609060101010101" pitchFamily="49" charset="-122"/>
                </a:rPr>
                <a:t>最低余额要求</a:t>
              </a:r>
              <a:r>
                <a:rPr lang="zh-CN" altLang="en-US" sz="1400">
                  <a:solidFill>
                    <a:schemeClr val="tx1">
                      <a:lumMod val="85000"/>
                      <a:lumOff val="15000"/>
                    </a:schemeClr>
                  </a:solidFill>
                  <a:ea typeface="黑体" panose="02010609060101010101" pitchFamily="49" charset="-122"/>
                </a:rPr>
                <a:t>：  </a:t>
              </a:r>
              <a:r>
                <a:rPr lang="zh-CN" altLang="en-US" sz="1400">
                  <a:solidFill>
                    <a:srgbClr val="C00000"/>
                  </a:solidFill>
                  <a:ea typeface="黑体" panose="02010609060101010101" pitchFamily="49" charset="-122"/>
                </a:rPr>
                <a:t>限制开新仓</a:t>
              </a:r>
              <a:endParaRPr lang="en-US" altLang="zh-CN" sz="1400">
                <a:solidFill>
                  <a:srgbClr val="C00000"/>
                </a:solidFill>
                <a:ea typeface="黑体" panose="02010609060101010101" pitchFamily="49" charset="-122"/>
              </a:endParaRPr>
            </a:p>
            <a:p>
              <a:pPr marL="628650" indent="-355600">
                <a:spcAft>
                  <a:spcPts val="600"/>
                </a:spcAft>
                <a:buClr>
                  <a:srgbClr val="C00000"/>
                </a:buClr>
                <a:buFont typeface="Wingdings" panose="05000000000000000000" pitchFamily="2" charset="2"/>
                <a:buChar char="n"/>
                <a:defRPr/>
              </a:pPr>
              <a:r>
                <a:rPr lang="zh-CN" altLang="en-US" sz="1400">
                  <a:solidFill>
                    <a:schemeClr val="tx1">
                      <a:lumMod val="85000"/>
                      <a:lumOff val="15000"/>
                    </a:schemeClr>
                  </a:solidFill>
                  <a:ea typeface="黑体" panose="02010609060101010101" pitchFamily="49" charset="-122"/>
                </a:rPr>
                <a:t>结算</a:t>
              </a:r>
              <a:r>
                <a:rPr lang="zh-CN" altLang="en-US" sz="1400">
                  <a:solidFill>
                    <a:schemeClr val="tx1"/>
                  </a:solidFill>
                  <a:ea typeface="黑体" panose="02010609060101010101" pitchFamily="49" charset="-122"/>
                </a:rPr>
                <a:t>准备金 </a:t>
              </a:r>
              <a:r>
                <a:rPr lang="en-US" altLang="zh-CN" sz="1800">
                  <a:solidFill>
                    <a:schemeClr val="tx1"/>
                  </a:solidFill>
                  <a:ea typeface="黑体" panose="02010609060101010101" pitchFamily="49" charset="-122"/>
                </a:rPr>
                <a:t>&lt;</a:t>
              </a:r>
              <a:r>
                <a:rPr lang="en-US" altLang="zh-CN" sz="1600">
                  <a:solidFill>
                    <a:schemeClr val="tx1"/>
                  </a:solidFill>
                  <a:ea typeface="黑体" panose="02010609060101010101" pitchFamily="49" charset="-122"/>
                </a:rPr>
                <a:t> </a:t>
              </a:r>
              <a:r>
                <a:rPr lang="en-US" altLang="zh-CN" sz="1600" b="1">
                  <a:solidFill>
                    <a:schemeClr val="tx1"/>
                  </a:solidFill>
                  <a:ea typeface="黑体" panose="02010609060101010101" pitchFamily="49" charset="-122"/>
                </a:rPr>
                <a:t>0</a:t>
              </a:r>
              <a:r>
                <a:rPr lang="en-US" altLang="zh-CN" sz="1400">
                  <a:solidFill>
                    <a:schemeClr val="tx1"/>
                  </a:solidFill>
                  <a:ea typeface="黑体" panose="02010609060101010101" pitchFamily="49" charset="-122"/>
                </a:rPr>
                <a:t> </a:t>
              </a:r>
              <a:r>
                <a:rPr lang="zh-CN" altLang="en-US" sz="1400">
                  <a:solidFill>
                    <a:schemeClr val="tx1">
                      <a:lumMod val="85000"/>
                      <a:lumOff val="15000"/>
                    </a:schemeClr>
                  </a:solidFill>
                  <a:ea typeface="黑体" panose="02010609060101010101" pitchFamily="49" charset="-122"/>
                </a:rPr>
                <a:t>：   </a:t>
              </a:r>
              <a:r>
                <a:rPr lang="zh-CN" altLang="en-US" sz="1400" smtClean="0">
                  <a:solidFill>
                    <a:srgbClr val="C00000"/>
                  </a:solidFill>
                  <a:ea typeface="黑体" panose="02010609060101010101" pitchFamily="49" charset="-122"/>
                </a:rPr>
                <a:t>强行平</a:t>
              </a:r>
              <a:r>
                <a:rPr lang="zh-CN" altLang="en-US" sz="1400">
                  <a:solidFill>
                    <a:srgbClr val="C00000"/>
                  </a:solidFill>
                  <a:ea typeface="黑体" panose="02010609060101010101" pitchFamily="49" charset="-122"/>
                </a:rPr>
                <a:t>仓</a:t>
              </a:r>
              <a:endParaRPr lang="en-US" altLang="zh-CN" sz="1400">
                <a:solidFill>
                  <a:srgbClr val="C00000"/>
                </a:solidFill>
                <a:ea typeface="黑体" panose="02010609060101010101" pitchFamily="49" charset="-122"/>
              </a:endParaRPr>
            </a:p>
          </p:txBody>
        </p:sp>
        <p:cxnSp>
          <p:nvCxnSpPr>
            <p:cNvPr id="18" name="直接箭头连接符 17"/>
            <p:cNvCxnSpPr>
              <a:stCxn id="13" idx="2"/>
              <a:endCxn id="17" idx="0"/>
            </p:cNvCxnSpPr>
            <p:nvPr/>
          </p:nvCxnSpPr>
          <p:spPr>
            <a:xfrm>
              <a:off x="2829136" y="5173559"/>
              <a:ext cx="1588" cy="487264"/>
            </a:xfrm>
            <a:prstGeom prst="straightConnector1">
              <a:avLst/>
            </a:prstGeom>
            <a:ln w="19050">
              <a:solidFill>
                <a:srgbClr val="C0000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8746" name="文本框 24"/>
            <p:cNvSpPr txBox="1">
              <a:spLocks noChangeArrowheads="1"/>
            </p:cNvSpPr>
            <p:nvPr/>
          </p:nvSpPr>
          <p:spPr bwMode="auto">
            <a:xfrm>
              <a:off x="2227527" y="5316405"/>
              <a:ext cx="1179408" cy="16824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gn="ctr">
                <a:defRPr/>
              </a:pPr>
              <a:r>
                <a:rPr lang="zh-CN" altLang="en-US" sz="1100" smtClean="0">
                  <a:solidFill>
                    <a:srgbClr val="C00000"/>
                  </a:solidFill>
                  <a:latin typeface="+mn-lt"/>
                  <a:ea typeface="黑体" panose="02010609060101010101" pitchFamily="49" charset="-122"/>
                </a:rPr>
                <a:t>仍未补足</a:t>
              </a:r>
            </a:p>
          </p:txBody>
        </p:sp>
      </p:grpSp>
      <p:grpSp>
        <p:nvGrpSpPr>
          <p:cNvPr id="31" name="组合 30"/>
          <p:cNvGrpSpPr>
            <a:grpSpLocks/>
          </p:cNvGrpSpPr>
          <p:nvPr/>
        </p:nvGrpSpPr>
        <p:grpSpPr bwMode="auto">
          <a:xfrm>
            <a:off x="6280150" y="1614488"/>
            <a:ext cx="3151188" cy="3859212"/>
            <a:chOff x="6149975" y="1555668"/>
            <a:chExt cx="3151188" cy="3858288"/>
          </a:xfrm>
          <a:solidFill>
            <a:srgbClr val="FFFFCC"/>
          </a:solidFill>
        </p:grpSpPr>
        <p:grpSp>
          <p:nvGrpSpPr>
            <p:cNvPr id="28679" name="组合 29"/>
            <p:cNvGrpSpPr>
              <a:grpSpLocks/>
            </p:cNvGrpSpPr>
            <p:nvPr/>
          </p:nvGrpSpPr>
          <p:grpSpPr bwMode="auto">
            <a:xfrm>
              <a:off x="6149975" y="1555668"/>
              <a:ext cx="3151188" cy="3858288"/>
              <a:chOff x="6149975" y="1555668"/>
              <a:chExt cx="3151188" cy="3858288"/>
            </a:xfrm>
            <a:grpFill/>
          </p:grpSpPr>
          <p:sp>
            <p:nvSpPr>
              <p:cNvPr id="21" name="圆角矩形 20"/>
              <p:cNvSpPr/>
              <p:nvPr/>
            </p:nvSpPr>
            <p:spPr bwMode="auto">
              <a:xfrm>
                <a:off x="6149975" y="1555668"/>
                <a:ext cx="3151188" cy="522162"/>
              </a:xfrm>
              <a:prstGeom prst="roundRect">
                <a:avLst/>
              </a:prstGeom>
              <a:grp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solidFill>
                    <a:ea typeface="黑体" panose="02010609060101010101" pitchFamily="49" charset="-122"/>
                  </a:rPr>
                  <a:t>人民币货币资金  </a:t>
                </a:r>
                <a:r>
                  <a:rPr lang="en-US" altLang="zh-CN" sz="1800" b="1">
                    <a:solidFill>
                      <a:schemeClr val="tx1"/>
                    </a:solidFill>
                    <a:ea typeface="黑体" panose="02010609060101010101" pitchFamily="49" charset="-122"/>
                  </a:rPr>
                  <a:t>&lt;</a:t>
                </a:r>
                <a:r>
                  <a:rPr lang="en-US" altLang="zh-CN" sz="1400">
                    <a:solidFill>
                      <a:schemeClr val="tx1"/>
                    </a:solidFill>
                    <a:ea typeface="黑体" panose="02010609060101010101" pitchFamily="49" charset="-122"/>
                  </a:rPr>
                  <a:t>  </a:t>
                </a:r>
                <a:r>
                  <a:rPr lang="zh-CN" altLang="en-US" sz="1400">
                    <a:solidFill>
                      <a:schemeClr val="tx1"/>
                    </a:solidFill>
                    <a:ea typeface="黑体" panose="02010609060101010101" pitchFamily="49" charset="-122"/>
                  </a:rPr>
                  <a:t>最低结算准备金</a:t>
                </a:r>
              </a:p>
            </p:txBody>
          </p:sp>
          <p:cxnSp>
            <p:nvCxnSpPr>
              <p:cNvPr id="22" name="直接箭头连接符 21"/>
              <p:cNvCxnSpPr>
                <a:stCxn id="23" idx="2"/>
                <a:endCxn id="26" idx="0"/>
              </p:cNvCxnSpPr>
              <p:nvPr/>
            </p:nvCxnSpPr>
            <p:spPr bwMode="auto">
              <a:xfrm>
                <a:off x="7726363" y="2915829"/>
                <a:ext cx="0" cy="542795"/>
              </a:xfrm>
              <a:prstGeom prst="straightConnector1">
                <a:avLst/>
              </a:prstGeom>
              <a:grpFill/>
              <a:ln w="19050">
                <a:solidFill>
                  <a:srgbClr val="0070C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23" name="圆角矩形 22"/>
              <p:cNvSpPr/>
              <p:nvPr/>
            </p:nvSpPr>
            <p:spPr bwMode="auto">
              <a:xfrm>
                <a:off x="6435725" y="2438107"/>
                <a:ext cx="2579688" cy="477723"/>
              </a:xfrm>
              <a:prstGeom prst="roundRect">
                <a:avLst/>
              </a:prstGeom>
              <a:grp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lumMod val="85000"/>
                        <a:lumOff val="15000"/>
                      </a:schemeClr>
                    </a:solidFill>
                    <a:ea typeface="黑体" panose="02010609060101010101" pitchFamily="49" charset="-122"/>
                  </a:rPr>
                  <a:t>追加人民币货币资金</a:t>
                </a:r>
              </a:p>
            </p:txBody>
          </p:sp>
          <p:sp>
            <p:nvSpPr>
              <p:cNvPr id="158730" name="文本框 24"/>
              <p:cNvSpPr txBox="1">
                <a:spLocks noChangeArrowheads="1"/>
              </p:cNvSpPr>
              <p:nvPr/>
            </p:nvSpPr>
            <p:spPr bwMode="auto">
              <a:xfrm>
                <a:off x="7154863" y="3099935"/>
                <a:ext cx="1177925" cy="169822"/>
              </a:xfrm>
              <a:prstGeom prst="rect">
                <a:avLst/>
              </a:prstGeom>
              <a:solidFill>
                <a:schemeClr val="bg1"/>
              </a:solidFill>
              <a:ln w="9525">
                <a:noFill/>
                <a:miter lim="800000"/>
                <a:headEnd/>
                <a:tailEnd/>
              </a:ln>
            </p:spPr>
            <p:txBody>
              <a:bodyPr lIns="0" tIns="0" rIns="0" bIns="0">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gn="ctr">
                  <a:defRPr/>
                </a:pPr>
                <a:r>
                  <a:rPr lang="zh-CN" altLang="en-US" sz="1100" b="1" smtClean="0">
                    <a:solidFill>
                      <a:srgbClr val="0070C0"/>
                    </a:solidFill>
                    <a:latin typeface="+mn-lt"/>
                    <a:ea typeface="黑体" panose="02010609060101010101" pitchFamily="49" charset="-122"/>
                  </a:rPr>
                  <a:t>仍未补足</a:t>
                </a:r>
              </a:p>
            </p:txBody>
          </p:sp>
          <p:sp>
            <p:nvSpPr>
              <p:cNvPr id="25" name="圆角矩形 24"/>
              <p:cNvSpPr/>
              <p:nvPr/>
            </p:nvSpPr>
            <p:spPr bwMode="auto">
              <a:xfrm>
                <a:off x="6149975" y="4752127"/>
                <a:ext cx="3151188" cy="661829"/>
              </a:xfrm>
              <a:prstGeom prst="roundRect">
                <a:avLst/>
              </a:prstGeom>
              <a:grp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buClr>
                    <a:srgbClr val="C00000"/>
                  </a:buClr>
                  <a:defRPr/>
                </a:pPr>
                <a:r>
                  <a:rPr lang="zh-CN" altLang="en-US" sz="1400">
                    <a:solidFill>
                      <a:schemeClr val="tx1"/>
                    </a:solidFill>
                    <a:ea typeface="黑体" panose="02010609060101010101" pitchFamily="49" charset="-122"/>
                  </a:rPr>
                  <a:t>人民币资金  </a:t>
                </a:r>
                <a:r>
                  <a:rPr lang="en-US" altLang="zh-CN" sz="1800" b="1">
                    <a:solidFill>
                      <a:schemeClr val="tx1"/>
                    </a:solidFill>
                    <a:ea typeface="黑体" panose="02010609060101010101" pitchFamily="49" charset="-122"/>
                  </a:rPr>
                  <a:t>&lt; </a:t>
                </a:r>
                <a:r>
                  <a:rPr lang="zh-CN" altLang="en-US" sz="1400">
                    <a:solidFill>
                      <a:schemeClr val="tx1"/>
                    </a:solidFill>
                    <a:ea typeface="黑体" panose="02010609060101010101" pitchFamily="49" charset="-122"/>
                  </a:rPr>
                  <a:t>最低结算</a:t>
                </a:r>
                <a:r>
                  <a:rPr lang="zh-CN" altLang="en-US" sz="1400" smtClean="0">
                    <a:solidFill>
                      <a:schemeClr val="tx1"/>
                    </a:solidFill>
                    <a:ea typeface="黑体" panose="02010609060101010101" pitchFamily="49" charset="-122"/>
                  </a:rPr>
                  <a:t>准备金：</a:t>
                </a:r>
                <a:endParaRPr lang="en-US" altLang="zh-CN" sz="1400">
                  <a:solidFill>
                    <a:schemeClr val="tx1"/>
                  </a:solidFill>
                  <a:ea typeface="黑体" panose="02010609060101010101" pitchFamily="49" charset="-122"/>
                </a:endParaRPr>
              </a:p>
              <a:p>
                <a:pPr algn="ctr">
                  <a:spcAft>
                    <a:spcPts val="600"/>
                  </a:spcAft>
                  <a:buClr>
                    <a:srgbClr val="C00000"/>
                  </a:buClr>
                  <a:defRPr/>
                </a:pPr>
                <a:r>
                  <a:rPr lang="zh-CN" altLang="zh-CN" sz="1400">
                    <a:solidFill>
                      <a:schemeClr val="tx1">
                        <a:lumMod val="85000"/>
                        <a:lumOff val="15000"/>
                      </a:schemeClr>
                    </a:solidFill>
                    <a:ea typeface="黑体" panose="02010609060101010101" pitchFamily="49" charset="-122"/>
                  </a:rPr>
                  <a:t>能源中心可</a:t>
                </a:r>
                <a:r>
                  <a:rPr lang="zh-CN" altLang="en-US" sz="1400">
                    <a:solidFill>
                      <a:schemeClr val="tx1">
                        <a:lumMod val="85000"/>
                        <a:lumOff val="15000"/>
                      </a:schemeClr>
                    </a:solidFill>
                    <a:ea typeface="黑体" panose="02010609060101010101" pitchFamily="49" charset="-122"/>
                  </a:rPr>
                  <a:t>发起 </a:t>
                </a:r>
                <a:r>
                  <a:rPr lang="zh-CN" altLang="en-US" sz="1600" b="1">
                    <a:solidFill>
                      <a:srgbClr val="0070C0"/>
                    </a:solidFill>
                    <a:ea typeface="黑体" panose="02010609060101010101" pitchFamily="49" charset="-122"/>
                  </a:rPr>
                  <a:t>强制结汇</a:t>
                </a:r>
              </a:p>
            </p:txBody>
          </p:sp>
          <p:sp>
            <p:nvSpPr>
              <p:cNvPr id="26" name="圆角矩形 25"/>
              <p:cNvSpPr/>
              <p:nvPr/>
            </p:nvSpPr>
            <p:spPr bwMode="auto">
              <a:xfrm>
                <a:off x="6435725" y="3458624"/>
                <a:ext cx="2579688" cy="696746"/>
              </a:xfrm>
              <a:prstGeom prst="roundRect">
                <a:avLst/>
              </a:prstGeom>
              <a:grpFill/>
              <a:ln w="19050">
                <a:solidFill>
                  <a:srgbClr val="0070C0"/>
                </a:solidFill>
              </a:ln>
              <a:effectLst/>
            </p:spPr>
            <p:style>
              <a:lnRef idx="2">
                <a:schemeClr val="accent1">
                  <a:shade val="50000"/>
                </a:schemeClr>
              </a:lnRef>
              <a:fillRef idx="1">
                <a:schemeClr val="accent1"/>
              </a:fillRef>
              <a:effectRef idx="0">
                <a:schemeClr val="accent1"/>
              </a:effectRef>
              <a:fontRef idx="minor">
                <a:schemeClr val="lt1"/>
              </a:fontRef>
            </p:style>
            <p:txBody>
              <a:bodyPr lIns="84669" tIns="42334" rIns="84669" bIns="42334" anchor="ctr"/>
              <a:lstStyle/>
              <a:p>
                <a:pPr algn="ctr">
                  <a:spcAft>
                    <a:spcPts val="600"/>
                  </a:spcAft>
                  <a:defRPr/>
                </a:pPr>
                <a:r>
                  <a:rPr lang="zh-CN" altLang="en-US" sz="1400">
                    <a:solidFill>
                      <a:schemeClr val="tx1">
                        <a:lumMod val="85000"/>
                        <a:lumOff val="15000"/>
                      </a:schemeClr>
                    </a:solidFill>
                    <a:ea typeface="黑体" panose="02010609060101010101" pitchFamily="49" charset="-122"/>
                  </a:rPr>
                  <a:t>该会员应</a:t>
                </a:r>
                <a:r>
                  <a:rPr lang="zh-CN" altLang="zh-CN" sz="1400">
                    <a:solidFill>
                      <a:schemeClr val="tx1">
                        <a:lumMod val="85000"/>
                        <a:lumOff val="15000"/>
                      </a:schemeClr>
                    </a:solidFill>
                    <a:ea typeface="黑体" panose="02010609060101010101" pitchFamily="49" charset="-122"/>
                  </a:rPr>
                  <a:t>在</a:t>
                </a:r>
                <a:r>
                  <a:rPr lang="zh-CN" altLang="en-US" sz="1400">
                    <a:solidFill>
                      <a:schemeClr val="tx1">
                        <a:lumMod val="85000"/>
                        <a:lumOff val="15000"/>
                      </a:schemeClr>
                    </a:solidFill>
                    <a:ea typeface="黑体" panose="02010609060101010101" pitchFamily="49" charset="-122"/>
                  </a:rPr>
                  <a:t>下一交易日</a:t>
                </a:r>
                <a:endParaRPr lang="en-US" altLang="zh-CN" sz="1400">
                  <a:solidFill>
                    <a:schemeClr val="tx1">
                      <a:lumMod val="85000"/>
                      <a:lumOff val="15000"/>
                    </a:schemeClr>
                  </a:solidFill>
                  <a:ea typeface="黑体" panose="02010609060101010101" pitchFamily="49" charset="-122"/>
                </a:endParaRPr>
              </a:p>
              <a:p>
                <a:pPr algn="ctr">
                  <a:spcAft>
                    <a:spcPts val="600"/>
                  </a:spcAft>
                  <a:defRPr/>
                </a:pPr>
                <a:r>
                  <a:rPr lang="zh-CN" altLang="en-US" sz="1400">
                    <a:solidFill>
                      <a:schemeClr val="tx1">
                        <a:lumMod val="85000"/>
                        <a:lumOff val="15000"/>
                      </a:schemeClr>
                    </a:solidFill>
                    <a:ea typeface="黑体" panose="02010609060101010101" pitchFamily="49" charset="-122"/>
                  </a:rPr>
                  <a:t>开市之</a:t>
                </a:r>
                <a:r>
                  <a:rPr lang="zh-CN" altLang="zh-CN" sz="1400">
                    <a:solidFill>
                      <a:schemeClr val="tx1">
                        <a:lumMod val="85000"/>
                        <a:lumOff val="15000"/>
                      </a:schemeClr>
                    </a:solidFill>
                    <a:ea typeface="黑体" panose="02010609060101010101" pitchFamily="49" charset="-122"/>
                  </a:rPr>
                  <a:t>前补足</a:t>
                </a:r>
                <a:endParaRPr lang="zh-CN" altLang="en-US" sz="1400">
                  <a:solidFill>
                    <a:schemeClr val="tx1">
                      <a:lumMod val="85000"/>
                      <a:lumOff val="15000"/>
                    </a:schemeClr>
                  </a:solidFill>
                  <a:ea typeface="黑体" panose="02010609060101010101" pitchFamily="49" charset="-122"/>
                </a:endParaRPr>
              </a:p>
            </p:txBody>
          </p:sp>
          <p:cxnSp>
            <p:nvCxnSpPr>
              <p:cNvPr id="27" name="直接箭头连接符 26"/>
              <p:cNvCxnSpPr>
                <a:stCxn id="26" idx="2"/>
                <a:endCxn id="25" idx="0"/>
              </p:cNvCxnSpPr>
              <p:nvPr/>
            </p:nvCxnSpPr>
            <p:spPr bwMode="auto">
              <a:xfrm>
                <a:off x="7725569" y="4155370"/>
                <a:ext cx="0" cy="596757"/>
              </a:xfrm>
              <a:prstGeom prst="straightConnector1">
                <a:avLst/>
              </a:prstGeom>
              <a:grpFill/>
              <a:ln w="19050">
                <a:solidFill>
                  <a:srgbClr val="0070C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sp>
            <p:nvSpPr>
              <p:cNvPr id="158734" name="文本框 24"/>
              <p:cNvSpPr txBox="1">
                <a:spLocks noChangeArrowheads="1"/>
              </p:cNvSpPr>
              <p:nvPr/>
            </p:nvSpPr>
            <p:spPr bwMode="auto">
              <a:xfrm>
                <a:off x="7154863" y="4418832"/>
                <a:ext cx="1177925" cy="168235"/>
              </a:xfrm>
              <a:prstGeom prst="rect">
                <a:avLst/>
              </a:prstGeom>
              <a:solidFill>
                <a:schemeClr val="bg1"/>
              </a:solidFill>
              <a:ln w="9525">
                <a:noFill/>
                <a:miter lim="800000"/>
                <a:headEnd/>
                <a:tailEnd/>
              </a:ln>
            </p:spPr>
            <p:txBody>
              <a:bodyPr lIns="0" tIns="0" rIns="0" bIns="0">
                <a:spAutoFit/>
              </a:bodyPr>
              <a:lstStyle>
                <a:lvl1pPr>
                  <a:defRPr sz="1700">
                    <a:solidFill>
                      <a:schemeClr val="tx1"/>
                    </a:solidFill>
                    <a:latin typeface="Arial" charset="0"/>
                    <a:ea typeface="宋体" pitchFamily="2" charset="-122"/>
                  </a:defRPr>
                </a:lvl1pPr>
                <a:lvl2pPr marL="742950" indent="-285750">
                  <a:defRPr sz="1700">
                    <a:solidFill>
                      <a:schemeClr val="tx1"/>
                    </a:solidFill>
                    <a:latin typeface="Arial" charset="0"/>
                    <a:ea typeface="宋体" pitchFamily="2" charset="-122"/>
                  </a:defRPr>
                </a:lvl2pPr>
                <a:lvl3pPr marL="1143000" indent="-228600">
                  <a:defRPr sz="1700">
                    <a:solidFill>
                      <a:schemeClr val="tx1"/>
                    </a:solidFill>
                    <a:latin typeface="Arial" charset="0"/>
                    <a:ea typeface="宋体" pitchFamily="2" charset="-122"/>
                  </a:defRPr>
                </a:lvl3pPr>
                <a:lvl4pPr marL="1600200" indent="-228600">
                  <a:defRPr sz="1700">
                    <a:solidFill>
                      <a:schemeClr val="tx1"/>
                    </a:solidFill>
                    <a:latin typeface="Arial" charset="0"/>
                    <a:ea typeface="宋体" pitchFamily="2" charset="-122"/>
                  </a:defRPr>
                </a:lvl4pPr>
                <a:lvl5pPr marL="2057400" indent="-228600">
                  <a:defRPr sz="1700">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sz="1700">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sz="1700">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sz="1700">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sz="1700">
                    <a:solidFill>
                      <a:schemeClr val="tx1"/>
                    </a:solidFill>
                    <a:latin typeface="Arial" charset="0"/>
                    <a:ea typeface="宋体" pitchFamily="2" charset="-122"/>
                  </a:defRPr>
                </a:lvl9pPr>
              </a:lstStyle>
              <a:p>
                <a:pPr algn="ctr">
                  <a:defRPr/>
                </a:pPr>
                <a:r>
                  <a:rPr lang="zh-CN" altLang="en-US" sz="1100" b="1" smtClean="0">
                    <a:solidFill>
                      <a:srgbClr val="0070C0"/>
                    </a:solidFill>
                    <a:latin typeface="+mn-lt"/>
                    <a:ea typeface="黑体" panose="02010609060101010101" pitchFamily="49" charset="-122"/>
                  </a:rPr>
                  <a:t>仍未补足</a:t>
                </a:r>
              </a:p>
            </p:txBody>
          </p:sp>
        </p:grpSp>
        <p:cxnSp>
          <p:nvCxnSpPr>
            <p:cNvPr id="28" name="直接箭头连接符 27"/>
            <p:cNvCxnSpPr>
              <a:stCxn id="21" idx="2"/>
              <a:endCxn id="23" idx="0"/>
            </p:cNvCxnSpPr>
            <p:nvPr/>
          </p:nvCxnSpPr>
          <p:spPr bwMode="auto">
            <a:xfrm>
              <a:off x="7726363" y="2077830"/>
              <a:ext cx="0" cy="360277"/>
            </a:xfrm>
            <a:prstGeom prst="straightConnector1">
              <a:avLst/>
            </a:prstGeom>
            <a:grpFill/>
            <a:ln w="19050">
              <a:solidFill>
                <a:srgbClr val="0070C0"/>
              </a:solidFill>
              <a:headEnd type="none" w="med" len="med"/>
              <a:tailEnd type="arrow" w="med" len="med"/>
            </a:ln>
          </p:spPr>
          <p:style>
            <a:lnRef idx="2">
              <a:schemeClr val="accent1"/>
            </a:lnRef>
            <a:fillRef idx="0">
              <a:schemeClr val="accent1"/>
            </a:fillRef>
            <a:effectRef idx="1">
              <a:schemeClr val="accent1"/>
            </a:effectRef>
            <a:fontRef idx="minor">
              <a:schemeClr val="tx1"/>
            </a:fontRef>
          </p:style>
        </p:cxnSp>
      </p:gr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26</a:t>
            </a:fld>
            <a:endParaRPr lang="zh-CN" altLang="en-US"/>
          </a:p>
        </p:txBody>
      </p:sp>
      <p:pic>
        <p:nvPicPr>
          <p:cNvPr id="29" name="image6.png" descr="logo.psd"/>
          <p:cNvPicPr/>
          <p:nvPr/>
        </p:nvPicPr>
        <p:blipFill>
          <a:blip r:embed="rId2" cstate="print">
            <a:extLst/>
          </a:blip>
          <a:stretch>
            <a:fillRect/>
          </a:stretch>
        </p:blipFill>
        <p:spPr>
          <a:xfrm>
            <a:off x="-43449" y="6354763"/>
            <a:ext cx="1182136" cy="521481"/>
          </a:xfrm>
          <a:prstGeom prst="rect">
            <a:avLst/>
          </a:prstGeom>
          <a:ln w="12700">
            <a:miter lim="400000"/>
          </a:ln>
        </p:spPr>
      </p:pic>
      <p:sp>
        <p:nvSpPr>
          <p:cNvPr id="30"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1" fill="hold"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2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31"/>
                                        </p:tgtEl>
                                        <p:attrNameLst>
                                          <p:attrName>style.visibility</p:attrName>
                                        </p:attrNameLst>
                                      </p:cBhvr>
                                      <p:to>
                                        <p:strVal val="visible"/>
                                      </p:to>
                                    </p:set>
                                    <p:animEffect transition="in" filter="wipe(up)">
                                      <p:cBhvr>
                                        <p:cTn id="12" dur="20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a:tabLst>
                <a:tab pos="3943350" algn="l"/>
              </a:tabLst>
            </a:pPr>
            <a:r>
              <a:rPr lang="zh-CN" altLang="en-US"/>
              <a:t>原油期货结算业务</a:t>
            </a:r>
            <a:r>
              <a:rPr lang="en-US" altLang="zh-CN"/>
              <a:t>	</a:t>
            </a:r>
            <a:r>
              <a:rPr lang="zh-CN" altLang="en-US"/>
              <a:t>会员</a:t>
            </a:r>
            <a:r>
              <a:rPr lang="zh-CN" altLang="en-US" smtClean="0"/>
              <a:t>结算</a:t>
            </a:r>
            <a:endParaRPr lang="zh-CN" altLang="en-US"/>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27</a:t>
            </a:fld>
            <a:endParaRPr lang="zh-CN" altLang="en-US"/>
          </a:p>
        </p:txBody>
      </p:sp>
      <p:grpSp>
        <p:nvGrpSpPr>
          <p:cNvPr id="5" name="组合 4"/>
          <p:cNvGrpSpPr/>
          <p:nvPr/>
        </p:nvGrpSpPr>
        <p:grpSpPr>
          <a:xfrm>
            <a:off x="1061430" y="1269662"/>
            <a:ext cx="1165882" cy="1665544"/>
            <a:chOff x="75836" y="2850"/>
            <a:chExt cx="1165882" cy="1665544"/>
          </a:xfrm>
          <a:scene3d>
            <a:camera prst="orthographicFront"/>
            <a:lightRig rig="flat" dir="t"/>
          </a:scene3d>
        </p:grpSpPr>
        <p:sp>
          <p:nvSpPr>
            <p:cNvPr id="21" name="燕尾形 20"/>
            <p:cNvSpPr/>
            <p:nvPr/>
          </p:nvSpPr>
          <p:spPr>
            <a:xfrm rot="5400000">
              <a:off x="-173995" y="252681"/>
              <a:ext cx="1665544" cy="1165881"/>
            </a:xfrm>
            <a:prstGeom prst="chevron">
              <a:avLst/>
            </a:prstGeom>
            <a:sp3d prstMaterial="plastic">
              <a:bevelT w="120900" h="88900"/>
              <a:bevelB w="88900" h="31750" prst="angle"/>
            </a:sp3d>
          </p:spPr>
          <p:style>
            <a:lnRef idx="1">
              <a:schemeClr val="accent2">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22" name="燕尾形 4"/>
            <p:cNvSpPr/>
            <p:nvPr/>
          </p:nvSpPr>
          <p:spPr>
            <a:xfrm>
              <a:off x="75837" y="585791"/>
              <a:ext cx="1165881" cy="49966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b="1" kern="1200" smtClean="0">
                  <a:latin typeface="黑体" panose="02010609060101010101" pitchFamily="49" charset="-122"/>
                  <a:ea typeface="黑体" panose="02010609060101010101" pitchFamily="49" charset="-122"/>
                </a:rPr>
                <a:t>预结算</a:t>
              </a:r>
              <a:endParaRPr lang="zh-CN" altLang="en-US" sz="2000" b="1" kern="1200">
                <a:latin typeface="黑体" panose="02010609060101010101" pitchFamily="49" charset="-122"/>
                <a:ea typeface="黑体" panose="02010609060101010101" pitchFamily="49" charset="-122"/>
              </a:endParaRPr>
            </a:p>
          </p:txBody>
        </p:sp>
      </p:grpSp>
      <p:grpSp>
        <p:nvGrpSpPr>
          <p:cNvPr id="6" name="组合 5"/>
          <p:cNvGrpSpPr/>
          <p:nvPr/>
        </p:nvGrpSpPr>
        <p:grpSpPr>
          <a:xfrm>
            <a:off x="2378982" y="1273976"/>
            <a:ext cx="7231009" cy="1073977"/>
            <a:chOff x="1393389" y="7164"/>
            <a:chExt cx="6945012" cy="1073975"/>
          </a:xfrm>
          <a:scene3d>
            <a:camera prst="orthographicFront"/>
            <a:lightRig rig="flat" dir="t"/>
          </a:scene3d>
        </p:grpSpPr>
        <p:sp>
          <p:nvSpPr>
            <p:cNvPr id="19" name="同侧圆角矩形 18"/>
            <p:cNvSpPr/>
            <p:nvPr/>
          </p:nvSpPr>
          <p:spPr>
            <a:xfrm rot="5400000">
              <a:off x="4328907" y="-2928354"/>
              <a:ext cx="1073975" cy="6945012"/>
            </a:xfrm>
            <a:prstGeom prst="round2SameRect">
              <a:avLst/>
            </a:prstGeom>
            <a:sp3d extrusionH="12700" prstMaterial="plastic">
              <a:bevelT w="50800" h="50800"/>
            </a:sp3d>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20" name="同侧圆角矩形 6"/>
            <p:cNvSpPr/>
            <p:nvPr/>
          </p:nvSpPr>
          <p:spPr>
            <a:xfrm>
              <a:off x="1393389" y="59591"/>
              <a:ext cx="6892585" cy="969121"/>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016" tIns="11430" rIns="11430" bIns="11430" numCol="1" spcCol="1270" anchor="ctr" anchorCtr="0">
              <a:noAutofit/>
            </a:bodyPr>
            <a:lstStyle/>
            <a:p>
              <a:pPr marL="285750" lvl="1" indent="-285750" algn="l" defTabSz="800100">
                <a:lnSpc>
                  <a:spcPct val="150000"/>
                </a:lnSpc>
                <a:spcBef>
                  <a:spcPct val="0"/>
                </a:spcBef>
                <a:spcAft>
                  <a:spcPct val="150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接收交易数据后进行初次结算</a:t>
              </a:r>
            </a:p>
            <a:p>
              <a:pPr marL="285750" lvl="1" indent="-285750" algn="l" defTabSz="800100">
                <a:lnSpc>
                  <a:spcPct val="150000"/>
                </a:lnSpc>
                <a:spcBef>
                  <a:spcPct val="0"/>
                </a:spcBef>
                <a:spcAft>
                  <a:spcPct val="150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根据每个客户实际交易结果、盈利货币等，确定结购汇金额</a:t>
              </a:r>
              <a:endParaRPr lang="zh-CN" altLang="en-US" sz="1600" b="0" kern="1200">
                <a:latin typeface="黑体" panose="02010609060101010101" pitchFamily="49" charset="-122"/>
                <a:ea typeface="黑体" panose="02010609060101010101" pitchFamily="49" charset="-122"/>
              </a:endParaRPr>
            </a:p>
          </p:txBody>
        </p:sp>
      </p:grpSp>
      <p:grpSp>
        <p:nvGrpSpPr>
          <p:cNvPr id="7" name="组合 6"/>
          <p:cNvGrpSpPr/>
          <p:nvPr/>
        </p:nvGrpSpPr>
        <p:grpSpPr>
          <a:xfrm>
            <a:off x="1061430" y="2725616"/>
            <a:ext cx="1165882" cy="2101362"/>
            <a:chOff x="75836" y="1475100"/>
            <a:chExt cx="1165882" cy="1665544"/>
          </a:xfrm>
          <a:scene3d>
            <a:camera prst="orthographicFront"/>
            <a:lightRig rig="flat" dir="t"/>
          </a:scene3d>
        </p:grpSpPr>
        <p:sp>
          <p:nvSpPr>
            <p:cNvPr id="17" name="燕尾形 16"/>
            <p:cNvSpPr/>
            <p:nvPr/>
          </p:nvSpPr>
          <p:spPr>
            <a:xfrm rot="5400000">
              <a:off x="-173995" y="1724931"/>
              <a:ext cx="1665544" cy="1165881"/>
            </a:xfrm>
            <a:prstGeom prst="chevron">
              <a:avLst/>
            </a:prstGeom>
            <a:sp3d prstMaterial="plastic">
              <a:bevelT w="120900" h="88900"/>
              <a:bevelB w="88900" h="31750" prst="angle"/>
            </a:sp3d>
          </p:spPr>
          <p:style>
            <a:lnRef idx="1">
              <a:schemeClr val="accent2">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8" name="燕尾形 8"/>
            <p:cNvSpPr/>
            <p:nvPr/>
          </p:nvSpPr>
          <p:spPr>
            <a:xfrm>
              <a:off x="75837" y="2058041"/>
              <a:ext cx="1165881" cy="49966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b="1" kern="1200" smtClean="0">
                  <a:latin typeface="黑体" panose="02010609060101010101" pitchFamily="49" charset="-122"/>
                  <a:ea typeface="黑体" panose="02010609060101010101" pitchFamily="49" charset="-122"/>
                </a:rPr>
                <a:t>结购汇</a:t>
              </a:r>
              <a:endParaRPr lang="zh-CN" altLang="en-US" sz="2000" b="1" kern="1200">
                <a:latin typeface="黑体" panose="02010609060101010101" pitchFamily="49" charset="-122"/>
                <a:ea typeface="黑体" panose="02010609060101010101" pitchFamily="49" charset="-122"/>
              </a:endParaRPr>
            </a:p>
          </p:txBody>
        </p:sp>
      </p:grpSp>
      <p:grpSp>
        <p:nvGrpSpPr>
          <p:cNvPr id="8" name="组合 7"/>
          <p:cNvGrpSpPr/>
          <p:nvPr/>
        </p:nvGrpSpPr>
        <p:grpSpPr>
          <a:xfrm>
            <a:off x="2378982" y="2725616"/>
            <a:ext cx="7231009" cy="1521070"/>
            <a:chOff x="1393389" y="1475916"/>
            <a:chExt cx="6945012" cy="1073975"/>
          </a:xfrm>
          <a:scene3d>
            <a:camera prst="orthographicFront"/>
            <a:lightRig rig="flat" dir="t"/>
          </a:scene3d>
        </p:grpSpPr>
        <p:sp>
          <p:nvSpPr>
            <p:cNvPr id="15" name="同侧圆角矩形 14"/>
            <p:cNvSpPr/>
            <p:nvPr/>
          </p:nvSpPr>
          <p:spPr>
            <a:xfrm rot="5400000">
              <a:off x="4328907" y="-1459602"/>
              <a:ext cx="1073975" cy="6945012"/>
            </a:xfrm>
            <a:prstGeom prst="round2SameRect">
              <a:avLst/>
            </a:prstGeom>
            <a:sp3d extrusionH="12700" prstMaterial="plastic">
              <a:bevelT w="50800" h="50800"/>
            </a:sp3d>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6" name="同侧圆角矩形 10"/>
            <p:cNvSpPr/>
            <p:nvPr/>
          </p:nvSpPr>
          <p:spPr>
            <a:xfrm>
              <a:off x="1393389" y="1531842"/>
              <a:ext cx="6892585" cy="969121"/>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016" tIns="11430" rIns="11430" bIns="11430" numCol="1" spcCol="1270" anchor="ctr" anchorCtr="0">
              <a:noAutofit/>
            </a:bodyPr>
            <a:lstStyle/>
            <a:p>
              <a:pPr marL="285750" lvl="1" indent="-285750" algn="l" defTabSz="800100">
                <a:spcBef>
                  <a:spcPct val="0"/>
                </a:spcBef>
                <a:spcAft>
                  <a:spcPts val="12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向存管银行发送结购汇申请</a:t>
              </a:r>
              <a:endParaRPr lang="en-US" altLang="zh-CN" sz="1600" b="0" kern="1200" smtClean="0">
                <a:latin typeface="黑体" panose="02010609060101010101" pitchFamily="49" charset="-122"/>
                <a:ea typeface="黑体" panose="02010609060101010101" pitchFamily="49" charset="-122"/>
              </a:endParaRPr>
            </a:p>
            <a:p>
              <a:pPr marL="285750" lvl="1" indent="-285750" algn="l" defTabSz="800100">
                <a:spcBef>
                  <a:spcPct val="0"/>
                </a:spcBef>
                <a:spcAft>
                  <a:spcPts val="12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存管银行完成结购汇处理，调整会员美元保证金专用账户和人民币保证金专用账户的余额</a:t>
              </a:r>
              <a:endParaRPr lang="en-US" altLang="zh-CN" sz="1600" b="0" kern="1200" smtClean="0">
                <a:latin typeface="黑体" panose="02010609060101010101" pitchFamily="49" charset="-122"/>
                <a:ea typeface="黑体" panose="02010609060101010101" pitchFamily="49" charset="-122"/>
              </a:endParaRPr>
            </a:p>
            <a:p>
              <a:pPr marL="285750" lvl="1" indent="-285750" algn="l" defTabSz="800100">
                <a:spcBef>
                  <a:spcPct val="0"/>
                </a:spcBef>
                <a:spcAft>
                  <a:spcPts val="1200"/>
                </a:spcAft>
                <a:buFont typeface="Wingdings" panose="05000000000000000000" pitchFamily="2" charset="2"/>
                <a:buChar char="l"/>
              </a:pPr>
              <a:r>
                <a:rPr lang="zh-CN" altLang="en-US" sz="1600" smtClean="0">
                  <a:latin typeface="黑体" panose="02010609060101010101" pitchFamily="49" charset="-122"/>
                  <a:ea typeface="黑体" panose="02010609060101010101" pitchFamily="49" charset="-122"/>
                </a:rPr>
                <a:t>存管银行向会员反馈结购汇数据结果</a:t>
              </a:r>
              <a:endParaRPr lang="zh-CN" altLang="en-US" sz="1600" b="0" kern="1200">
                <a:latin typeface="黑体" panose="02010609060101010101" pitchFamily="49" charset="-122"/>
                <a:ea typeface="黑体" panose="02010609060101010101" pitchFamily="49" charset="-122"/>
              </a:endParaRPr>
            </a:p>
          </p:txBody>
        </p:sp>
      </p:grpSp>
      <p:grpSp>
        <p:nvGrpSpPr>
          <p:cNvPr id="9" name="组合 8"/>
          <p:cNvGrpSpPr/>
          <p:nvPr/>
        </p:nvGrpSpPr>
        <p:grpSpPr>
          <a:xfrm>
            <a:off x="1061430" y="4583435"/>
            <a:ext cx="1165882" cy="1665544"/>
            <a:chOff x="75836" y="2947350"/>
            <a:chExt cx="1165882" cy="1665544"/>
          </a:xfrm>
          <a:scene3d>
            <a:camera prst="orthographicFront"/>
            <a:lightRig rig="flat" dir="t"/>
          </a:scene3d>
        </p:grpSpPr>
        <p:sp>
          <p:nvSpPr>
            <p:cNvPr id="13" name="燕尾形 12"/>
            <p:cNvSpPr/>
            <p:nvPr/>
          </p:nvSpPr>
          <p:spPr>
            <a:xfrm rot="5400000">
              <a:off x="-173995" y="3197181"/>
              <a:ext cx="1665544" cy="1165881"/>
            </a:xfrm>
            <a:prstGeom prst="chevron">
              <a:avLst/>
            </a:prstGeom>
            <a:sp3d prstMaterial="plastic">
              <a:bevelT w="120900" h="88900"/>
              <a:bevelB w="88900" h="31750" prst="angle"/>
            </a:sp3d>
          </p:spPr>
          <p:style>
            <a:lnRef idx="1">
              <a:schemeClr val="accent2">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4" name="燕尾形 12"/>
            <p:cNvSpPr/>
            <p:nvPr/>
          </p:nvSpPr>
          <p:spPr>
            <a:xfrm>
              <a:off x="75837" y="3530291"/>
              <a:ext cx="1165881" cy="499663"/>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zh-CN" altLang="en-US" sz="2000" b="1" kern="1200" smtClean="0">
                  <a:latin typeface="黑体" panose="02010609060101010101" pitchFamily="49" charset="-122"/>
                  <a:ea typeface="黑体" panose="02010609060101010101" pitchFamily="49" charset="-122"/>
                </a:rPr>
                <a:t>再结算</a:t>
              </a:r>
              <a:endParaRPr lang="zh-CN" altLang="en-US" sz="2000" b="1" kern="1200">
                <a:latin typeface="黑体" panose="02010609060101010101" pitchFamily="49" charset="-122"/>
                <a:ea typeface="黑体" panose="02010609060101010101" pitchFamily="49" charset="-122"/>
              </a:endParaRPr>
            </a:p>
          </p:txBody>
        </p:sp>
      </p:grpSp>
      <p:grpSp>
        <p:nvGrpSpPr>
          <p:cNvPr id="10" name="组合 9"/>
          <p:cNvGrpSpPr/>
          <p:nvPr/>
        </p:nvGrpSpPr>
        <p:grpSpPr>
          <a:xfrm>
            <a:off x="2378982" y="4587748"/>
            <a:ext cx="7231009" cy="1073975"/>
            <a:chOff x="1393389" y="2951663"/>
            <a:chExt cx="6945012" cy="1073975"/>
          </a:xfrm>
          <a:scene3d>
            <a:camera prst="orthographicFront"/>
            <a:lightRig rig="flat" dir="t"/>
          </a:scene3d>
        </p:grpSpPr>
        <p:sp>
          <p:nvSpPr>
            <p:cNvPr id="11" name="同侧圆角矩形 10"/>
            <p:cNvSpPr/>
            <p:nvPr/>
          </p:nvSpPr>
          <p:spPr>
            <a:xfrm rot="5400000">
              <a:off x="4328907" y="16145"/>
              <a:ext cx="1073975" cy="6945012"/>
            </a:xfrm>
            <a:prstGeom prst="round2SameRect">
              <a:avLst/>
            </a:prstGeom>
            <a:sp3d extrusionH="12700" prstMaterial="plastic">
              <a:bevelT w="50800" h="50800"/>
            </a:sp3d>
          </p:spPr>
          <p:style>
            <a:lnRef idx="1">
              <a:schemeClr val="accent2">
                <a:hueOff val="0"/>
                <a:satOff val="0"/>
                <a:lumOff val="0"/>
                <a:alphaOff val="0"/>
              </a:schemeClr>
            </a:lnRef>
            <a:fillRef idx="1">
              <a:schemeClr val="lt1">
                <a:alpha val="90000"/>
                <a:hueOff val="0"/>
                <a:satOff val="0"/>
                <a:lumOff val="0"/>
                <a:alphaOff val="0"/>
              </a:schemeClr>
            </a:fillRef>
            <a:effectRef idx="2">
              <a:schemeClr val="lt1">
                <a:alpha val="90000"/>
                <a:hueOff val="0"/>
                <a:satOff val="0"/>
                <a:lumOff val="0"/>
                <a:alphaOff val="0"/>
              </a:schemeClr>
            </a:effectRef>
            <a:fontRef idx="minor">
              <a:schemeClr val="dk1">
                <a:hueOff val="0"/>
                <a:satOff val="0"/>
                <a:lumOff val="0"/>
                <a:alphaOff val="0"/>
              </a:schemeClr>
            </a:fontRef>
          </p:style>
        </p:sp>
        <p:sp>
          <p:nvSpPr>
            <p:cNvPr id="12" name="同侧圆角矩形 14"/>
            <p:cNvSpPr/>
            <p:nvPr/>
          </p:nvSpPr>
          <p:spPr>
            <a:xfrm>
              <a:off x="1393389" y="3004091"/>
              <a:ext cx="6892585" cy="969121"/>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28016" tIns="11430" rIns="11430" bIns="11430" numCol="1" spcCol="1270" anchor="ctr" anchorCtr="0">
              <a:noAutofit/>
            </a:bodyPr>
            <a:lstStyle/>
            <a:p>
              <a:pPr marL="285750" lvl="1" indent="-285750" algn="l" defTabSz="800100">
                <a:lnSpc>
                  <a:spcPct val="150000"/>
                </a:lnSpc>
                <a:spcBef>
                  <a:spcPct val="0"/>
                </a:spcBef>
                <a:spcAft>
                  <a:spcPct val="150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根据存管银行反馈的结购汇数据结果，完成当日再结算</a:t>
              </a:r>
              <a:endParaRPr lang="zh-CN" altLang="en-US" sz="1600" b="0" kern="1200">
                <a:latin typeface="黑体" panose="02010609060101010101" pitchFamily="49" charset="-122"/>
                <a:ea typeface="黑体" panose="02010609060101010101" pitchFamily="49" charset="-122"/>
              </a:endParaRPr>
            </a:p>
            <a:p>
              <a:pPr marL="285750" lvl="1" indent="-285750" algn="l" defTabSz="800100">
                <a:lnSpc>
                  <a:spcPct val="150000"/>
                </a:lnSpc>
                <a:spcBef>
                  <a:spcPct val="0"/>
                </a:spcBef>
                <a:spcAft>
                  <a:spcPct val="15000"/>
                </a:spcAft>
                <a:buFont typeface="Wingdings" panose="05000000000000000000" pitchFamily="2" charset="2"/>
                <a:buChar char="l"/>
              </a:pPr>
              <a:r>
                <a:rPr lang="zh-CN" altLang="en-US" sz="1600" b="0" kern="1200" smtClean="0">
                  <a:latin typeface="黑体" panose="02010609060101010101" pitchFamily="49" charset="-122"/>
                  <a:ea typeface="黑体" panose="02010609060101010101" pitchFamily="49" charset="-122"/>
                </a:rPr>
                <a:t>按规定执行数据报送</a:t>
              </a:r>
              <a:endParaRPr lang="zh-CN" altLang="en-US" sz="1600" b="0" kern="1200">
                <a:latin typeface="黑体" panose="02010609060101010101" pitchFamily="49" charset="-122"/>
                <a:ea typeface="黑体" panose="02010609060101010101" pitchFamily="49" charset="-122"/>
              </a:endParaRPr>
            </a:p>
          </p:txBody>
        </p:sp>
      </p:grpSp>
      <p:pic>
        <p:nvPicPr>
          <p:cNvPr id="23"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24"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3679081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标题 3"/>
          <p:cNvSpPr>
            <a:spLocks noGrp="1"/>
          </p:cNvSpPr>
          <p:nvPr>
            <p:ph type="title"/>
          </p:nvPr>
        </p:nvSpPr>
        <p:spPr>
          <a:xfrm>
            <a:off x="342900" y="136525"/>
            <a:ext cx="8723313" cy="638175"/>
          </a:xfrm>
        </p:spPr>
        <p:txBody>
          <a:bodyPr>
            <a:noAutofit/>
          </a:bodyPr>
          <a:lstStyle/>
          <a:p>
            <a:r>
              <a:rPr lang="zh-CN" altLang="en-US" smtClean="0"/>
              <a:t>原油期货结算业务</a:t>
            </a:r>
            <a:r>
              <a:rPr lang="en-US" altLang="zh-CN" smtClean="0"/>
              <a:t>	</a:t>
            </a:r>
            <a:r>
              <a:rPr lang="zh-CN" altLang="en-US" smtClean="0"/>
              <a:t>会员结算 </a:t>
            </a:r>
            <a:r>
              <a:rPr lang="en-US" altLang="zh-CN" smtClean="0"/>
              <a:t>– </a:t>
            </a:r>
            <a:r>
              <a:rPr lang="zh-CN" altLang="en-US" smtClean="0"/>
              <a:t>日常结购汇 </a:t>
            </a:r>
            <a:r>
              <a:rPr lang="en-US" altLang="zh-CN" smtClean="0"/>
              <a:t>vs </a:t>
            </a:r>
            <a:r>
              <a:rPr lang="zh-CN" altLang="en-US" smtClean="0"/>
              <a:t>强制结汇</a:t>
            </a:r>
          </a:p>
        </p:txBody>
      </p:sp>
      <p:graphicFrame>
        <p:nvGraphicFramePr>
          <p:cNvPr id="5" name="表格 4"/>
          <p:cNvGraphicFramePr>
            <a:graphicFrameLocks noGrp="1"/>
          </p:cNvGraphicFramePr>
          <p:nvPr>
            <p:extLst>
              <p:ext uri="{D42A27DB-BD31-4B8C-83A1-F6EECF244321}">
                <p14:modId xmlns:p14="http://schemas.microsoft.com/office/powerpoint/2010/main" val="186416758"/>
              </p:ext>
            </p:extLst>
          </p:nvPr>
        </p:nvGraphicFramePr>
        <p:xfrm>
          <a:off x="379413" y="1455163"/>
          <a:ext cx="9702800" cy="638175"/>
        </p:xfrm>
        <a:graphic>
          <a:graphicData uri="http://schemas.openxmlformats.org/drawingml/2006/table">
            <a:tbl>
              <a:tblPr firstRow="1" bandRow="1">
                <a:tableStyleId>{5C22544A-7EE6-4342-B048-85BDC9FD1C3A}</a:tableStyleId>
              </a:tblPr>
              <a:tblGrid>
                <a:gridCol w="1485246"/>
                <a:gridCol w="4711396"/>
                <a:gridCol w="3506158"/>
              </a:tblGrid>
              <a:tr h="638175">
                <a:tc>
                  <a:txBody>
                    <a:bodyPr/>
                    <a:lstStyle/>
                    <a:p>
                      <a:pPr algn="ctr"/>
                      <a:endParaRPr lang="zh-CN" altLang="en-US" sz="1600" b="0">
                        <a:solidFill>
                          <a:schemeClr val="tx1"/>
                        </a:solidFill>
                        <a:latin typeface="黑体" panose="02010609060101010101" pitchFamily="49" charset="-122"/>
                        <a:ea typeface="黑体" panose="02010609060101010101" pitchFamily="49" charset="-122"/>
                      </a:endParaRPr>
                    </a:p>
                  </a:txBody>
                  <a:tcPr marL="91456" marR="91456" marT="45776" marB="45776" anchor="ctr">
                    <a:lnL w="12700" cap="flat" cmpd="sng" algn="ctr">
                      <a:no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zh-CN" altLang="en-US" sz="1800" b="0" smtClean="0">
                          <a:solidFill>
                            <a:srgbClr val="C00000"/>
                          </a:solidFill>
                          <a:latin typeface="黑体" panose="02010609060101010101" pitchFamily="49" charset="-122"/>
                          <a:ea typeface="黑体" panose="02010609060101010101" pitchFamily="49" charset="-122"/>
                        </a:rPr>
                        <a:t>会员日常结购汇</a:t>
                      </a:r>
                      <a:endParaRPr lang="zh-CN" altLang="en-US" sz="1800" b="0">
                        <a:solidFill>
                          <a:srgbClr val="C00000"/>
                        </a:solidFill>
                        <a:latin typeface="黑体" panose="02010609060101010101" pitchFamily="49" charset="-122"/>
                        <a:ea typeface="黑体" panose="02010609060101010101" pitchFamily="49" charset="-122"/>
                      </a:endParaRPr>
                    </a:p>
                  </a:txBody>
                  <a:tcPr marL="91456" marR="91456" marT="45776" marB="45776" anchor="ctr">
                    <a:lnL w="12700" cap="flat" cmpd="sng" algn="ctr">
                      <a:solidFill>
                        <a:schemeClr val="accent2"/>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a:r>
                        <a:rPr lang="zh-CN" altLang="en-US" sz="1800" b="0" smtClean="0">
                          <a:solidFill>
                            <a:srgbClr val="0060A8"/>
                          </a:solidFill>
                          <a:latin typeface="黑体" panose="02010609060101010101" pitchFamily="49" charset="-122"/>
                          <a:ea typeface="黑体" panose="02010609060101010101" pitchFamily="49" charset="-122"/>
                        </a:rPr>
                        <a:t>能源中心强制结汇</a:t>
                      </a:r>
                      <a:endParaRPr lang="zh-CN" altLang="en-US" sz="1800" b="0">
                        <a:solidFill>
                          <a:srgbClr val="0060A8"/>
                        </a:solidFill>
                        <a:latin typeface="黑体" panose="02010609060101010101" pitchFamily="49" charset="-122"/>
                        <a:ea typeface="黑体" panose="02010609060101010101" pitchFamily="49" charset="-122"/>
                      </a:endParaRPr>
                    </a:p>
                  </a:txBody>
                  <a:tcPr marL="91464" marR="91464" marT="45764" marB="45764"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4" name="表格 3"/>
          <p:cNvGraphicFramePr>
            <a:graphicFrameLocks noGrp="1"/>
          </p:cNvGraphicFramePr>
          <p:nvPr>
            <p:extLst>
              <p:ext uri="{D42A27DB-BD31-4B8C-83A1-F6EECF244321}">
                <p14:modId xmlns:p14="http://schemas.microsoft.com/office/powerpoint/2010/main" val="3918996660"/>
              </p:ext>
            </p:extLst>
          </p:nvPr>
        </p:nvGraphicFramePr>
        <p:xfrm>
          <a:off x="400050" y="4240770"/>
          <a:ext cx="9702800" cy="1612900"/>
        </p:xfrm>
        <a:graphic>
          <a:graphicData uri="http://schemas.openxmlformats.org/drawingml/2006/table">
            <a:tbl>
              <a:tblPr firstRow="1" bandRow="1">
                <a:tableStyleId>{5C22544A-7EE6-4342-B048-85BDC9FD1C3A}</a:tableStyleId>
              </a:tblPr>
              <a:tblGrid>
                <a:gridCol w="1485246"/>
                <a:gridCol w="4711396"/>
                <a:gridCol w="3506158"/>
              </a:tblGrid>
              <a:tr h="669489">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结购汇账户</a:t>
                      </a:r>
                      <a:endParaRPr lang="zh-CN" altLang="en-US" sz="1600" b="0">
                        <a:solidFill>
                          <a:schemeClr val="tx1"/>
                        </a:solidFill>
                        <a:latin typeface="黑体" panose="02010609060101010101" pitchFamily="49" charset="-122"/>
                        <a:ea typeface="黑体" panose="02010609060101010101" pitchFamily="49" charset="-122"/>
                      </a:endParaRPr>
                    </a:p>
                  </a:txBody>
                  <a:tcPr marL="91456" marR="91456" marT="45741" marB="45741"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会员保证金专用账户</a:t>
                      </a:r>
                      <a:endParaRPr lang="zh-CN" altLang="en-US" sz="1600" b="0">
                        <a:solidFill>
                          <a:schemeClr val="tx1"/>
                        </a:solidFill>
                        <a:latin typeface="黑体" panose="02010609060101010101" pitchFamily="49" charset="-122"/>
                        <a:ea typeface="黑体" panose="02010609060101010101" pitchFamily="49" charset="-122"/>
                      </a:endParaRPr>
                    </a:p>
                  </a:txBody>
                  <a:tcPr marL="91456" marR="91456" marT="45741" marB="45741" anchor="ctr">
                    <a:lnL w="12700" cap="flat" cmpd="sng" algn="ctr">
                      <a:solidFill>
                        <a:schemeClr val="accent2"/>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marL="0" marR="0" indent="0" algn="ctr" defTabSz="846689" rtl="0" eaLnBrk="1" fontAlgn="auto" latinLnBrk="0" hangingPunct="1">
                        <a:lnSpc>
                          <a:spcPct val="100000"/>
                        </a:lnSpc>
                        <a:spcBef>
                          <a:spcPts val="0"/>
                        </a:spcBef>
                        <a:spcAft>
                          <a:spcPts val="0"/>
                        </a:spcAft>
                        <a:buClrTx/>
                        <a:buSzTx/>
                        <a:buFontTx/>
                        <a:buNone/>
                        <a:tabLst/>
                        <a:defRPr/>
                      </a:pPr>
                      <a:r>
                        <a:rPr lang="zh-CN" altLang="en-US" sz="1600" b="0" smtClean="0">
                          <a:solidFill>
                            <a:schemeClr val="tx1"/>
                          </a:solidFill>
                          <a:latin typeface="黑体" panose="02010609060101010101" pitchFamily="49" charset="-122"/>
                          <a:ea typeface="黑体" panose="02010609060101010101" pitchFamily="49" charset="-122"/>
                        </a:rPr>
                        <a:t>会员专用资金账户</a:t>
                      </a:r>
                    </a:p>
                  </a:txBody>
                  <a:tcPr marL="91464" marR="91464" marT="45729" marB="45729"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r>
              <a:tr h="943411">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结购汇处理</a:t>
                      </a:r>
                      <a:endParaRPr lang="zh-CN" altLang="en-US" sz="1600" b="0">
                        <a:solidFill>
                          <a:schemeClr val="tx1"/>
                        </a:solidFill>
                        <a:latin typeface="黑体" panose="02010609060101010101" pitchFamily="49" charset="-122"/>
                        <a:ea typeface="黑体" panose="02010609060101010101" pitchFamily="49" charset="-122"/>
                      </a:endParaRPr>
                    </a:p>
                  </a:txBody>
                  <a:tcPr marL="91456" marR="91456" marT="45741" marB="45741"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l">
                        <a:lnSpc>
                          <a:spcPct val="150000"/>
                        </a:lnSpc>
                      </a:pPr>
                      <a:r>
                        <a:rPr lang="zh-CN" altLang="en-US" sz="1600" b="0" smtClean="0">
                          <a:latin typeface="黑体" panose="02010609060101010101" pitchFamily="49" charset="-122"/>
                          <a:ea typeface="黑体" panose="02010609060101010101" pitchFamily="49" charset="-122"/>
                        </a:rPr>
                        <a:t>结汇：扣减美元账户余额，增加人民币账户余额</a:t>
                      </a:r>
                      <a:endParaRPr lang="en-US" altLang="zh-CN" sz="1600" b="0" smtClean="0">
                        <a:latin typeface="黑体" panose="02010609060101010101" pitchFamily="49" charset="-122"/>
                        <a:ea typeface="黑体" panose="02010609060101010101" pitchFamily="49" charset="-122"/>
                      </a:endParaRPr>
                    </a:p>
                    <a:p>
                      <a:pPr algn="l">
                        <a:lnSpc>
                          <a:spcPct val="150000"/>
                        </a:lnSpc>
                      </a:pPr>
                      <a:r>
                        <a:rPr lang="zh-CN" altLang="en-US" sz="1600" b="0" smtClean="0">
                          <a:latin typeface="黑体" panose="02010609060101010101" pitchFamily="49" charset="-122"/>
                          <a:ea typeface="黑体" panose="02010609060101010101" pitchFamily="49" charset="-122"/>
                        </a:rPr>
                        <a:t>购汇：扣减人民币账户余额，增加美元账户余额</a:t>
                      </a:r>
                      <a:endParaRPr lang="zh-CN" altLang="en-US" sz="1600" b="0">
                        <a:latin typeface="黑体" panose="02010609060101010101" pitchFamily="49" charset="-122"/>
                        <a:ea typeface="黑体" panose="02010609060101010101" pitchFamily="49" charset="-122"/>
                      </a:endParaRPr>
                    </a:p>
                  </a:txBody>
                  <a:tcPr marL="91456" marR="91456" marT="45741" marB="45741" anchor="ctr">
                    <a:lnL w="12700" cap="flat" cmpd="sng" algn="ctr">
                      <a:solidFill>
                        <a:schemeClr val="accent2"/>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marL="0" marR="0" indent="0" algn="l" defTabSz="846689" rtl="0" eaLnBrk="1" fontAlgn="auto" latinLnBrk="0" hangingPunct="1">
                        <a:lnSpc>
                          <a:spcPct val="150000"/>
                        </a:lnSpc>
                        <a:spcBef>
                          <a:spcPts val="0"/>
                        </a:spcBef>
                        <a:spcAft>
                          <a:spcPts val="0"/>
                        </a:spcAft>
                        <a:buClrTx/>
                        <a:buSzTx/>
                        <a:buFontTx/>
                        <a:buNone/>
                        <a:tabLst/>
                        <a:defRPr/>
                      </a:pPr>
                      <a:r>
                        <a:rPr lang="zh-CN" altLang="en-US" sz="1600" b="0" smtClean="0">
                          <a:latin typeface="黑体" panose="02010609060101010101" pitchFamily="49" charset="-122"/>
                          <a:ea typeface="黑体" panose="02010609060101010101" pitchFamily="49" charset="-122"/>
                        </a:rPr>
                        <a:t>扣减美元账户余额，增加人民币账户余额，并自动向能源中心入金</a:t>
                      </a:r>
                    </a:p>
                  </a:txBody>
                  <a:tcPr marL="91464" marR="91464" marT="45729" marB="45729"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bl>
          </a:graphicData>
        </a:graphic>
      </p:graphicFrame>
      <p:graphicFrame>
        <p:nvGraphicFramePr>
          <p:cNvPr id="6" name="表格 5"/>
          <p:cNvGraphicFramePr>
            <a:graphicFrameLocks noGrp="1"/>
          </p:cNvGraphicFramePr>
          <p:nvPr>
            <p:extLst>
              <p:ext uri="{D42A27DB-BD31-4B8C-83A1-F6EECF244321}">
                <p14:modId xmlns:p14="http://schemas.microsoft.com/office/powerpoint/2010/main" val="4214703966"/>
              </p:ext>
            </p:extLst>
          </p:nvPr>
        </p:nvGraphicFramePr>
        <p:xfrm>
          <a:off x="388938" y="2396551"/>
          <a:ext cx="9701212" cy="1337734"/>
        </p:xfrm>
        <a:graphic>
          <a:graphicData uri="http://schemas.openxmlformats.org/drawingml/2006/table">
            <a:tbl>
              <a:tblPr firstRow="1" bandRow="1">
                <a:tableStyleId>{5C22544A-7EE6-4342-B048-85BDC9FD1C3A}</a:tableStyleId>
              </a:tblPr>
              <a:tblGrid>
                <a:gridCol w="1485003"/>
                <a:gridCol w="4710625"/>
                <a:gridCol w="3505584"/>
              </a:tblGrid>
              <a:tr h="668867">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发起方</a:t>
                      </a:r>
                      <a:endParaRPr lang="zh-CN" altLang="en-US" sz="1600" b="0">
                        <a:solidFill>
                          <a:schemeClr val="tx1"/>
                        </a:solidFill>
                        <a:latin typeface="黑体" panose="02010609060101010101" pitchFamily="49" charset="-122"/>
                        <a:ea typeface="黑体" panose="02010609060101010101" pitchFamily="49" charset="-122"/>
                      </a:endParaRPr>
                    </a:p>
                  </a:txBody>
                  <a:tcPr marL="91441" marR="91441" marT="45698" marB="45698"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会员</a:t>
                      </a:r>
                      <a:endParaRPr lang="zh-CN" altLang="en-US" sz="1600" b="0">
                        <a:solidFill>
                          <a:schemeClr val="tx1"/>
                        </a:solidFill>
                        <a:latin typeface="黑体" panose="02010609060101010101" pitchFamily="49" charset="-122"/>
                        <a:ea typeface="黑体" panose="02010609060101010101" pitchFamily="49" charset="-122"/>
                      </a:endParaRPr>
                    </a:p>
                  </a:txBody>
                  <a:tcPr marL="91441" marR="91441" marT="45698" marB="45698" anchor="ctr">
                    <a:lnL w="12700" cap="flat" cmpd="sng" algn="ctr">
                      <a:solidFill>
                        <a:schemeClr val="accent2"/>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lumMod val="20000"/>
                        <a:lumOff val="80000"/>
                      </a:schemeClr>
                    </a:solidFill>
                  </a:tcPr>
                </a:tc>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能源中心</a:t>
                      </a:r>
                      <a:endParaRPr lang="zh-CN" altLang="en-US" sz="1600" b="0">
                        <a:solidFill>
                          <a:schemeClr val="tx1"/>
                        </a:solidFill>
                        <a:latin typeface="黑体" panose="02010609060101010101" pitchFamily="49" charset="-122"/>
                        <a:ea typeface="黑体" panose="02010609060101010101" pitchFamily="49" charset="-122"/>
                      </a:endParaRPr>
                    </a:p>
                  </a:txBody>
                  <a:tcPr marL="91449" marR="91449" marT="45686" marB="45686"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solidFill>
                      <a:schemeClr val="accent5">
                        <a:lumMod val="40000"/>
                        <a:lumOff val="60000"/>
                      </a:schemeClr>
                    </a:solidFill>
                  </a:tcPr>
                </a:tc>
              </a:tr>
              <a:tr h="668867">
                <a:tc>
                  <a:txBody>
                    <a:bodyPr/>
                    <a:lstStyle/>
                    <a:p>
                      <a:pPr algn="ctr"/>
                      <a:r>
                        <a:rPr lang="zh-CN" altLang="en-US" sz="1600" b="0" smtClean="0">
                          <a:solidFill>
                            <a:schemeClr val="tx1"/>
                          </a:solidFill>
                          <a:latin typeface="黑体" panose="02010609060101010101" pitchFamily="49" charset="-122"/>
                          <a:ea typeface="黑体" panose="02010609060101010101" pitchFamily="49" charset="-122"/>
                        </a:rPr>
                        <a:t>触发条件</a:t>
                      </a:r>
                      <a:endParaRPr lang="zh-CN" altLang="en-US" sz="1600" b="0">
                        <a:solidFill>
                          <a:schemeClr val="tx1"/>
                        </a:solidFill>
                        <a:latin typeface="黑体" panose="02010609060101010101" pitchFamily="49" charset="-122"/>
                        <a:ea typeface="黑体" panose="02010609060101010101" pitchFamily="49" charset="-122"/>
                      </a:endParaRPr>
                    </a:p>
                  </a:txBody>
                  <a:tcPr marL="91441" marR="91441" marT="45698" marB="45698" anchor="ctr">
                    <a:lnL w="12700" cap="flat" cmpd="sng" algn="ctr">
                      <a:solidFill>
                        <a:schemeClr val="accent2"/>
                      </a:solidFill>
                      <a:prstDash val="solid"/>
                      <a:round/>
                      <a:headEnd type="none" w="med" len="med"/>
                      <a:tailEnd type="none" w="med" len="med"/>
                    </a:lnL>
                    <a:lnR w="12700" cap="flat" cmpd="sng" algn="ctr">
                      <a:solidFill>
                        <a:schemeClr val="accent2"/>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algn="ctr"/>
                      <a:r>
                        <a:rPr lang="zh-CN" altLang="en-US" sz="1600" b="0" smtClean="0">
                          <a:latin typeface="黑体" panose="02010609060101010101" pitchFamily="49" charset="-122"/>
                          <a:ea typeface="黑体" panose="02010609060101010101" pitchFamily="49" charset="-122"/>
                        </a:rPr>
                        <a:t>期货交易盈亏结算、缴纳手续费、交割货款、</a:t>
                      </a:r>
                      <a:endParaRPr lang="en-US" altLang="zh-CN" sz="1600" b="0" smtClean="0">
                        <a:latin typeface="黑体" panose="02010609060101010101" pitchFamily="49" charset="-122"/>
                        <a:ea typeface="黑体" panose="02010609060101010101" pitchFamily="49" charset="-122"/>
                      </a:endParaRPr>
                    </a:p>
                    <a:p>
                      <a:pPr algn="ctr"/>
                      <a:r>
                        <a:rPr lang="zh-CN" altLang="en-US" sz="1600" b="0" smtClean="0">
                          <a:latin typeface="黑体" panose="02010609060101010101" pitchFamily="49" charset="-122"/>
                          <a:ea typeface="黑体" panose="02010609060101010101" pitchFamily="49" charset="-122"/>
                        </a:rPr>
                        <a:t>结算货币资金缺口等</a:t>
                      </a:r>
                      <a:endParaRPr lang="zh-CN" altLang="en-US" sz="1600" b="0">
                        <a:latin typeface="黑体" panose="02010609060101010101" pitchFamily="49" charset="-122"/>
                        <a:ea typeface="黑体" panose="02010609060101010101" pitchFamily="49" charset="-122"/>
                      </a:endParaRPr>
                    </a:p>
                  </a:txBody>
                  <a:tcPr marL="91441" marR="91441" marT="45698" marB="45698" anchor="ctr">
                    <a:lnL w="12700" cap="flat" cmpd="sng" algn="ctr">
                      <a:solidFill>
                        <a:schemeClr val="accent2"/>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noFill/>
                  </a:tcPr>
                </a:tc>
                <a:tc>
                  <a:txBody>
                    <a:bodyPr/>
                    <a:lstStyle/>
                    <a:p>
                      <a:pPr marL="0" indent="0" algn="ctr"/>
                      <a:r>
                        <a:rPr lang="zh-CN" altLang="en-US" sz="1600" b="0" smtClean="0">
                          <a:latin typeface="黑体" panose="02010609060101010101" pitchFamily="49" charset="-122"/>
                          <a:ea typeface="黑体" panose="02010609060101010101" pitchFamily="49" charset="-122"/>
                        </a:rPr>
                        <a:t>会员结算准备金中人民币资金</a:t>
                      </a:r>
                      <a:endParaRPr lang="en-US" altLang="zh-CN" sz="1600" b="0" smtClean="0">
                        <a:latin typeface="黑体" panose="02010609060101010101" pitchFamily="49" charset="-122"/>
                        <a:ea typeface="黑体" panose="02010609060101010101" pitchFamily="49" charset="-122"/>
                      </a:endParaRPr>
                    </a:p>
                    <a:p>
                      <a:pPr marL="0" indent="0" algn="ctr"/>
                      <a:r>
                        <a:rPr lang="zh-CN" altLang="en-US" sz="1600" b="0" smtClean="0">
                          <a:latin typeface="黑体" panose="02010609060101010101" pitchFamily="49" charset="-122"/>
                          <a:ea typeface="黑体" panose="02010609060101010101" pitchFamily="49" charset="-122"/>
                        </a:rPr>
                        <a:t>低于结算准备金最低余额要求</a:t>
                      </a:r>
                      <a:endParaRPr lang="en-US" altLang="zh-CN" sz="1600" b="0" smtClean="0">
                        <a:latin typeface="黑体" panose="02010609060101010101" pitchFamily="49" charset="-122"/>
                        <a:ea typeface="黑体" panose="02010609060101010101" pitchFamily="49" charset="-122"/>
                      </a:endParaRPr>
                    </a:p>
                  </a:txBody>
                  <a:tcPr marL="91449" marR="91449" marT="45686" marB="45686" anchor="ctr">
                    <a:lnL w="12700" cap="flat" cmpd="sng" algn="ctr">
                      <a:solidFill>
                        <a:srgbClr val="0070C0"/>
                      </a:solidFill>
                      <a:prstDash val="solid"/>
                      <a:round/>
                      <a:headEnd type="none" w="med" len="med"/>
                      <a:tailEnd type="none" w="med" len="med"/>
                    </a:lnL>
                    <a:lnR w="12700" cap="flat" cmpd="sng" algn="ctr">
                      <a:solidFill>
                        <a:srgbClr val="0070C0"/>
                      </a:solidFill>
                      <a:prstDash val="solid"/>
                      <a:round/>
                      <a:headEnd type="none" w="med" len="med"/>
                      <a:tailEnd type="none" w="med" len="med"/>
                    </a:lnR>
                    <a:lnT w="12700" cap="flat" cmpd="sng" algn="ctr">
                      <a:solidFill>
                        <a:srgbClr val="0070C0"/>
                      </a:solidFill>
                      <a:prstDash val="solid"/>
                      <a:round/>
                      <a:headEnd type="none" w="med" len="med"/>
                      <a:tailEnd type="none" w="med" len="med"/>
                    </a:lnT>
                    <a:lnB w="12700" cap="flat" cmpd="sng" algn="ctr">
                      <a:solidFill>
                        <a:srgbClr val="0070C0"/>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28</a:t>
            </a:fld>
            <a:endParaRPr lang="zh-CN" altLang="en-US"/>
          </a:p>
        </p:txBody>
      </p:sp>
      <p:pic>
        <p:nvPicPr>
          <p:cNvPr id="7"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8"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10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20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1"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up)">
                                      <p:cBhvr>
                                        <p:cTn id="17"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交割结算 </a:t>
            </a:r>
            <a:r>
              <a:rPr lang="en-US" altLang="zh-CN" sz="2000" smtClean="0"/>
              <a:t>– </a:t>
            </a:r>
            <a:r>
              <a:rPr lang="zh-CN" altLang="en-US" sz="2000" smtClean="0"/>
              <a:t>保税实物交割</a:t>
            </a:r>
          </a:p>
        </p:txBody>
      </p:sp>
      <p:sp>
        <p:nvSpPr>
          <p:cNvPr id="35844" name="内容占位符 2"/>
          <p:cNvSpPr txBox="1">
            <a:spLocks/>
          </p:cNvSpPr>
          <p:nvPr/>
        </p:nvSpPr>
        <p:spPr bwMode="auto">
          <a:xfrm>
            <a:off x="447675" y="1231900"/>
            <a:ext cx="9639300" cy="541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450850" indent="-450850">
              <a:spcBef>
                <a:spcPct val="20000"/>
              </a:spcBef>
              <a:buFont typeface="Arial" charset="0"/>
              <a:buChar char="•"/>
              <a:tabLst>
                <a:tab pos="2149475" algn="l"/>
              </a:tabLst>
              <a:defRPr sz="3000">
                <a:solidFill>
                  <a:schemeClr val="tx1"/>
                </a:solidFill>
                <a:latin typeface="Calibri" pitchFamily="34" charset="0"/>
                <a:ea typeface="微软雅黑" pitchFamily="34" charset="-122"/>
                <a:sym typeface="Calibri" pitchFamily="34" charset="0"/>
              </a:defRPr>
            </a:lvl1pPr>
            <a:lvl2pPr marL="687388" indent="-263525">
              <a:spcBef>
                <a:spcPct val="20000"/>
              </a:spcBef>
              <a:buFont typeface="Arial" charset="0"/>
              <a:buChar char="–"/>
              <a:tabLst>
                <a:tab pos="2149475" algn="l"/>
              </a:tabLst>
              <a:defRPr sz="2600">
                <a:solidFill>
                  <a:schemeClr val="tx1"/>
                </a:solidFill>
                <a:latin typeface="Calibri" pitchFamily="34" charset="0"/>
                <a:ea typeface="微软雅黑" pitchFamily="34" charset="-122"/>
                <a:sym typeface="Calibri" pitchFamily="34" charset="0"/>
              </a:defRPr>
            </a:lvl2pPr>
            <a:lvl3pPr marL="1058863" indent="-211138">
              <a:spcBef>
                <a:spcPct val="20000"/>
              </a:spcBef>
              <a:buFont typeface="Arial" charset="0"/>
              <a:buChar char="•"/>
              <a:tabLst>
                <a:tab pos="2149475" algn="l"/>
              </a:tabLst>
              <a:defRPr sz="2200">
                <a:solidFill>
                  <a:schemeClr val="tx1"/>
                </a:solidFill>
                <a:latin typeface="Calibri" pitchFamily="34" charset="0"/>
                <a:ea typeface="微软雅黑" pitchFamily="34" charset="-122"/>
                <a:sym typeface="Calibri" pitchFamily="34" charset="0"/>
              </a:defRPr>
            </a:lvl3pPr>
            <a:lvl4pPr marL="1481138" indent="-211138">
              <a:spcBef>
                <a:spcPct val="20000"/>
              </a:spcBef>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4pPr>
            <a:lvl5pPr marL="1905000" indent="-211138">
              <a:spcBef>
                <a:spcPct val="20000"/>
              </a:spcBef>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5pPr>
            <a:lvl6pPr marL="2362200" indent="-211138" defTabSz="846138" eaLnBrk="0" fontAlgn="base" hangingPunct="0">
              <a:spcBef>
                <a:spcPct val="20000"/>
              </a:spcBef>
              <a:spcAft>
                <a:spcPct val="0"/>
              </a:spcAft>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6pPr>
            <a:lvl7pPr marL="2819400" indent="-211138" defTabSz="846138" eaLnBrk="0" fontAlgn="base" hangingPunct="0">
              <a:spcBef>
                <a:spcPct val="20000"/>
              </a:spcBef>
              <a:spcAft>
                <a:spcPct val="0"/>
              </a:spcAft>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7pPr>
            <a:lvl8pPr marL="3276600" indent="-211138" defTabSz="846138" eaLnBrk="0" fontAlgn="base" hangingPunct="0">
              <a:spcBef>
                <a:spcPct val="20000"/>
              </a:spcBef>
              <a:spcAft>
                <a:spcPct val="0"/>
              </a:spcAft>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8pPr>
            <a:lvl9pPr marL="3733800" indent="-211138" defTabSz="846138" eaLnBrk="0" fontAlgn="base" hangingPunct="0">
              <a:spcBef>
                <a:spcPct val="20000"/>
              </a:spcBef>
              <a:spcAft>
                <a:spcPct val="0"/>
              </a:spcAft>
              <a:buFont typeface="Arial" charset="0"/>
              <a:buChar char="»"/>
              <a:tabLst>
                <a:tab pos="2149475" algn="l"/>
              </a:tabLst>
              <a:defRPr sz="1900">
                <a:solidFill>
                  <a:schemeClr val="tx1"/>
                </a:solidFill>
                <a:latin typeface="Calibri" pitchFamily="34" charset="0"/>
                <a:ea typeface="微软雅黑" pitchFamily="34" charset="-122"/>
                <a:sym typeface="Calibri" pitchFamily="34" charset="0"/>
              </a:defRPr>
            </a:lvl9pPr>
          </a:lstStyle>
          <a:p>
            <a:pPr marL="361950" indent="-361950">
              <a:spcBef>
                <a:spcPct val="0"/>
              </a:spcBef>
              <a:buClr>
                <a:srgbClr val="C00000"/>
              </a:buClr>
              <a:buFont typeface="Wingdings" pitchFamily="2" charset="2"/>
              <a:buChar char="l"/>
              <a:tabLst>
                <a:tab pos="1527175" algn="l"/>
              </a:tabLst>
            </a:pPr>
            <a:r>
              <a:rPr lang="zh-CN" altLang="en-US" sz="1800" smtClean="0">
                <a:latin typeface="黑体" pitchFamily="49" charset="-122"/>
                <a:ea typeface="黑体" pitchFamily="49" charset="-122"/>
              </a:rPr>
              <a:t>到期交割：</a:t>
            </a:r>
            <a:r>
              <a:rPr lang="en-US" altLang="zh-CN" sz="1800">
                <a:latin typeface="黑体" pitchFamily="49" charset="-122"/>
                <a:ea typeface="黑体" pitchFamily="49" charset="-122"/>
              </a:rPr>
              <a:t>	</a:t>
            </a:r>
            <a:r>
              <a:rPr lang="zh-CN" altLang="en-US" sz="1800" smtClean="0">
                <a:solidFill>
                  <a:srgbClr val="C00000"/>
                </a:solidFill>
                <a:latin typeface="黑体" pitchFamily="49" charset="-122"/>
                <a:ea typeface="黑体" pitchFamily="49" charset="-122"/>
              </a:rPr>
              <a:t>交割期</a:t>
            </a:r>
            <a:r>
              <a:rPr lang="zh-CN" altLang="en-US" sz="1800" smtClean="0">
                <a:latin typeface="黑体" pitchFamily="49" charset="-122"/>
                <a:ea typeface="黑体" pitchFamily="49" charset="-122"/>
              </a:rPr>
              <a:t> </a:t>
            </a:r>
            <a:r>
              <a:rPr lang="en-US" altLang="zh-CN" sz="1800" smtClean="0">
                <a:latin typeface="黑体" pitchFamily="49" charset="-122"/>
                <a:ea typeface="黑体" pitchFamily="49" charset="-122"/>
              </a:rPr>
              <a:t>- </a:t>
            </a:r>
            <a:r>
              <a:rPr lang="zh-CN" altLang="en-US" sz="1800" smtClean="0">
                <a:latin typeface="黑体" pitchFamily="49" charset="-122"/>
                <a:ea typeface="黑体" pitchFamily="49" charset="-122"/>
              </a:rPr>
              <a:t>最后</a:t>
            </a:r>
            <a:r>
              <a:rPr lang="zh-CN" altLang="en-US" sz="1800">
                <a:latin typeface="黑体" pitchFamily="49" charset="-122"/>
                <a:ea typeface="黑体" pitchFamily="49" charset="-122"/>
              </a:rPr>
              <a:t>交易日后连续五个交易日</a:t>
            </a: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smtClean="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smtClean="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smtClean="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smtClean="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a:latin typeface="黑体" pitchFamily="49" charset="-122"/>
              <a:ea typeface="黑体" pitchFamily="49" charset="-122"/>
            </a:endParaRPr>
          </a:p>
          <a:p>
            <a:pPr>
              <a:spcBef>
                <a:spcPct val="0"/>
              </a:spcBef>
              <a:buClr>
                <a:srgbClr val="C00000"/>
              </a:buClr>
              <a:buFont typeface="Wingdings" pitchFamily="2" charset="2"/>
              <a:buChar char="l"/>
              <a:tabLst>
                <a:tab pos="1527175" algn="l"/>
              </a:tabLst>
            </a:pPr>
            <a:endParaRPr lang="en-US" altLang="zh-CN" sz="1800" smtClean="0">
              <a:latin typeface="黑体" pitchFamily="49" charset="-122"/>
              <a:ea typeface="黑体" pitchFamily="49" charset="-122"/>
            </a:endParaRPr>
          </a:p>
          <a:p>
            <a:pPr marL="0" indent="0">
              <a:spcBef>
                <a:spcPct val="0"/>
              </a:spcBef>
              <a:buClr>
                <a:srgbClr val="C00000"/>
              </a:buClr>
              <a:buNone/>
              <a:tabLst>
                <a:tab pos="1527175" algn="l"/>
              </a:tabLst>
            </a:pPr>
            <a:r>
              <a:rPr lang="en-US" altLang="zh-CN" sz="1800" smtClean="0">
                <a:latin typeface="黑体" pitchFamily="49" charset="-122"/>
                <a:ea typeface="黑体" pitchFamily="49" charset="-122"/>
              </a:rPr>
              <a:t>	</a:t>
            </a:r>
            <a:r>
              <a:rPr lang="zh-CN" altLang="en-US" sz="1800" smtClean="0">
                <a:solidFill>
                  <a:srgbClr val="C00000"/>
                </a:solidFill>
                <a:latin typeface="黑体" pitchFamily="49" charset="-122"/>
                <a:ea typeface="黑体" pitchFamily="49" charset="-122"/>
              </a:rPr>
              <a:t>保税交割</a:t>
            </a:r>
            <a:r>
              <a:rPr lang="zh-CN" altLang="en-US" sz="1800">
                <a:solidFill>
                  <a:srgbClr val="C00000"/>
                </a:solidFill>
                <a:latin typeface="黑体" pitchFamily="49" charset="-122"/>
                <a:ea typeface="黑体" pitchFamily="49" charset="-122"/>
              </a:rPr>
              <a:t>结算</a:t>
            </a:r>
            <a:r>
              <a:rPr lang="zh-CN" altLang="en-US" sz="1800" smtClean="0">
                <a:solidFill>
                  <a:srgbClr val="C00000"/>
                </a:solidFill>
                <a:latin typeface="黑体" pitchFamily="49" charset="-122"/>
                <a:ea typeface="黑体" pitchFamily="49" charset="-122"/>
              </a:rPr>
              <a:t>价 </a:t>
            </a:r>
            <a:r>
              <a:rPr lang="en-US" altLang="zh-CN" sz="1800" smtClean="0">
                <a:latin typeface="黑体" pitchFamily="49" charset="-122"/>
                <a:ea typeface="黑体" pitchFamily="49" charset="-122"/>
              </a:rPr>
              <a:t>- </a:t>
            </a:r>
            <a:r>
              <a:rPr lang="zh-CN" altLang="en-US" sz="1800" smtClean="0">
                <a:latin typeface="黑体" pitchFamily="49" charset="-122"/>
                <a:ea typeface="黑体" pitchFamily="49" charset="-122"/>
              </a:rPr>
              <a:t>该</a:t>
            </a:r>
            <a:r>
              <a:rPr lang="zh-CN" altLang="en-US" sz="1800">
                <a:latin typeface="黑体" pitchFamily="49" charset="-122"/>
                <a:ea typeface="黑体" pitchFamily="49" charset="-122"/>
              </a:rPr>
              <a:t>期货合约最后</a:t>
            </a:r>
            <a:r>
              <a:rPr lang="en-US" altLang="zh-CN" sz="1800">
                <a:latin typeface="黑体" pitchFamily="49" charset="-122"/>
                <a:ea typeface="黑体" pitchFamily="49" charset="-122"/>
              </a:rPr>
              <a:t>5</a:t>
            </a:r>
            <a:r>
              <a:rPr lang="zh-CN" altLang="en-US" sz="1800">
                <a:latin typeface="黑体" pitchFamily="49" charset="-122"/>
                <a:ea typeface="黑体" pitchFamily="49" charset="-122"/>
              </a:rPr>
              <a:t>个有成交交易日的结算价的</a:t>
            </a:r>
            <a:r>
              <a:rPr lang="zh-CN" altLang="en-US" sz="1800" smtClean="0">
                <a:latin typeface="黑体" pitchFamily="49" charset="-122"/>
                <a:ea typeface="黑体" pitchFamily="49" charset="-122"/>
              </a:rPr>
              <a:t>算术平均值</a:t>
            </a:r>
            <a:endParaRPr lang="en-US" altLang="zh-CN" sz="1800" smtClean="0">
              <a:latin typeface="黑体" pitchFamily="49" charset="-122"/>
              <a:ea typeface="黑体" pitchFamily="49" charset="-122"/>
            </a:endParaRPr>
          </a:p>
          <a:p>
            <a:pPr marL="0" indent="0">
              <a:spcBef>
                <a:spcPct val="0"/>
              </a:spcBef>
              <a:buClr>
                <a:srgbClr val="C00000"/>
              </a:buClr>
              <a:buNone/>
              <a:tabLst>
                <a:tab pos="1527175" algn="l"/>
              </a:tabLst>
            </a:pPr>
            <a:endParaRPr lang="en-US" altLang="zh-CN" sz="1800">
              <a:latin typeface="黑体" pitchFamily="49" charset="-122"/>
              <a:ea typeface="黑体" pitchFamily="49" charset="-122"/>
            </a:endParaRPr>
          </a:p>
          <a:p>
            <a:pPr marL="361950" indent="-361950">
              <a:lnSpc>
                <a:spcPct val="150000"/>
              </a:lnSpc>
              <a:spcBef>
                <a:spcPct val="0"/>
              </a:spcBef>
              <a:buClr>
                <a:srgbClr val="C00000"/>
              </a:buClr>
              <a:buFont typeface="Wingdings" panose="05000000000000000000" pitchFamily="2" charset="2"/>
              <a:buChar char="l"/>
              <a:tabLst>
                <a:tab pos="1527175" algn="l"/>
              </a:tabLst>
            </a:pPr>
            <a:r>
              <a:rPr lang="zh-CN" altLang="en-US" sz="1800">
                <a:latin typeface="黑体" pitchFamily="49" charset="-122"/>
                <a:ea typeface="黑体" pitchFamily="49" charset="-122"/>
              </a:rPr>
              <a:t>期转现</a:t>
            </a:r>
            <a:r>
              <a:rPr lang="zh-CN" altLang="en-US" sz="1800" smtClean="0">
                <a:latin typeface="黑体" pitchFamily="49" charset="-122"/>
                <a:ea typeface="黑体" pitchFamily="49" charset="-122"/>
              </a:rPr>
              <a:t>：</a:t>
            </a:r>
            <a:r>
              <a:rPr lang="en-US" altLang="zh-CN" sz="1800" smtClean="0">
                <a:latin typeface="黑体" pitchFamily="49" charset="-122"/>
                <a:ea typeface="黑体" pitchFamily="49" charset="-122"/>
              </a:rPr>
              <a:t>	</a:t>
            </a:r>
            <a:r>
              <a:rPr lang="zh-CN" altLang="en-US" sz="1800" smtClean="0">
                <a:latin typeface="黑体" pitchFamily="49" charset="-122"/>
                <a:ea typeface="黑体" pitchFamily="49" charset="-122"/>
              </a:rPr>
              <a:t>适用 </a:t>
            </a:r>
            <a:r>
              <a:rPr lang="en-US" altLang="zh-CN" sz="1800" smtClean="0">
                <a:latin typeface="黑体" pitchFamily="49" charset="-122"/>
                <a:ea typeface="黑体" pitchFamily="49" charset="-122"/>
              </a:rPr>
              <a:t>- </a:t>
            </a:r>
            <a:r>
              <a:rPr lang="zh-CN" altLang="en-US" sz="1800" smtClean="0">
                <a:latin typeface="黑体" pitchFamily="49" charset="-122"/>
                <a:ea typeface="黑体" pitchFamily="49" charset="-122"/>
              </a:rPr>
              <a:t>能源</a:t>
            </a:r>
            <a:r>
              <a:rPr lang="zh-CN" altLang="en-US" sz="1800">
                <a:latin typeface="黑体" pitchFamily="49" charset="-122"/>
                <a:ea typeface="黑体" pitchFamily="49" charset="-122"/>
              </a:rPr>
              <a:t>中心所有上市期货合约的历史持</a:t>
            </a:r>
            <a:r>
              <a:rPr lang="zh-CN" altLang="en-US" sz="1800" smtClean="0">
                <a:latin typeface="黑体" pitchFamily="49" charset="-122"/>
                <a:ea typeface="黑体" pitchFamily="49" charset="-122"/>
              </a:rPr>
              <a:t>仓</a:t>
            </a:r>
            <a:r>
              <a:rPr lang="zh-CN" altLang="en-US" sz="1600">
                <a:latin typeface="楷体" pitchFamily="49" charset="-122"/>
                <a:ea typeface="楷体" pitchFamily="49" charset="-122"/>
              </a:rPr>
              <a:t>（申请日的新开仓不适用）</a:t>
            </a:r>
          </a:p>
          <a:p>
            <a:pPr marL="0" indent="0">
              <a:lnSpc>
                <a:spcPct val="150000"/>
              </a:lnSpc>
              <a:spcBef>
                <a:spcPct val="0"/>
              </a:spcBef>
              <a:buClr>
                <a:srgbClr val="C00000"/>
              </a:buClr>
              <a:buNone/>
              <a:tabLst>
                <a:tab pos="1527175" algn="l"/>
              </a:tabLst>
            </a:pPr>
            <a:r>
              <a:rPr lang="en-US" altLang="zh-CN" sz="1800" smtClean="0">
                <a:latin typeface="黑体" pitchFamily="49" charset="-122"/>
                <a:ea typeface="黑体" pitchFamily="49" charset="-122"/>
              </a:rPr>
              <a:t>	</a:t>
            </a:r>
            <a:r>
              <a:rPr lang="zh-CN" altLang="en-US" sz="1800" smtClean="0">
                <a:solidFill>
                  <a:srgbClr val="C00000"/>
                </a:solidFill>
                <a:latin typeface="黑体" pitchFamily="49" charset="-122"/>
                <a:ea typeface="黑体" pitchFamily="49" charset="-122"/>
              </a:rPr>
              <a:t>申请期限</a:t>
            </a:r>
            <a:r>
              <a:rPr lang="en-US" altLang="zh-CN" sz="1800" smtClean="0">
                <a:latin typeface="黑体" pitchFamily="49" charset="-122"/>
                <a:ea typeface="黑体" pitchFamily="49" charset="-122"/>
              </a:rPr>
              <a:t>–</a:t>
            </a:r>
            <a:r>
              <a:rPr lang="zh-CN" altLang="en-US" sz="1800" smtClean="0">
                <a:latin typeface="黑体" pitchFamily="49" charset="-122"/>
                <a:ea typeface="黑体" pitchFamily="49" charset="-122"/>
              </a:rPr>
              <a:t>最后</a:t>
            </a:r>
            <a:r>
              <a:rPr lang="zh-CN" altLang="en-US" sz="1800">
                <a:latin typeface="黑体" pitchFamily="49" charset="-122"/>
                <a:ea typeface="黑体" pitchFamily="49" charset="-122"/>
              </a:rPr>
              <a:t>第三个交易日</a:t>
            </a:r>
            <a:r>
              <a:rPr lang="zh-CN" altLang="en-US" sz="1800" smtClean="0">
                <a:latin typeface="黑体" pitchFamily="49" charset="-122"/>
                <a:ea typeface="黑体" pitchFamily="49" charset="-122"/>
              </a:rPr>
              <a:t>之前</a:t>
            </a:r>
            <a:endParaRPr lang="en-US" altLang="zh-CN" sz="1800" smtClean="0">
              <a:latin typeface="黑体" pitchFamily="49" charset="-122"/>
              <a:ea typeface="黑体" pitchFamily="49" charset="-122"/>
            </a:endParaRPr>
          </a:p>
          <a:p>
            <a:pPr marL="0" indent="0">
              <a:spcBef>
                <a:spcPts val="600"/>
              </a:spcBef>
              <a:buClr>
                <a:srgbClr val="C00000"/>
              </a:buClr>
              <a:buNone/>
              <a:tabLst>
                <a:tab pos="1527175" algn="l"/>
              </a:tabLst>
            </a:pPr>
            <a:r>
              <a:rPr lang="en-US" altLang="zh-CN" sz="1800">
                <a:latin typeface="黑体" pitchFamily="49" charset="-122"/>
                <a:ea typeface="黑体" pitchFamily="49" charset="-122"/>
              </a:rPr>
              <a:t>	</a:t>
            </a:r>
            <a:r>
              <a:rPr lang="zh-CN" altLang="en-US" sz="1800">
                <a:solidFill>
                  <a:srgbClr val="C00000"/>
                </a:solidFill>
                <a:latin typeface="黑体" pitchFamily="49" charset="-122"/>
                <a:ea typeface="黑体" pitchFamily="49" charset="-122"/>
              </a:rPr>
              <a:t>保税交割结算价</a:t>
            </a:r>
            <a:r>
              <a:rPr lang="zh-CN" altLang="en-US" sz="1800">
                <a:latin typeface="黑体" pitchFamily="49" charset="-122"/>
                <a:ea typeface="黑体" pitchFamily="49" charset="-122"/>
              </a:rPr>
              <a:t> </a:t>
            </a:r>
            <a:r>
              <a:rPr lang="en-US" altLang="zh-CN" sz="1800" smtClean="0">
                <a:latin typeface="黑体" pitchFamily="49" charset="-122"/>
                <a:ea typeface="黑体" pitchFamily="49" charset="-122"/>
              </a:rPr>
              <a:t>- </a:t>
            </a:r>
            <a:r>
              <a:rPr lang="zh-CN" altLang="en-US" sz="1800" smtClean="0">
                <a:latin typeface="黑体" pitchFamily="49" charset="-122"/>
                <a:ea typeface="黑体" pitchFamily="49" charset="-122"/>
              </a:rPr>
              <a:t>申请</a:t>
            </a:r>
            <a:r>
              <a:rPr lang="zh-CN" altLang="en-US" sz="1800">
                <a:latin typeface="黑体" pitchFamily="49" charset="-122"/>
                <a:ea typeface="黑体" pitchFamily="49" charset="-122"/>
              </a:rPr>
              <a:t>日前一交易日交割月份合约的结算</a:t>
            </a:r>
            <a:r>
              <a:rPr lang="zh-CN" altLang="en-US" sz="1800" smtClean="0">
                <a:latin typeface="黑体" pitchFamily="49" charset="-122"/>
                <a:ea typeface="黑体" pitchFamily="49" charset="-122"/>
              </a:rPr>
              <a:t>价</a:t>
            </a:r>
            <a:endParaRPr lang="en-US" altLang="zh-CN" sz="1800" smtClean="0">
              <a:latin typeface="黑体" pitchFamily="49" charset="-122"/>
              <a:ea typeface="黑体" pitchFamily="49" charset="-122"/>
            </a:endParaRPr>
          </a:p>
          <a:p>
            <a:pPr marL="0" indent="0">
              <a:spcBef>
                <a:spcPct val="0"/>
              </a:spcBef>
              <a:buClr>
                <a:srgbClr val="C00000"/>
              </a:buClr>
              <a:buNone/>
              <a:tabLst>
                <a:tab pos="1527175" algn="l"/>
                <a:tab pos="3406775" algn="l"/>
              </a:tabLst>
            </a:pPr>
            <a:r>
              <a:rPr lang="en-US" altLang="zh-CN" sz="1800">
                <a:latin typeface="黑体" pitchFamily="49" charset="-122"/>
                <a:ea typeface="黑体" pitchFamily="49" charset="-122"/>
              </a:rPr>
              <a:t>	</a:t>
            </a:r>
            <a:r>
              <a:rPr lang="en-US" altLang="zh-CN" sz="1800" smtClean="0">
                <a:latin typeface="黑体" pitchFamily="49" charset="-122"/>
                <a:ea typeface="黑体" pitchFamily="49" charset="-122"/>
              </a:rPr>
              <a:t>	</a:t>
            </a:r>
            <a:r>
              <a:rPr lang="zh-CN" altLang="en-US" sz="1600" smtClean="0">
                <a:latin typeface="楷体" pitchFamily="49" charset="-122"/>
                <a:ea typeface="楷体" pitchFamily="49" charset="-122"/>
              </a:rPr>
              <a:t>（使用保税标准仓单）</a:t>
            </a:r>
            <a:endParaRPr lang="zh-CN" altLang="en-US" sz="1600">
              <a:latin typeface="楷体" pitchFamily="49" charset="-122"/>
              <a:ea typeface="楷体" pitchFamily="49" charset="-122"/>
            </a:endParaRPr>
          </a:p>
        </p:txBody>
      </p:sp>
      <p:graphicFrame>
        <p:nvGraphicFramePr>
          <p:cNvPr id="5" name="表格 4"/>
          <p:cNvGraphicFramePr>
            <a:graphicFrameLocks noGrp="1"/>
          </p:cNvGraphicFramePr>
          <p:nvPr>
            <p:extLst>
              <p:ext uri="{D42A27DB-BD31-4B8C-83A1-F6EECF244321}">
                <p14:modId xmlns:p14="http://schemas.microsoft.com/office/powerpoint/2010/main" val="925897318"/>
              </p:ext>
            </p:extLst>
          </p:nvPr>
        </p:nvGraphicFramePr>
        <p:xfrm>
          <a:off x="3475038" y="1778000"/>
          <a:ext cx="4954587" cy="2268540"/>
        </p:xfrm>
        <a:graphic>
          <a:graphicData uri="http://schemas.openxmlformats.org/drawingml/2006/table">
            <a:tbl>
              <a:tblPr>
                <a:tableStyleId>{8A107856-5554-42FB-B03E-39F5DBC370BA}</a:tableStyleId>
              </a:tblPr>
              <a:tblGrid>
                <a:gridCol w="1916112"/>
                <a:gridCol w="3038475"/>
              </a:tblGrid>
              <a:tr h="567135">
                <a:tc>
                  <a:txBody>
                    <a:bodyPr/>
                    <a:lstStyle/>
                    <a:p>
                      <a:pPr marL="0" indent="0" algn="ctr" rtl="0" fontAlgn="ctr">
                        <a:buFont typeface="Arial" panose="020B0604020202020204" pitchFamily="34" charset="0"/>
                        <a:buNone/>
                      </a:pPr>
                      <a:r>
                        <a:rPr lang="zh-CN" altLang="en-US" sz="1600" u="none" strike="noStrike" smtClean="0">
                          <a:solidFill>
                            <a:srgbClr val="C00000"/>
                          </a:solidFill>
                          <a:effectLst/>
                          <a:latin typeface="黑体" panose="02010609060101010101" pitchFamily="49" charset="-122"/>
                          <a:ea typeface="黑体" panose="02010609060101010101" pitchFamily="49" charset="-122"/>
                        </a:rPr>
                        <a:t>第一</a:t>
                      </a:r>
                      <a:r>
                        <a:rPr lang="zh-CN" altLang="en-US" sz="1600" u="none" strike="noStrike">
                          <a:solidFill>
                            <a:srgbClr val="C00000"/>
                          </a:solidFill>
                          <a:effectLst/>
                          <a:latin typeface="黑体" panose="02010609060101010101" pitchFamily="49" charset="-122"/>
                          <a:ea typeface="黑体" panose="02010609060101010101" pitchFamily="49" charset="-122"/>
                        </a:rPr>
                        <a:t>交割</a:t>
                      </a:r>
                      <a:r>
                        <a:rPr lang="zh-CN" altLang="en-US" sz="1600" u="none" strike="noStrike" smtClean="0">
                          <a:solidFill>
                            <a:srgbClr val="C00000"/>
                          </a:solidFill>
                          <a:effectLst/>
                          <a:latin typeface="黑体" panose="02010609060101010101" pitchFamily="49" charset="-122"/>
                          <a:ea typeface="黑体" panose="02010609060101010101" pitchFamily="49" charset="-122"/>
                        </a:rPr>
                        <a:t>日</a:t>
                      </a:r>
                      <a:endParaRPr lang="zh-CN" altLang="en-US" sz="1600" b="0" i="0" u="none" strike="noStrike">
                        <a:solidFill>
                          <a:srgbClr val="C00000"/>
                        </a:solidFill>
                        <a:effectLst/>
                        <a:latin typeface="黑体" panose="02010609060101010101" pitchFamily="49" charset="-122"/>
                        <a:ea typeface="黑体" panose="02010609060101010101" pitchFamily="49" charset="-122"/>
                      </a:endParaRPr>
                    </a:p>
                  </a:txBody>
                  <a:tcPr marL="9280" marR="9280" marT="9280" marB="0" anchor="ctr"/>
                </a:tc>
                <a:tc>
                  <a:txBody>
                    <a:bodyPr/>
                    <a:lstStyle/>
                    <a:p>
                      <a:pPr marL="177800" marR="0" indent="0" algn="l" defTabSz="914400" rtl="0" eaLnBrk="1" fontAlgn="ctr" latinLnBrk="0" hangingPunct="1">
                        <a:lnSpc>
                          <a:spcPct val="100000"/>
                        </a:lnSpc>
                        <a:spcBef>
                          <a:spcPts val="0"/>
                        </a:spcBef>
                        <a:spcAft>
                          <a:spcPts val="0"/>
                        </a:spcAft>
                        <a:buClrTx/>
                        <a:buSzTx/>
                        <a:buFontTx/>
                        <a:buNone/>
                        <a:tabLst/>
                        <a:defRPr/>
                      </a:pPr>
                      <a:r>
                        <a:rPr lang="zh-CN" altLang="en-US" sz="1600" u="none" strike="noStrike" smtClean="0">
                          <a:effectLst/>
                          <a:latin typeface="黑体" panose="02010609060101010101" pitchFamily="49" charset="-122"/>
                          <a:ea typeface="黑体" panose="02010609060101010101" pitchFamily="49" charset="-122"/>
                        </a:rPr>
                        <a:t>卖方提交仓单，买方</a:t>
                      </a:r>
                      <a:r>
                        <a:rPr lang="zh-CN" altLang="en-US" sz="1600" u="none" strike="noStrike">
                          <a:effectLst/>
                          <a:latin typeface="黑体" panose="02010609060101010101" pitchFamily="49" charset="-122"/>
                          <a:ea typeface="黑体" panose="02010609060101010101" pitchFamily="49" charset="-122"/>
                        </a:rPr>
                        <a:t>提交</a:t>
                      </a:r>
                      <a:r>
                        <a:rPr lang="zh-CN" altLang="en-US" sz="1600" u="none" strike="noStrike" smtClean="0">
                          <a:effectLst/>
                          <a:latin typeface="黑体" panose="02010609060101010101" pitchFamily="49" charset="-122"/>
                          <a:ea typeface="黑体" panose="02010609060101010101" pitchFamily="49" charset="-122"/>
                        </a:rPr>
                        <a:t>意向</a:t>
                      </a:r>
                      <a:endParaRPr lang="zh-CN" altLang="en-US" sz="1600" b="0" i="0" u="none" strike="noStrike">
                        <a:solidFill>
                          <a:srgbClr val="000000"/>
                        </a:solidFill>
                        <a:effectLst/>
                        <a:latin typeface="黑体" panose="02010609060101010101" pitchFamily="49" charset="-122"/>
                        <a:ea typeface="黑体" panose="02010609060101010101" pitchFamily="49" charset="-122"/>
                      </a:endParaRPr>
                    </a:p>
                  </a:txBody>
                  <a:tcPr marL="9280" marR="9280" marT="9280" marB="0" anchor="ctr"/>
                </a:tc>
              </a:tr>
              <a:tr h="567135">
                <a:tc>
                  <a:txBody>
                    <a:bodyPr/>
                    <a:lstStyle/>
                    <a:p>
                      <a:pPr marL="0" indent="0" algn="ctr" rtl="0" fontAlgn="ctr">
                        <a:buFont typeface="Arial" panose="020B0604020202020204" pitchFamily="34" charset="0"/>
                        <a:buNone/>
                      </a:pPr>
                      <a:r>
                        <a:rPr lang="zh-CN" altLang="en-US" sz="1600" u="none" strike="noStrike" smtClean="0">
                          <a:solidFill>
                            <a:srgbClr val="C00000"/>
                          </a:solidFill>
                          <a:effectLst/>
                          <a:latin typeface="黑体" panose="02010609060101010101" pitchFamily="49" charset="-122"/>
                          <a:ea typeface="黑体" panose="02010609060101010101" pitchFamily="49" charset="-122"/>
                        </a:rPr>
                        <a:t>第二</a:t>
                      </a:r>
                      <a:r>
                        <a:rPr lang="zh-CN" altLang="en-US" sz="1600" u="none" strike="noStrike">
                          <a:solidFill>
                            <a:srgbClr val="C00000"/>
                          </a:solidFill>
                          <a:effectLst/>
                          <a:latin typeface="黑体" panose="02010609060101010101" pitchFamily="49" charset="-122"/>
                          <a:ea typeface="黑体" panose="02010609060101010101" pitchFamily="49" charset="-122"/>
                        </a:rPr>
                        <a:t>交割</a:t>
                      </a:r>
                      <a:r>
                        <a:rPr lang="zh-CN" altLang="en-US" sz="1600" u="none" strike="noStrike" smtClean="0">
                          <a:solidFill>
                            <a:srgbClr val="C00000"/>
                          </a:solidFill>
                          <a:effectLst/>
                          <a:latin typeface="黑体" panose="02010609060101010101" pitchFamily="49" charset="-122"/>
                          <a:ea typeface="黑体" panose="02010609060101010101" pitchFamily="49" charset="-122"/>
                        </a:rPr>
                        <a:t>日</a:t>
                      </a:r>
                      <a:endParaRPr lang="zh-CN" altLang="en-US" sz="1600" b="0" i="0" u="none" strike="noStrike">
                        <a:solidFill>
                          <a:srgbClr val="C00000"/>
                        </a:solidFill>
                        <a:effectLst/>
                        <a:latin typeface="黑体" panose="02010609060101010101" pitchFamily="49" charset="-122"/>
                        <a:ea typeface="黑体" panose="02010609060101010101" pitchFamily="49" charset="-122"/>
                      </a:endParaRPr>
                    </a:p>
                  </a:txBody>
                  <a:tcPr marL="9280" marR="9280" marT="9280" marB="0" anchor="ctr">
                    <a:noFill/>
                  </a:tcPr>
                </a:tc>
                <a:tc>
                  <a:txBody>
                    <a:bodyPr/>
                    <a:lstStyle/>
                    <a:p>
                      <a:pPr marL="177800" indent="0" algn="l" rtl="0" fontAlgn="ctr"/>
                      <a:r>
                        <a:rPr lang="zh-CN" altLang="en-US" sz="1600" u="none" strike="noStrike">
                          <a:effectLst/>
                          <a:latin typeface="黑体" panose="02010609060101010101" pitchFamily="49" charset="-122"/>
                          <a:ea typeface="黑体" panose="02010609060101010101" pitchFamily="49" charset="-122"/>
                        </a:rPr>
                        <a:t>交割配对</a:t>
                      </a:r>
                      <a:endParaRPr lang="zh-CN" altLang="en-US" sz="1600" b="0" i="0" u="none" strike="noStrike">
                        <a:solidFill>
                          <a:srgbClr val="000000"/>
                        </a:solidFill>
                        <a:effectLst/>
                        <a:latin typeface="黑体" panose="02010609060101010101" pitchFamily="49" charset="-122"/>
                        <a:ea typeface="黑体" panose="02010609060101010101" pitchFamily="49" charset="-122"/>
                      </a:endParaRPr>
                    </a:p>
                  </a:txBody>
                  <a:tcPr marL="9280" marR="9280" marT="9280" marB="0" anchor="ctr">
                    <a:noFill/>
                  </a:tcPr>
                </a:tc>
              </a:tr>
              <a:tr h="567135">
                <a:tc>
                  <a:txBody>
                    <a:bodyPr/>
                    <a:lstStyle/>
                    <a:p>
                      <a:pPr marL="0" indent="0" algn="ctr" rtl="0" fontAlgn="ctr">
                        <a:buFont typeface="Arial" panose="020B0604020202020204" pitchFamily="34" charset="0"/>
                        <a:buNone/>
                      </a:pPr>
                      <a:r>
                        <a:rPr lang="zh-CN" altLang="en-US" sz="1600" u="none" strike="noStrike" smtClean="0">
                          <a:solidFill>
                            <a:srgbClr val="C00000"/>
                          </a:solidFill>
                          <a:effectLst/>
                          <a:latin typeface="黑体" panose="02010609060101010101" pitchFamily="49" charset="-122"/>
                          <a:ea typeface="黑体" panose="02010609060101010101" pitchFamily="49" charset="-122"/>
                        </a:rPr>
                        <a:t>第三</a:t>
                      </a:r>
                      <a:r>
                        <a:rPr lang="zh-CN" altLang="en-US" sz="1600" u="none" strike="noStrike">
                          <a:solidFill>
                            <a:srgbClr val="C00000"/>
                          </a:solidFill>
                          <a:effectLst/>
                          <a:latin typeface="黑体" panose="02010609060101010101" pitchFamily="49" charset="-122"/>
                          <a:ea typeface="黑体" panose="02010609060101010101" pitchFamily="49" charset="-122"/>
                        </a:rPr>
                        <a:t>交割</a:t>
                      </a:r>
                      <a:r>
                        <a:rPr lang="zh-CN" altLang="en-US" sz="1600" u="none" strike="noStrike" smtClean="0">
                          <a:solidFill>
                            <a:srgbClr val="C00000"/>
                          </a:solidFill>
                          <a:effectLst/>
                          <a:latin typeface="黑体" panose="02010609060101010101" pitchFamily="49" charset="-122"/>
                          <a:ea typeface="黑体" panose="02010609060101010101" pitchFamily="49" charset="-122"/>
                        </a:rPr>
                        <a:t>日</a:t>
                      </a:r>
                      <a:endParaRPr lang="zh-CN" altLang="en-US" sz="1600" b="0" i="0" u="none" strike="noStrike">
                        <a:solidFill>
                          <a:srgbClr val="C00000"/>
                        </a:solidFill>
                        <a:effectLst/>
                        <a:latin typeface="黑体" panose="02010609060101010101" pitchFamily="49" charset="-122"/>
                        <a:ea typeface="黑体" panose="02010609060101010101" pitchFamily="49" charset="-122"/>
                      </a:endParaRPr>
                    </a:p>
                  </a:txBody>
                  <a:tcPr marL="9280" marR="9280" marT="9280" marB="0" anchor="ctr"/>
                </a:tc>
                <a:tc>
                  <a:txBody>
                    <a:bodyPr/>
                    <a:lstStyle/>
                    <a:p>
                      <a:pPr marL="177800" indent="0" algn="l" rtl="0" fontAlgn="ctr"/>
                      <a:r>
                        <a:rPr lang="zh-CN" altLang="en-US" sz="1600" u="none" strike="noStrike">
                          <a:effectLst/>
                          <a:latin typeface="黑体" panose="02010609060101010101" pitchFamily="49" charset="-122"/>
                          <a:ea typeface="黑体" panose="02010609060101010101" pitchFamily="49" charset="-122"/>
                        </a:rPr>
                        <a:t>买方交款、取单，卖方收款</a:t>
                      </a:r>
                      <a:endParaRPr lang="zh-CN" altLang="en-US" sz="1600" b="0" i="0" u="none" strike="noStrike">
                        <a:solidFill>
                          <a:srgbClr val="000000"/>
                        </a:solidFill>
                        <a:effectLst/>
                        <a:latin typeface="黑体" panose="02010609060101010101" pitchFamily="49" charset="-122"/>
                        <a:ea typeface="黑体" panose="02010609060101010101" pitchFamily="49" charset="-122"/>
                      </a:endParaRPr>
                    </a:p>
                  </a:txBody>
                  <a:tcPr marL="9280" marR="9280" marT="9280" marB="0" anchor="ctr"/>
                </a:tc>
              </a:tr>
              <a:tr h="567135">
                <a:tc>
                  <a:txBody>
                    <a:bodyPr/>
                    <a:lstStyle/>
                    <a:p>
                      <a:pPr marL="0" indent="0" algn="ctr" rtl="0" fontAlgn="ctr">
                        <a:buFont typeface="Arial" panose="020B0604020202020204" pitchFamily="34" charset="0"/>
                        <a:buNone/>
                      </a:pPr>
                      <a:r>
                        <a:rPr lang="zh-CN" altLang="en-US" sz="1600" u="none" strike="noStrike" smtClean="0">
                          <a:solidFill>
                            <a:srgbClr val="C00000"/>
                          </a:solidFill>
                          <a:effectLst/>
                          <a:latin typeface="黑体" panose="02010609060101010101" pitchFamily="49" charset="-122"/>
                          <a:ea typeface="黑体" panose="02010609060101010101" pitchFamily="49" charset="-122"/>
                        </a:rPr>
                        <a:t>第四</a:t>
                      </a:r>
                      <a:r>
                        <a:rPr lang="zh-CN" altLang="en-US" sz="1600" u="none" strike="noStrike">
                          <a:solidFill>
                            <a:srgbClr val="C00000"/>
                          </a:solidFill>
                          <a:effectLst/>
                          <a:latin typeface="黑体" panose="02010609060101010101" pitchFamily="49" charset="-122"/>
                          <a:ea typeface="黑体" panose="02010609060101010101" pitchFamily="49" charset="-122"/>
                        </a:rPr>
                        <a:t>、五交割</a:t>
                      </a:r>
                      <a:r>
                        <a:rPr lang="zh-CN" altLang="en-US" sz="1600" u="none" strike="noStrike" smtClean="0">
                          <a:solidFill>
                            <a:srgbClr val="C00000"/>
                          </a:solidFill>
                          <a:effectLst/>
                          <a:latin typeface="黑体" panose="02010609060101010101" pitchFamily="49" charset="-122"/>
                          <a:ea typeface="黑体" panose="02010609060101010101" pitchFamily="49" charset="-122"/>
                        </a:rPr>
                        <a:t>日</a:t>
                      </a:r>
                      <a:endParaRPr lang="zh-CN" altLang="en-US" sz="1600" b="0" i="0" u="none" strike="noStrike">
                        <a:solidFill>
                          <a:srgbClr val="C00000"/>
                        </a:solidFill>
                        <a:effectLst/>
                        <a:latin typeface="黑体" panose="02010609060101010101" pitchFamily="49" charset="-122"/>
                        <a:ea typeface="黑体" panose="02010609060101010101" pitchFamily="49" charset="-122"/>
                      </a:endParaRPr>
                    </a:p>
                  </a:txBody>
                  <a:tcPr marL="9280" marR="9280" marT="9280" marB="0" anchor="ctr">
                    <a:noFill/>
                  </a:tcPr>
                </a:tc>
                <a:tc>
                  <a:txBody>
                    <a:bodyPr/>
                    <a:lstStyle/>
                    <a:p>
                      <a:pPr marL="177800" indent="0" algn="l" rtl="0" fontAlgn="ctr"/>
                      <a:r>
                        <a:rPr lang="zh-CN" altLang="en-US" sz="1600" u="none" strike="noStrike">
                          <a:effectLst/>
                          <a:latin typeface="黑体" panose="02010609060101010101" pitchFamily="49" charset="-122"/>
                          <a:ea typeface="黑体" panose="02010609060101010101" pitchFamily="49" charset="-122"/>
                        </a:rPr>
                        <a:t>卖方提交发票</a:t>
                      </a:r>
                      <a:endParaRPr lang="zh-CN" altLang="en-US" sz="1600" b="0" i="0" u="none" strike="noStrike">
                        <a:solidFill>
                          <a:srgbClr val="000000"/>
                        </a:solidFill>
                        <a:effectLst/>
                        <a:latin typeface="黑体" panose="02010609060101010101" pitchFamily="49" charset="-122"/>
                        <a:ea typeface="黑体" panose="02010609060101010101" pitchFamily="49" charset="-122"/>
                      </a:endParaRPr>
                    </a:p>
                  </a:txBody>
                  <a:tcPr marL="9280" marR="9280" marT="9280" marB="0" anchor="ctr">
                    <a:noFill/>
                  </a:tcPr>
                </a:tc>
              </a:tr>
            </a:tbl>
          </a:graphicData>
        </a:graphic>
      </p:graphicFrame>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29</a:t>
            </a:fld>
            <a:endParaRPr lang="zh-CN" altLang="en-US"/>
          </a:p>
        </p:txBody>
      </p:sp>
      <p:pic>
        <p:nvPicPr>
          <p:cNvPr id="6"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表格 4"/>
          <p:cNvGraphicFramePr>
            <a:graphicFrameLocks noGrp="1"/>
          </p:cNvGraphicFramePr>
          <p:nvPr>
            <p:extLst>
              <p:ext uri="{D42A27DB-BD31-4B8C-83A1-F6EECF244321}">
                <p14:modId xmlns:p14="http://schemas.microsoft.com/office/powerpoint/2010/main" val="3555710147"/>
              </p:ext>
            </p:extLst>
          </p:nvPr>
        </p:nvGraphicFramePr>
        <p:xfrm>
          <a:off x="1663212" y="1934357"/>
          <a:ext cx="3053754" cy="1057986"/>
        </p:xfrm>
        <a:graphic>
          <a:graphicData uri="http://schemas.openxmlformats.org/drawingml/2006/table">
            <a:tbl>
              <a:tblPr firstRow="1" bandRow="1">
                <a:tableStyleId>{5C22544A-7EE6-4342-B048-85BDC9FD1C3A}</a:tableStyleId>
              </a:tblPr>
              <a:tblGrid>
                <a:gridCol w="508959"/>
                <a:gridCol w="508959"/>
                <a:gridCol w="508959"/>
                <a:gridCol w="508959"/>
                <a:gridCol w="508959"/>
                <a:gridCol w="508959"/>
              </a:tblGrid>
              <a:tr h="352662">
                <a:tc>
                  <a:txBody>
                    <a:bodyPr/>
                    <a:lstStyle/>
                    <a:p>
                      <a:pPr algn="ctr"/>
                      <a:r>
                        <a:rPr lang="zh-CN" altLang="en-US" sz="1100" b="1" smtClean="0">
                          <a:solidFill>
                            <a:schemeClr val="bg1"/>
                          </a:solidFill>
                          <a:latin typeface="黑体" pitchFamily="49" charset="-122"/>
                          <a:ea typeface="黑体" pitchFamily="49" charset="-122"/>
                        </a:rPr>
                        <a:t>铜</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铝</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锌</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铅</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镍</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锡</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r>
              <a:tr h="352662">
                <a:tc>
                  <a:txBody>
                    <a:bodyPr/>
                    <a:lstStyle/>
                    <a:p>
                      <a:pPr algn="ctr"/>
                      <a:r>
                        <a:rPr lang="zh-CN" altLang="en-US" sz="1100" b="1" smtClean="0">
                          <a:solidFill>
                            <a:schemeClr val="bg1"/>
                          </a:solidFill>
                          <a:latin typeface="黑体" pitchFamily="49" charset="-122"/>
                          <a:ea typeface="黑体" pitchFamily="49" charset="-122"/>
                        </a:rPr>
                        <a:t>黄金</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白银</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050" b="1" smtClean="0">
                          <a:solidFill>
                            <a:schemeClr val="bg1"/>
                          </a:solidFill>
                          <a:latin typeface="黑体" pitchFamily="49" charset="-122"/>
                          <a:ea typeface="黑体" pitchFamily="49" charset="-122"/>
                        </a:rPr>
                        <a:t>螺纹钢</a:t>
                      </a:r>
                      <a:endParaRPr lang="zh-CN" altLang="en-US" sz="105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线材</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050" b="1" smtClean="0">
                          <a:solidFill>
                            <a:schemeClr val="bg1"/>
                          </a:solidFill>
                          <a:latin typeface="黑体" pitchFamily="49" charset="-122"/>
                          <a:ea typeface="黑体" pitchFamily="49" charset="-122"/>
                        </a:rPr>
                        <a:t>热轧</a:t>
                      </a:r>
                      <a:endParaRPr lang="en-US" altLang="zh-CN" sz="1050" b="1" smtClean="0">
                        <a:solidFill>
                          <a:schemeClr val="bg1"/>
                        </a:solidFill>
                        <a:latin typeface="黑体" pitchFamily="49" charset="-122"/>
                        <a:ea typeface="黑体" pitchFamily="49" charset="-122"/>
                      </a:endParaRPr>
                    </a:p>
                    <a:p>
                      <a:pPr algn="ctr"/>
                      <a:r>
                        <a:rPr lang="zh-CN" altLang="en-US" sz="1050" b="1" smtClean="0">
                          <a:solidFill>
                            <a:schemeClr val="bg1"/>
                          </a:solidFill>
                          <a:latin typeface="黑体" pitchFamily="49" charset="-122"/>
                          <a:ea typeface="黑体" pitchFamily="49" charset="-122"/>
                        </a:rPr>
                        <a:t>卷板</a:t>
                      </a:r>
                      <a:endParaRPr lang="zh-CN" altLang="en-US" sz="105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endParaRPr lang="zh-CN" altLang="en-US"/>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r>
              <a:tr h="352662">
                <a:tc>
                  <a:txBody>
                    <a:bodyPr/>
                    <a:lstStyle/>
                    <a:p>
                      <a:pPr algn="ctr"/>
                      <a:r>
                        <a:rPr lang="zh-CN" altLang="en-US" sz="1050" b="1" smtClean="0">
                          <a:solidFill>
                            <a:schemeClr val="bg1"/>
                          </a:solidFill>
                          <a:latin typeface="黑体" pitchFamily="49" charset="-122"/>
                          <a:ea typeface="黑体" pitchFamily="49" charset="-122"/>
                        </a:rPr>
                        <a:t>燃料油</a:t>
                      </a:r>
                      <a:endParaRPr lang="zh-CN" altLang="en-US" sz="105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100" b="1" smtClean="0">
                          <a:solidFill>
                            <a:schemeClr val="bg1"/>
                          </a:solidFill>
                          <a:latin typeface="黑体" pitchFamily="49" charset="-122"/>
                          <a:ea typeface="黑体" pitchFamily="49" charset="-122"/>
                        </a:rPr>
                        <a:t>沥青</a:t>
                      </a:r>
                      <a:endParaRPr lang="zh-CN" altLang="en-US" sz="110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pPr algn="ctr"/>
                      <a:r>
                        <a:rPr lang="zh-CN" altLang="en-US" sz="1050" b="1" smtClean="0">
                          <a:solidFill>
                            <a:schemeClr val="bg1"/>
                          </a:solidFill>
                          <a:latin typeface="黑体" pitchFamily="49" charset="-122"/>
                          <a:ea typeface="黑体" pitchFamily="49" charset="-122"/>
                        </a:rPr>
                        <a:t>天然</a:t>
                      </a:r>
                      <a:endParaRPr lang="en-US" altLang="zh-CN" sz="1050" b="1" smtClean="0">
                        <a:solidFill>
                          <a:schemeClr val="bg1"/>
                        </a:solidFill>
                        <a:latin typeface="黑体" pitchFamily="49" charset="-122"/>
                        <a:ea typeface="黑体" pitchFamily="49" charset="-122"/>
                      </a:endParaRPr>
                    </a:p>
                    <a:p>
                      <a:pPr algn="ctr"/>
                      <a:r>
                        <a:rPr lang="zh-CN" altLang="en-US" sz="1050" b="1" smtClean="0">
                          <a:solidFill>
                            <a:schemeClr val="bg1"/>
                          </a:solidFill>
                          <a:latin typeface="黑体" pitchFamily="49" charset="-122"/>
                          <a:ea typeface="黑体" pitchFamily="49" charset="-122"/>
                        </a:rPr>
                        <a:t>橡胶</a:t>
                      </a:r>
                      <a:endParaRPr lang="zh-CN" altLang="en-US" sz="105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solidFill>
                      <a:srgbClr val="0060A8"/>
                    </a:solidFill>
                  </a:tcPr>
                </a:tc>
                <a:tc>
                  <a:txBody>
                    <a:bodyPr/>
                    <a:lstStyle/>
                    <a:p>
                      <a:endParaRPr lang="zh-CN" altLang="en-US">
                        <a:solidFill>
                          <a:schemeClr val="bg1"/>
                        </a:solidFill>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endParaRPr lang="zh-CN" altLang="en-US">
                        <a:solidFill>
                          <a:schemeClr val="bg1"/>
                        </a:solidFill>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c>
                  <a:txBody>
                    <a:bodyPr/>
                    <a:lstStyle/>
                    <a:p>
                      <a:pPr algn="ctr"/>
                      <a:endParaRPr lang="zh-CN" altLang="en-US" sz="1050" b="1">
                        <a:solidFill>
                          <a:schemeClr val="bg1"/>
                        </a:solidFill>
                        <a:latin typeface="黑体" pitchFamily="49" charset="-122"/>
                        <a:ea typeface="黑体" pitchFamily="49" charset="-122"/>
                      </a:endParaRPr>
                    </a:p>
                  </a:txBody>
                  <a:tcPr marL="0" marR="0" marT="0" marB="0" anchor="ctr">
                    <a:lnL w="19050" cap="flat" cmpd="sng" algn="ctr">
                      <a:solidFill>
                        <a:schemeClr val="bg1"/>
                      </a:solidFill>
                      <a:prstDash val="solid"/>
                      <a:round/>
                      <a:headEnd type="none" w="med" len="med"/>
                      <a:tailEnd type="none" w="med" len="med"/>
                    </a:lnL>
                    <a:lnR w="19050" cap="flat" cmpd="sng" algn="ctr">
                      <a:solidFill>
                        <a:schemeClr val="bg1"/>
                      </a:solidFill>
                      <a:prstDash val="solid"/>
                      <a:round/>
                      <a:headEnd type="none" w="med" len="med"/>
                      <a:tailEnd type="none" w="med" len="med"/>
                    </a:lnR>
                    <a:lnT w="19050" cap="flat" cmpd="sng" algn="ctr">
                      <a:solidFill>
                        <a:schemeClr val="bg1"/>
                      </a:solidFill>
                      <a:prstDash val="solid"/>
                      <a:round/>
                      <a:headEnd type="none" w="med" len="med"/>
                      <a:tailEnd type="none" w="med" len="med"/>
                    </a:lnT>
                    <a:lnB w="19050" cap="flat" cmpd="sng" algn="ctr">
                      <a:solidFill>
                        <a:schemeClr val="bg1"/>
                      </a:solidFill>
                      <a:prstDash val="solid"/>
                      <a:round/>
                      <a:headEnd type="none" w="med" len="med"/>
                      <a:tailEnd type="none" w="med" len="med"/>
                    </a:lnB>
                    <a:noFill/>
                  </a:tcPr>
                </a:tc>
              </a:tr>
            </a:tbl>
          </a:graphicData>
        </a:graphic>
      </p:graphicFrame>
      <p:sp>
        <p:nvSpPr>
          <p:cNvPr id="2" name="标题 1"/>
          <p:cNvSpPr>
            <a:spLocks noGrp="1"/>
          </p:cNvSpPr>
          <p:nvPr>
            <p:ph type="title"/>
          </p:nvPr>
        </p:nvSpPr>
        <p:spPr/>
        <p:txBody>
          <a:bodyPr>
            <a:normAutofit/>
          </a:bodyPr>
          <a:lstStyle/>
          <a:p>
            <a:pPr>
              <a:tabLst>
                <a:tab pos="3589338" algn="l"/>
              </a:tabLst>
            </a:pPr>
            <a:r>
              <a:rPr lang="zh-CN" altLang="en-US" smtClean="0"/>
              <a:t>引子</a:t>
            </a:r>
            <a:r>
              <a:rPr lang="en-US" altLang="zh-CN" smtClean="0"/>
              <a:t>	</a:t>
            </a:r>
            <a:r>
              <a:rPr lang="zh-CN" altLang="en-US" smtClean="0"/>
              <a:t>原油结算与上期所现有品种结算主要区别</a:t>
            </a:r>
            <a:endParaRPr lang="zh-CN" altLang="en-US"/>
          </a:p>
        </p:txBody>
      </p:sp>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3</a:t>
            </a:fld>
            <a:endParaRPr lang="zh-CN" altLang="en-US"/>
          </a:p>
        </p:txBody>
      </p:sp>
      <p:pic>
        <p:nvPicPr>
          <p:cNvPr id="11" name="图片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14625" y="1181545"/>
            <a:ext cx="2136697" cy="498563"/>
          </a:xfrm>
          <a:prstGeom prst="rect">
            <a:avLst/>
          </a:prstGeom>
        </p:spPr>
      </p:pic>
      <p:grpSp>
        <p:nvGrpSpPr>
          <p:cNvPr id="4" name="组合 3"/>
          <p:cNvGrpSpPr/>
          <p:nvPr/>
        </p:nvGrpSpPr>
        <p:grpSpPr>
          <a:xfrm>
            <a:off x="5580497" y="1046884"/>
            <a:ext cx="2088833" cy="1592799"/>
            <a:chOff x="5580497" y="1046884"/>
            <a:chExt cx="2088833" cy="1592799"/>
          </a:xfrm>
        </p:grpSpPr>
        <p:grpSp>
          <p:nvGrpSpPr>
            <p:cNvPr id="30" name="组合 29"/>
            <p:cNvGrpSpPr/>
            <p:nvPr/>
          </p:nvGrpSpPr>
          <p:grpSpPr>
            <a:xfrm>
              <a:off x="5580497" y="1046884"/>
              <a:ext cx="2088833" cy="785676"/>
              <a:chOff x="5640879" y="1021006"/>
              <a:chExt cx="2088833" cy="785676"/>
            </a:xfrm>
          </p:grpSpPr>
          <p:pic>
            <p:nvPicPr>
              <p:cNvPr id="10" name="图片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96376" y="1021006"/>
                <a:ext cx="1377835" cy="321079"/>
              </a:xfrm>
              <a:prstGeom prst="rect">
                <a:avLst/>
              </a:prstGeom>
            </p:spPr>
          </p:pic>
          <p:pic>
            <p:nvPicPr>
              <p:cNvPr id="1029"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640879" y="1446256"/>
                <a:ext cx="2088833" cy="3604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13" name="圆角矩形 12"/>
            <p:cNvSpPr/>
            <p:nvPr/>
          </p:nvSpPr>
          <p:spPr bwMode="auto">
            <a:xfrm>
              <a:off x="6280455" y="2147979"/>
              <a:ext cx="688917" cy="491704"/>
            </a:xfrm>
            <a:prstGeom prst="roundRect">
              <a:avLst>
                <a:gd name="adj" fmla="val 8130"/>
              </a:avLst>
            </a:prstGeom>
            <a:noFill/>
            <a:ln w="19050" cap="flat" cmpd="sng" algn="ctr">
              <a:solidFill>
                <a:srgbClr val="C00000"/>
              </a:solidFill>
              <a:prstDash val="solid"/>
              <a:round/>
              <a:headEnd type="none" w="med" len="med"/>
              <a:tailEnd type="none" w="med" len="med"/>
            </a:ln>
            <a:effectLst/>
            <a:extLst/>
          </p:spPr>
          <p:txBody>
            <a:bodyPr vert="horz" wrap="square" lIns="0" tIns="0" rIns="0" bIns="0" numCol="1" rtlCol="0" anchor="ctr" anchorCtr="0" compatLnSpc="1">
              <a:prstTxWarp prst="textNoShape">
                <a:avLst/>
              </a:prstTxWarp>
            </a:bodyPr>
            <a:lstStyle/>
            <a:p>
              <a:pPr marL="0" marR="0" indent="0" algn="ctr" defTabSz="846138" rtl="0" eaLnBrk="1" fontAlgn="base" latinLnBrk="0" hangingPunct="1">
                <a:lnSpc>
                  <a:spcPct val="100000"/>
                </a:lnSpc>
                <a:spcBef>
                  <a:spcPct val="0"/>
                </a:spcBef>
                <a:spcAft>
                  <a:spcPct val="0"/>
                </a:spcAft>
                <a:buClrTx/>
                <a:buSzTx/>
                <a:buFont typeface="Arial" panose="020B0604020202020204" pitchFamily="34" charset="0"/>
                <a:buNone/>
                <a:tabLst/>
              </a:pPr>
              <a:r>
                <a:rPr lang="zh-CN" altLang="en-US" sz="1400" b="1" spc="300">
                  <a:solidFill>
                    <a:srgbClr val="C00000"/>
                  </a:solidFill>
                  <a:latin typeface="黑体" pitchFamily="49" charset="-122"/>
                  <a:ea typeface="黑体" pitchFamily="49" charset="-122"/>
                </a:rPr>
                <a:t>原油</a:t>
              </a:r>
              <a:endParaRPr lang="en-US" altLang="zh-CN" sz="1400" b="1" spc="300" smtClean="0">
                <a:solidFill>
                  <a:srgbClr val="C00000"/>
                </a:solidFill>
                <a:latin typeface="黑体" pitchFamily="49" charset="-122"/>
                <a:ea typeface="黑体" pitchFamily="49" charset="-122"/>
              </a:endParaRPr>
            </a:p>
          </p:txBody>
        </p:sp>
      </p:grpSp>
      <p:sp>
        <p:nvSpPr>
          <p:cNvPr id="14" name="圆角矩形 13"/>
          <p:cNvSpPr/>
          <p:nvPr/>
        </p:nvSpPr>
        <p:spPr bwMode="auto">
          <a:xfrm>
            <a:off x="1690420" y="3312550"/>
            <a:ext cx="2985109" cy="854015"/>
          </a:xfrm>
          <a:prstGeom prst="roundRect">
            <a:avLst>
              <a:gd name="adj" fmla="val 9596"/>
            </a:avLst>
          </a:prstGeom>
          <a:ln w="19050">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期货公司会员、非期货公司会员、</a:t>
            </a:r>
            <a:endParaRPr kumimoji="0" lang="en-US" altLang="zh-CN" sz="1400" b="0" i="0" u="none" strike="noStrike" cap="none" normalizeH="0" baseline="0" smtClean="0">
              <a:ln>
                <a:noFill/>
              </a:ln>
              <a:solidFill>
                <a:schemeClr val="tx1"/>
              </a:solidFill>
              <a:effectLst/>
              <a:latin typeface="华文细黑" pitchFamily="2" charset="-122"/>
              <a:ea typeface="华文细黑" pitchFamily="2" charset="-122"/>
            </a:endParaRPr>
          </a:p>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境内客户</a:t>
            </a:r>
          </a:p>
        </p:txBody>
      </p:sp>
      <p:sp>
        <p:nvSpPr>
          <p:cNvPr id="20" name="圆角矩形 19"/>
          <p:cNvSpPr/>
          <p:nvPr/>
        </p:nvSpPr>
        <p:spPr bwMode="auto">
          <a:xfrm>
            <a:off x="5192711" y="3312550"/>
            <a:ext cx="2864403" cy="1147315"/>
          </a:xfrm>
          <a:prstGeom prst="roundRect">
            <a:avLst>
              <a:gd name="adj" fmla="val 9596"/>
            </a:avLst>
          </a:prstGeom>
          <a:ln w="19050">
            <a:solidFill>
              <a:schemeClr val="accent6"/>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期货公司会员、非期货公司会员、</a:t>
            </a:r>
            <a:endParaRPr kumimoji="0" lang="en-US" altLang="zh-CN" sz="1400" b="0" i="0" u="none" strike="noStrike" cap="none" normalizeH="0" baseline="0" smtClean="0">
              <a:ln>
                <a:noFill/>
              </a:ln>
              <a:solidFill>
                <a:schemeClr val="tx1"/>
              </a:solidFill>
              <a:effectLst/>
              <a:latin typeface="华文细黑" pitchFamily="2" charset="-122"/>
              <a:ea typeface="华文细黑" pitchFamily="2" charset="-122"/>
            </a:endParaRPr>
          </a:p>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境内客户；</a:t>
            </a:r>
            <a:endParaRPr kumimoji="0" lang="en-US" altLang="zh-CN" sz="1400" b="0" i="0" u="none" strike="noStrike" cap="none" normalizeH="0" baseline="0" smtClean="0">
              <a:ln>
                <a:noFill/>
              </a:ln>
              <a:solidFill>
                <a:schemeClr val="tx1"/>
              </a:solidFill>
              <a:effectLst/>
              <a:latin typeface="华文细黑" pitchFamily="2" charset="-122"/>
              <a:ea typeface="华文细黑" pitchFamily="2" charset="-122"/>
            </a:endParaRPr>
          </a:p>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lang="zh-CN" altLang="en-US" sz="1400" b="1" smtClean="0">
                <a:solidFill>
                  <a:srgbClr val="C00000"/>
                </a:solidFill>
                <a:latin typeface="华文细黑" pitchFamily="2" charset="-122"/>
                <a:ea typeface="华文细黑" pitchFamily="2" charset="-122"/>
              </a:rPr>
              <a:t>境外交易者、境外经纪机构</a:t>
            </a:r>
            <a:endParaRPr kumimoji="0" lang="zh-CN" altLang="en-US" sz="1400" b="1" i="0" u="none" strike="noStrike" cap="none" normalizeH="0" baseline="0" smtClean="0">
              <a:ln>
                <a:noFill/>
              </a:ln>
              <a:solidFill>
                <a:srgbClr val="C00000"/>
              </a:solidFill>
              <a:effectLst/>
              <a:latin typeface="华文细黑" pitchFamily="2" charset="-122"/>
              <a:ea typeface="华文细黑" pitchFamily="2" charset="-122"/>
            </a:endParaRPr>
          </a:p>
        </p:txBody>
      </p:sp>
      <p:sp>
        <p:nvSpPr>
          <p:cNvPr id="22" name="圆角矩形 21"/>
          <p:cNvSpPr/>
          <p:nvPr/>
        </p:nvSpPr>
        <p:spPr bwMode="auto">
          <a:xfrm>
            <a:off x="1690420" y="4922811"/>
            <a:ext cx="2985109" cy="854015"/>
          </a:xfrm>
          <a:prstGeom prst="roundRect">
            <a:avLst>
              <a:gd name="adj" fmla="val 9596"/>
            </a:avLst>
          </a:prstGeom>
          <a:ln w="19050">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人民币、标准仓单</a:t>
            </a:r>
          </a:p>
        </p:txBody>
      </p:sp>
      <p:sp>
        <p:nvSpPr>
          <p:cNvPr id="23" name="圆角矩形 22"/>
          <p:cNvSpPr/>
          <p:nvPr/>
        </p:nvSpPr>
        <p:spPr bwMode="auto">
          <a:xfrm>
            <a:off x="5192713" y="4922811"/>
            <a:ext cx="2864403" cy="854015"/>
          </a:xfrm>
          <a:prstGeom prst="roundRect">
            <a:avLst>
              <a:gd name="adj" fmla="val 9596"/>
            </a:avLst>
          </a:prstGeom>
          <a:ln w="19050">
            <a:solidFill>
              <a:schemeClr val="accent6"/>
            </a:solidFill>
            <a:headEnd type="none" w="med" len="med"/>
            <a:tailEnd type="none" w="med" len="med"/>
          </a:ln>
          <a:extLst/>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0" i="0" u="none" strike="noStrike" cap="none" normalizeH="0" baseline="0" smtClean="0">
                <a:ln>
                  <a:noFill/>
                </a:ln>
                <a:solidFill>
                  <a:schemeClr val="tx1"/>
                </a:solidFill>
                <a:effectLst/>
                <a:latin typeface="华文细黑" pitchFamily="2" charset="-122"/>
                <a:ea typeface="华文细黑" pitchFamily="2" charset="-122"/>
              </a:rPr>
              <a:t>人民币、标准仓单</a:t>
            </a:r>
            <a:endParaRPr kumimoji="0" lang="en-US" altLang="zh-CN" sz="1400" b="0" i="0" u="none" strike="noStrike" cap="none" normalizeH="0" baseline="0" smtClean="0">
              <a:ln>
                <a:noFill/>
              </a:ln>
              <a:solidFill>
                <a:schemeClr val="tx1"/>
              </a:solidFill>
              <a:effectLst/>
              <a:latin typeface="华文细黑" pitchFamily="2" charset="-122"/>
              <a:ea typeface="华文细黑" pitchFamily="2" charset="-122"/>
            </a:endParaRPr>
          </a:p>
          <a:p>
            <a:pPr marL="0" marR="0" indent="0" algn="l" defTabSz="846138" rtl="0" eaLnBrk="1" fontAlgn="base" latinLnBrk="0" hangingPunct="1">
              <a:lnSpc>
                <a:spcPct val="150000"/>
              </a:lnSpc>
              <a:spcBef>
                <a:spcPct val="0"/>
              </a:spcBef>
              <a:spcAft>
                <a:spcPct val="0"/>
              </a:spcAft>
              <a:buClrTx/>
              <a:buSzTx/>
              <a:buFont typeface="Arial" panose="020B0604020202020204" pitchFamily="34" charset="0"/>
              <a:buNone/>
              <a:tabLst/>
            </a:pPr>
            <a:r>
              <a:rPr kumimoji="0" lang="zh-CN" altLang="en-US" sz="1400" b="1" i="0" u="none" strike="noStrike" cap="none" normalizeH="0" baseline="0" smtClean="0">
                <a:ln>
                  <a:noFill/>
                </a:ln>
                <a:solidFill>
                  <a:srgbClr val="C00000"/>
                </a:solidFill>
                <a:effectLst/>
                <a:latin typeface="华文细黑" pitchFamily="2" charset="-122"/>
                <a:ea typeface="华文细黑" pitchFamily="2" charset="-122"/>
              </a:rPr>
              <a:t>外汇资金（美元）</a:t>
            </a:r>
          </a:p>
        </p:txBody>
      </p:sp>
      <p:grpSp>
        <p:nvGrpSpPr>
          <p:cNvPr id="24" name="组合 23"/>
          <p:cNvGrpSpPr/>
          <p:nvPr/>
        </p:nvGrpSpPr>
        <p:grpSpPr>
          <a:xfrm>
            <a:off x="297611" y="3303924"/>
            <a:ext cx="1220639" cy="543464"/>
            <a:chOff x="332115" y="3459192"/>
            <a:chExt cx="1220639" cy="543464"/>
          </a:xfrm>
        </p:grpSpPr>
        <p:sp>
          <p:nvSpPr>
            <p:cNvPr id="8" name="TextBox 7"/>
            <p:cNvSpPr txBox="1"/>
            <p:nvPr/>
          </p:nvSpPr>
          <p:spPr>
            <a:xfrm>
              <a:off x="332115" y="3459192"/>
              <a:ext cx="1220639" cy="543464"/>
            </a:xfrm>
            <a:prstGeom prst="rect">
              <a:avLst/>
            </a:prstGeom>
            <a:noFill/>
            <a:ln>
              <a:noFill/>
            </a:ln>
          </p:spPr>
          <p:txBody>
            <a:bodyPr wrap="square" lIns="0" tIns="0" rIns="0" bIns="0" rtlCol="0" anchor="ctr">
              <a:noAutofit/>
            </a:bodyPr>
            <a:lstStyle/>
            <a:p>
              <a:pPr algn="ctr"/>
              <a:r>
                <a:rPr lang="zh-CN" altLang="en-US" sz="1600" b="1" smtClean="0">
                  <a:latin typeface="楷体" pitchFamily="49" charset="-122"/>
                  <a:ea typeface="楷体" pitchFamily="49" charset="-122"/>
                </a:rPr>
                <a:t>市场参与者</a:t>
              </a:r>
              <a:endParaRPr lang="zh-CN" altLang="en-US" sz="1600" b="1">
                <a:latin typeface="楷体" pitchFamily="49" charset="-122"/>
                <a:ea typeface="楷体" pitchFamily="49" charset="-122"/>
              </a:endParaRPr>
            </a:p>
          </p:txBody>
        </p:sp>
        <p:cxnSp>
          <p:nvCxnSpPr>
            <p:cNvPr id="17" name="直接连接符 16"/>
            <p:cNvCxnSpPr/>
            <p:nvPr/>
          </p:nvCxnSpPr>
          <p:spPr bwMode="auto">
            <a:xfrm>
              <a:off x="392497" y="3920711"/>
              <a:ext cx="1134375" cy="0"/>
            </a:xfrm>
            <a:prstGeom prst="line">
              <a:avLst/>
            </a:prstGeom>
            <a:solidFill>
              <a:schemeClr val="accent1"/>
            </a:solidFill>
            <a:ln w="19050" cap="flat" cmpd="sng" algn="ctr">
              <a:solidFill>
                <a:schemeClr val="bg1">
                  <a:lumMod val="75000"/>
                </a:schemeClr>
              </a:solidFill>
              <a:prstDash val="solid"/>
              <a:round/>
              <a:headEnd type="none" w="med" len="med"/>
              <a:tailEnd type="none" w="med" len="med"/>
            </a:ln>
            <a:effectLst>
              <a:outerShdw dist="35921" dir="2700000" algn="ctr" rotWithShape="0">
                <a:schemeClr val="bg2"/>
              </a:outerShdw>
            </a:effectLst>
            <a:extLst/>
          </p:spPr>
        </p:cxnSp>
      </p:grpSp>
      <p:grpSp>
        <p:nvGrpSpPr>
          <p:cNvPr id="25" name="组合 24"/>
          <p:cNvGrpSpPr/>
          <p:nvPr/>
        </p:nvGrpSpPr>
        <p:grpSpPr>
          <a:xfrm>
            <a:off x="297611" y="5023446"/>
            <a:ext cx="1220639" cy="611051"/>
            <a:chOff x="332115" y="5118332"/>
            <a:chExt cx="1220639" cy="611051"/>
          </a:xfrm>
        </p:grpSpPr>
        <p:sp>
          <p:nvSpPr>
            <p:cNvPr id="21" name="TextBox 20"/>
            <p:cNvSpPr txBox="1"/>
            <p:nvPr/>
          </p:nvSpPr>
          <p:spPr>
            <a:xfrm>
              <a:off x="332115" y="5118332"/>
              <a:ext cx="1220639" cy="543464"/>
            </a:xfrm>
            <a:prstGeom prst="rect">
              <a:avLst/>
            </a:prstGeom>
            <a:noFill/>
            <a:ln>
              <a:noFill/>
            </a:ln>
          </p:spPr>
          <p:txBody>
            <a:bodyPr wrap="square" lIns="0" tIns="0" rIns="0" bIns="0" rtlCol="0" anchor="ctr">
              <a:noAutofit/>
            </a:bodyPr>
            <a:lstStyle/>
            <a:p>
              <a:pPr algn="ctr"/>
              <a:r>
                <a:rPr lang="zh-CN" altLang="en-US" sz="1600" b="1" smtClean="0">
                  <a:latin typeface="楷体" pitchFamily="49" charset="-122"/>
                  <a:ea typeface="楷体" pitchFamily="49" charset="-122"/>
                </a:rPr>
                <a:t>作为保证金</a:t>
              </a:r>
              <a:endParaRPr lang="en-US" altLang="zh-CN" sz="1600" b="1" smtClean="0">
                <a:latin typeface="楷体" pitchFamily="49" charset="-122"/>
                <a:ea typeface="楷体" pitchFamily="49" charset="-122"/>
              </a:endParaRPr>
            </a:p>
            <a:p>
              <a:pPr algn="ctr"/>
              <a:r>
                <a:rPr lang="zh-CN" altLang="en-US" sz="1600" b="1" smtClean="0">
                  <a:latin typeface="楷体" pitchFamily="49" charset="-122"/>
                  <a:ea typeface="楷体" pitchFamily="49" charset="-122"/>
                </a:rPr>
                <a:t>使用的资产</a:t>
              </a:r>
              <a:endParaRPr lang="zh-CN" altLang="en-US" sz="1600" b="1">
                <a:latin typeface="楷体" pitchFamily="49" charset="-122"/>
                <a:ea typeface="楷体" pitchFamily="49" charset="-122"/>
              </a:endParaRPr>
            </a:p>
          </p:txBody>
        </p:sp>
        <p:cxnSp>
          <p:nvCxnSpPr>
            <p:cNvPr id="28" name="直接连接符 27"/>
            <p:cNvCxnSpPr/>
            <p:nvPr/>
          </p:nvCxnSpPr>
          <p:spPr bwMode="auto">
            <a:xfrm>
              <a:off x="375246" y="5729383"/>
              <a:ext cx="1134375" cy="0"/>
            </a:xfrm>
            <a:prstGeom prst="line">
              <a:avLst/>
            </a:prstGeom>
            <a:solidFill>
              <a:schemeClr val="accent1"/>
            </a:solidFill>
            <a:ln w="19050" cap="flat" cmpd="sng" algn="ctr">
              <a:solidFill>
                <a:schemeClr val="bg1">
                  <a:lumMod val="75000"/>
                </a:schemeClr>
              </a:solidFill>
              <a:prstDash val="solid"/>
              <a:round/>
              <a:headEnd type="none" w="med" len="med"/>
              <a:tailEnd type="none" w="med" len="med"/>
            </a:ln>
            <a:effectLst>
              <a:outerShdw dist="35921" dir="2700000" algn="ctr" rotWithShape="0">
                <a:schemeClr val="bg2"/>
              </a:outerShdw>
            </a:effectLst>
            <a:extLst/>
          </p:spPr>
        </p:cxnSp>
      </p:grpSp>
      <p:sp>
        <p:nvSpPr>
          <p:cNvPr id="34" name="TextBox 33"/>
          <p:cNvSpPr txBox="1"/>
          <p:nvPr/>
        </p:nvSpPr>
        <p:spPr>
          <a:xfrm>
            <a:off x="8203723" y="4922810"/>
            <a:ext cx="1975450" cy="1823049"/>
          </a:xfrm>
          <a:prstGeom prst="rect">
            <a:avLst/>
          </a:prstGeom>
          <a:noFill/>
          <a:ln>
            <a:noFill/>
          </a:ln>
        </p:spPr>
        <p:txBody>
          <a:bodyPr wrap="square" lIns="0" tIns="0" rIns="0" bIns="0" rtlCol="0" anchor="t">
            <a:noAutofit/>
          </a:bodyPr>
          <a:lstStyle>
            <a:defPPr>
              <a:defRPr lang="zh-CN"/>
            </a:defPPr>
            <a:lvl1pPr marL="180975" indent="-180975">
              <a:spcAft>
                <a:spcPts val="600"/>
              </a:spcAft>
              <a:buClr>
                <a:srgbClr val="C00000"/>
              </a:buClr>
              <a:buFont typeface="Arial Black" pitchFamily="34" charset="0"/>
              <a:buChar char="−"/>
              <a:defRPr sz="1200">
                <a:latin typeface="楷体" pitchFamily="49" charset="-122"/>
                <a:ea typeface="楷体" pitchFamily="49" charset="-122"/>
              </a:defRPr>
            </a:lvl1pPr>
          </a:lstStyle>
          <a:p>
            <a:r>
              <a:rPr lang="zh-CN" altLang="en-US" smtClean="0"/>
              <a:t>存管银行外汇账户开立</a:t>
            </a:r>
            <a:endParaRPr lang="en-US" altLang="zh-CN" smtClean="0"/>
          </a:p>
          <a:p>
            <a:r>
              <a:rPr lang="zh-CN" altLang="en-US" smtClean="0"/>
              <a:t>外汇</a:t>
            </a:r>
            <a:r>
              <a:rPr lang="zh-CN" altLang="en-US"/>
              <a:t>充抵保证金</a:t>
            </a:r>
            <a:endParaRPr lang="en-US" altLang="zh-CN"/>
          </a:p>
          <a:p>
            <a:r>
              <a:rPr lang="zh-CN" altLang="en-US" smtClean="0"/>
              <a:t>追加结算货币资金</a:t>
            </a:r>
            <a:endParaRPr lang="en-US" altLang="zh-CN" smtClean="0"/>
          </a:p>
          <a:p>
            <a:r>
              <a:rPr lang="zh-CN" altLang="en-US" smtClean="0"/>
              <a:t>外汇计息</a:t>
            </a:r>
            <a:endParaRPr lang="en-US" altLang="zh-CN" smtClean="0"/>
          </a:p>
          <a:p>
            <a:r>
              <a:rPr lang="zh-CN" altLang="en-US" smtClean="0"/>
              <a:t>会员结购汇</a:t>
            </a:r>
            <a:endParaRPr lang="en-US" altLang="zh-CN" smtClean="0"/>
          </a:p>
          <a:p>
            <a:r>
              <a:rPr lang="zh-CN" altLang="en-US" smtClean="0"/>
              <a:t>强制结汇 </a:t>
            </a:r>
            <a:r>
              <a:rPr lang="en-US" altLang="zh-CN" b="1" smtClean="0">
                <a:solidFill>
                  <a:srgbClr val="C00000"/>
                </a:solidFill>
              </a:rPr>
              <a:t>...</a:t>
            </a:r>
            <a:endParaRPr lang="en-US" altLang="zh-CN" b="1">
              <a:solidFill>
                <a:srgbClr val="C00000"/>
              </a:solidFill>
            </a:endParaRPr>
          </a:p>
        </p:txBody>
      </p:sp>
      <p:grpSp>
        <p:nvGrpSpPr>
          <p:cNvPr id="7" name="组合 6"/>
          <p:cNvGrpSpPr/>
          <p:nvPr/>
        </p:nvGrpSpPr>
        <p:grpSpPr>
          <a:xfrm>
            <a:off x="8186474" y="2570670"/>
            <a:ext cx="1992699" cy="2130730"/>
            <a:chOff x="8186474" y="2570670"/>
            <a:chExt cx="1992699" cy="2130730"/>
          </a:xfrm>
        </p:grpSpPr>
        <p:sp>
          <p:nvSpPr>
            <p:cNvPr id="29" name="TextBox 28"/>
            <p:cNvSpPr txBox="1"/>
            <p:nvPr/>
          </p:nvSpPr>
          <p:spPr>
            <a:xfrm>
              <a:off x="8203723" y="3312550"/>
              <a:ext cx="1975450" cy="1388850"/>
            </a:xfrm>
            <a:prstGeom prst="rect">
              <a:avLst/>
            </a:prstGeom>
            <a:noFill/>
            <a:ln>
              <a:noFill/>
            </a:ln>
          </p:spPr>
          <p:txBody>
            <a:bodyPr wrap="square" lIns="0" tIns="0" rIns="0" bIns="0" rtlCol="0" anchor="t">
              <a:noAutofit/>
            </a:bodyPr>
            <a:lstStyle/>
            <a:p>
              <a:pPr marL="180975" indent="-180975">
                <a:spcAft>
                  <a:spcPts val="600"/>
                </a:spcAft>
                <a:buClr>
                  <a:srgbClr val="C00000"/>
                </a:buClr>
                <a:buFont typeface="Arial Black" pitchFamily="34" charset="0"/>
                <a:buChar char="−"/>
              </a:pPr>
              <a:r>
                <a:rPr lang="zh-CN" altLang="en-US" sz="1200" smtClean="0">
                  <a:latin typeface="楷体" pitchFamily="49" charset="-122"/>
                  <a:ea typeface="楷体" pitchFamily="49" charset="-122"/>
                </a:rPr>
                <a:t>境外客户存管业务资格</a:t>
              </a:r>
              <a:endParaRPr lang="en-US" altLang="zh-CN" sz="1200" smtClean="0">
                <a:latin typeface="楷体" pitchFamily="49" charset="-122"/>
                <a:ea typeface="楷体" pitchFamily="49" charset="-122"/>
              </a:endParaRPr>
            </a:p>
            <a:p>
              <a:pPr marL="180975" indent="-180975">
                <a:spcAft>
                  <a:spcPts val="600"/>
                </a:spcAft>
                <a:buClr>
                  <a:srgbClr val="C00000"/>
                </a:buClr>
                <a:buFont typeface="Arial Black" pitchFamily="34" charset="0"/>
                <a:buChar char="−"/>
              </a:pPr>
              <a:r>
                <a:rPr lang="zh-CN" altLang="en-US" sz="1200" smtClean="0">
                  <a:latin typeface="楷体" pitchFamily="49" charset="-122"/>
                  <a:ea typeface="楷体" pitchFamily="49" charset="-122"/>
                </a:rPr>
                <a:t>综合资金账户</a:t>
              </a:r>
              <a:endParaRPr lang="en-US" altLang="zh-CN" sz="1200" smtClean="0">
                <a:latin typeface="楷体" pitchFamily="49" charset="-122"/>
                <a:ea typeface="楷体" pitchFamily="49" charset="-122"/>
              </a:endParaRPr>
            </a:p>
            <a:p>
              <a:pPr marL="180975" indent="-180975">
                <a:spcAft>
                  <a:spcPts val="600"/>
                </a:spcAft>
                <a:buClr>
                  <a:srgbClr val="C00000"/>
                </a:buClr>
                <a:buFont typeface="Arial Black" pitchFamily="34" charset="0"/>
                <a:buChar char="−"/>
              </a:pPr>
              <a:r>
                <a:rPr lang="zh-CN" altLang="en-US" sz="1200" smtClean="0">
                  <a:latin typeface="楷体" pitchFamily="49" charset="-122"/>
                  <a:ea typeface="楷体" pitchFamily="49" charset="-122"/>
                </a:rPr>
                <a:t>境外特殊参与者委托结算</a:t>
              </a:r>
              <a:endParaRPr lang="en-US" altLang="zh-CN" sz="1200" smtClean="0">
                <a:latin typeface="楷体" pitchFamily="49" charset="-122"/>
                <a:ea typeface="楷体" pitchFamily="49" charset="-122"/>
              </a:endParaRPr>
            </a:p>
            <a:p>
              <a:pPr marL="180975" indent="-180975">
                <a:spcAft>
                  <a:spcPts val="600"/>
                </a:spcAft>
                <a:buClr>
                  <a:srgbClr val="C00000"/>
                </a:buClr>
                <a:buFont typeface="Arial Black" pitchFamily="34" charset="0"/>
                <a:buChar char="−"/>
              </a:pPr>
              <a:r>
                <a:rPr lang="zh-CN" altLang="en-US" sz="1200" smtClean="0">
                  <a:latin typeface="楷体" pitchFamily="49" charset="-122"/>
                  <a:ea typeface="楷体" pitchFamily="49" charset="-122"/>
                </a:rPr>
                <a:t>境外</a:t>
              </a:r>
              <a:r>
                <a:rPr lang="zh-CN" altLang="en-US" sz="1200">
                  <a:latin typeface="楷体" pitchFamily="49" charset="-122"/>
                  <a:ea typeface="楷体" pitchFamily="49" charset="-122"/>
                </a:rPr>
                <a:t>中介委托</a:t>
              </a:r>
              <a:r>
                <a:rPr lang="zh-CN" altLang="en-US" sz="1200" smtClean="0">
                  <a:latin typeface="楷体" pitchFamily="49" charset="-122"/>
                  <a:ea typeface="楷体" pitchFamily="49" charset="-122"/>
                </a:rPr>
                <a:t>代理</a:t>
              </a:r>
              <a:endParaRPr lang="en-US" altLang="zh-CN" sz="1200" smtClean="0">
                <a:latin typeface="楷体" pitchFamily="49" charset="-122"/>
                <a:ea typeface="楷体" pitchFamily="49" charset="-122"/>
              </a:endParaRPr>
            </a:p>
            <a:p>
              <a:pPr marL="180975" indent="-180975">
                <a:spcAft>
                  <a:spcPts val="600"/>
                </a:spcAft>
                <a:buClr>
                  <a:srgbClr val="C00000"/>
                </a:buClr>
                <a:buFont typeface="Arial Black" pitchFamily="34" charset="0"/>
                <a:buChar char="−"/>
              </a:pPr>
              <a:r>
                <a:rPr lang="zh-CN" altLang="en-US" sz="1200" smtClean="0">
                  <a:latin typeface="楷体" pitchFamily="49" charset="-122"/>
                  <a:ea typeface="楷体" pitchFamily="49" charset="-122"/>
                </a:rPr>
                <a:t>会员</a:t>
              </a:r>
              <a:r>
                <a:rPr lang="zh-CN" altLang="en-US" sz="1200">
                  <a:latin typeface="楷体" pitchFamily="49" charset="-122"/>
                  <a:ea typeface="楷体" pitchFamily="49" charset="-122"/>
                </a:rPr>
                <a:t>受托结算</a:t>
              </a:r>
              <a:r>
                <a:rPr lang="zh-CN" altLang="en-US" sz="1200" smtClean="0">
                  <a:latin typeface="楷体" pitchFamily="49" charset="-122"/>
                  <a:ea typeface="楷体" pitchFamily="49" charset="-122"/>
                </a:rPr>
                <a:t>明细账 </a:t>
              </a:r>
              <a:r>
                <a:rPr lang="en-US" altLang="zh-CN" sz="1200" b="1" smtClean="0">
                  <a:solidFill>
                    <a:srgbClr val="C00000"/>
                  </a:solidFill>
                  <a:latin typeface="楷体" pitchFamily="49" charset="-122"/>
                  <a:ea typeface="楷体" pitchFamily="49" charset="-122"/>
                </a:rPr>
                <a:t>...</a:t>
              </a:r>
            </a:p>
          </p:txBody>
        </p:sp>
        <p:grpSp>
          <p:nvGrpSpPr>
            <p:cNvPr id="36" name="组合 35"/>
            <p:cNvGrpSpPr/>
            <p:nvPr/>
          </p:nvGrpSpPr>
          <p:grpSpPr>
            <a:xfrm>
              <a:off x="8186474" y="2570670"/>
              <a:ext cx="1915058" cy="543464"/>
              <a:chOff x="283738" y="3459192"/>
              <a:chExt cx="1498514" cy="543464"/>
            </a:xfrm>
          </p:grpSpPr>
          <p:sp>
            <p:nvSpPr>
              <p:cNvPr id="37" name="TextBox 36"/>
              <p:cNvSpPr txBox="1"/>
              <p:nvPr/>
            </p:nvSpPr>
            <p:spPr>
              <a:xfrm>
                <a:off x="283738" y="3459192"/>
                <a:ext cx="1498514" cy="543464"/>
              </a:xfrm>
              <a:prstGeom prst="rect">
                <a:avLst/>
              </a:prstGeom>
              <a:noFill/>
              <a:ln>
                <a:noFill/>
              </a:ln>
            </p:spPr>
            <p:txBody>
              <a:bodyPr wrap="square" lIns="0" tIns="0" rIns="0" bIns="0" rtlCol="0" anchor="ctr">
                <a:noAutofit/>
              </a:bodyPr>
              <a:lstStyle/>
              <a:p>
                <a:pPr algn="ctr"/>
                <a:r>
                  <a:rPr lang="zh-CN" altLang="en-US" sz="1500" b="1" smtClean="0">
                    <a:latin typeface="楷体" pitchFamily="49" charset="-122"/>
                    <a:ea typeface="楷体" pitchFamily="49" charset="-122"/>
                  </a:rPr>
                  <a:t>主要区别</a:t>
                </a:r>
                <a:endParaRPr lang="zh-CN" altLang="en-US" sz="1500" b="1">
                  <a:latin typeface="楷体" pitchFamily="49" charset="-122"/>
                  <a:ea typeface="楷体" pitchFamily="49" charset="-122"/>
                </a:endParaRPr>
              </a:p>
            </p:txBody>
          </p:sp>
          <p:cxnSp>
            <p:nvCxnSpPr>
              <p:cNvPr id="38" name="直接连接符 37"/>
              <p:cNvCxnSpPr/>
              <p:nvPr/>
            </p:nvCxnSpPr>
            <p:spPr bwMode="auto">
              <a:xfrm>
                <a:off x="283738" y="3920711"/>
                <a:ext cx="1498514" cy="0"/>
              </a:xfrm>
              <a:prstGeom prst="line">
                <a:avLst/>
              </a:prstGeom>
              <a:solidFill>
                <a:schemeClr val="accent1"/>
              </a:solidFill>
              <a:ln w="19050" cap="flat" cmpd="sng" algn="ctr">
                <a:solidFill>
                  <a:schemeClr val="bg1">
                    <a:lumMod val="75000"/>
                  </a:schemeClr>
                </a:solidFill>
                <a:prstDash val="solid"/>
                <a:round/>
                <a:headEnd type="none" w="med" len="med"/>
                <a:tailEnd type="none" w="med" len="med"/>
              </a:ln>
              <a:effectLst>
                <a:outerShdw dist="35921" dir="2700000" algn="ctr" rotWithShape="0">
                  <a:schemeClr val="bg2"/>
                </a:outerShdw>
              </a:effectLst>
              <a:extLst/>
            </p:spPr>
          </p:cxnSp>
        </p:grpSp>
      </p:grpSp>
      <p:pic>
        <p:nvPicPr>
          <p:cNvPr id="27" name="image6.png" descr="logo.psd"/>
          <p:cNvPicPr/>
          <p:nvPr/>
        </p:nvPicPr>
        <p:blipFill>
          <a:blip r:embed="rId5" cstate="print">
            <a:extLst/>
          </a:blip>
          <a:stretch>
            <a:fillRect/>
          </a:stretch>
        </p:blipFill>
        <p:spPr>
          <a:xfrm>
            <a:off x="-43449" y="6169059"/>
            <a:ext cx="1529350" cy="707185"/>
          </a:xfrm>
          <a:prstGeom prst="rect">
            <a:avLst/>
          </a:prstGeom>
          <a:ln w="12700">
            <a:miter lim="400000"/>
          </a:ln>
        </p:spPr>
      </p:pic>
      <p:sp>
        <p:nvSpPr>
          <p:cNvPr id="31"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391831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up)">
                                      <p:cBhvr>
                                        <p:cTn id="7" dur="250"/>
                                        <p:tgtEl>
                                          <p:spTgt spid="11"/>
                                        </p:tgtEl>
                                      </p:cBhvr>
                                    </p:animEffect>
                                  </p:childTnLst>
                                </p:cTn>
                              </p:par>
                            </p:childTnLst>
                          </p:cTn>
                        </p:par>
                        <p:par>
                          <p:cTn id="8" fill="hold">
                            <p:stCondLst>
                              <p:cond delay="250"/>
                            </p:stCondLst>
                            <p:childTnLst>
                              <p:par>
                                <p:cTn id="9" presetID="22" presetClass="entr" presetSubtype="1" fill="hold" nodeType="after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up)">
                                      <p:cBhvr>
                                        <p:cTn id="11" dur="250"/>
                                        <p:tgtEl>
                                          <p:spTgt spid="5"/>
                                        </p:tgtEl>
                                      </p:cBhvr>
                                    </p:animEffect>
                                  </p:childTnLst>
                                </p:cTn>
                              </p:par>
                            </p:childTnLst>
                          </p:cTn>
                        </p:par>
                        <p:par>
                          <p:cTn id="12" fill="hold">
                            <p:stCondLst>
                              <p:cond delay="500"/>
                            </p:stCondLst>
                            <p:childTnLst>
                              <p:par>
                                <p:cTn id="13" presetID="22" presetClass="entr" presetSubtype="1" fill="hold" nodeType="afterEffect">
                                  <p:stCondLst>
                                    <p:cond delay="25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5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24"/>
                                        </p:tgtEl>
                                        <p:attrNameLst>
                                          <p:attrName>style.visibility</p:attrName>
                                        </p:attrNameLst>
                                      </p:cBhvr>
                                      <p:to>
                                        <p:strVal val="visible"/>
                                      </p:to>
                                    </p:set>
                                    <p:animEffect transition="in" filter="fade">
                                      <p:cBhvr>
                                        <p:cTn id="20" dur="500"/>
                                        <p:tgtEl>
                                          <p:spTgt spid="24"/>
                                        </p:tgtEl>
                                      </p:cBhvr>
                                    </p:animEffect>
                                  </p:childTnLst>
                                </p:cTn>
                              </p:par>
                            </p:childTnLst>
                          </p:cTn>
                        </p:par>
                        <p:par>
                          <p:cTn id="21" fill="hold">
                            <p:stCondLst>
                              <p:cond delay="500"/>
                            </p:stCondLst>
                            <p:childTnLst>
                              <p:par>
                                <p:cTn id="22" presetID="14" presetClass="entr" presetSubtype="10" fill="hold" grpId="0" nodeType="afterEffect">
                                  <p:stCondLst>
                                    <p:cond delay="500"/>
                                  </p:stCondLst>
                                  <p:childTnLst>
                                    <p:set>
                                      <p:cBhvr>
                                        <p:cTn id="23" dur="1" fill="hold">
                                          <p:stCondLst>
                                            <p:cond delay="0"/>
                                          </p:stCondLst>
                                        </p:cTn>
                                        <p:tgtEl>
                                          <p:spTgt spid="14"/>
                                        </p:tgtEl>
                                        <p:attrNameLst>
                                          <p:attrName>style.visibility</p:attrName>
                                        </p:attrNameLst>
                                      </p:cBhvr>
                                      <p:to>
                                        <p:strVal val="visible"/>
                                      </p:to>
                                    </p:set>
                                    <p:animEffect transition="in" filter="randombar(horizontal)">
                                      <p:cBhvr>
                                        <p:cTn id="24" dur="500"/>
                                        <p:tgtEl>
                                          <p:spTgt spid="14"/>
                                        </p:tgtEl>
                                      </p:cBhvr>
                                    </p:animEffect>
                                  </p:childTnLst>
                                </p:cTn>
                              </p:par>
                            </p:childTnLst>
                          </p:cTn>
                        </p:par>
                        <p:par>
                          <p:cTn id="25" fill="hold">
                            <p:stCondLst>
                              <p:cond delay="1500"/>
                            </p:stCondLst>
                            <p:childTnLst>
                              <p:par>
                                <p:cTn id="26" presetID="14" presetClass="entr" presetSubtype="10" fill="hold" grpId="0" nodeType="afterEffect">
                                  <p:stCondLst>
                                    <p:cond delay="0"/>
                                  </p:stCondLst>
                                  <p:childTnLst>
                                    <p:set>
                                      <p:cBhvr>
                                        <p:cTn id="27" dur="1" fill="hold">
                                          <p:stCondLst>
                                            <p:cond delay="0"/>
                                          </p:stCondLst>
                                        </p:cTn>
                                        <p:tgtEl>
                                          <p:spTgt spid="20"/>
                                        </p:tgtEl>
                                        <p:attrNameLst>
                                          <p:attrName>style.visibility</p:attrName>
                                        </p:attrNameLst>
                                      </p:cBhvr>
                                      <p:to>
                                        <p:strVal val="visible"/>
                                      </p:to>
                                    </p:set>
                                    <p:animEffect transition="in" filter="randombar(horizontal)">
                                      <p:cBhvr>
                                        <p:cTn id="28" dur="500"/>
                                        <p:tgtEl>
                                          <p:spTgt spid="2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up)">
                                      <p:cBhvr>
                                        <p:cTn id="33" dur="1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5"/>
                                        </p:tgtEl>
                                        <p:attrNameLst>
                                          <p:attrName>style.visibility</p:attrName>
                                        </p:attrNameLst>
                                      </p:cBhvr>
                                      <p:to>
                                        <p:strVal val="visible"/>
                                      </p:to>
                                    </p:set>
                                    <p:animEffect transition="in" filter="fade">
                                      <p:cBhvr>
                                        <p:cTn id="38" dur="500"/>
                                        <p:tgtEl>
                                          <p:spTgt spid="25"/>
                                        </p:tgtEl>
                                      </p:cBhvr>
                                    </p:animEffect>
                                  </p:childTnLst>
                                </p:cTn>
                              </p:par>
                            </p:childTnLst>
                          </p:cTn>
                        </p:par>
                        <p:par>
                          <p:cTn id="39" fill="hold">
                            <p:stCondLst>
                              <p:cond delay="500"/>
                            </p:stCondLst>
                            <p:childTnLst>
                              <p:par>
                                <p:cTn id="40" presetID="14" presetClass="entr" presetSubtype="10" fill="hold" grpId="0" nodeType="after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randombar(horizontal)">
                                      <p:cBhvr>
                                        <p:cTn id="42" dur="500"/>
                                        <p:tgtEl>
                                          <p:spTgt spid="22"/>
                                        </p:tgtEl>
                                      </p:cBhvr>
                                    </p:animEffect>
                                  </p:childTnLst>
                                </p:cTn>
                              </p:par>
                            </p:childTnLst>
                          </p:cTn>
                        </p:par>
                        <p:par>
                          <p:cTn id="43" fill="hold">
                            <p:stCondLst>
                              <p:cond delay="1000"/>
                            </p:stCondLst>
                            <p:childTnLst>
                              <p:par>
                                <p:cTn id="44" presetID="14" presetClass="entr" presetSubtype="10" fill="hold" grpId="0" nodeType="afterEffect">
                                  <p:stCondLst>
                                    <p:cond delay="0"/>
                                  </p:stCondLst>
                                  <p:childTnLst>
                                    <p:set>
                                      <p:cBhvr>
                                        <p:cTn id="45" dur="1" fill="hold">
                                          <p:stCondLst>
                                            <p:cond delay="0"/>
                                          </p:stCondLst>
                                        </p:cTn>
                                        <p:tgtEl>
                                          <p:spTgt spid="23"/>
                                        </p:tgtEl>
                                        <p:attrNameLst>
                                          <p:attrName>style.visibility</p:attrName>
                                        </p:attrNameLst>
                                      </p:cBhvr>
                                      <p:to>
                                        <p:strVal val="visible"/>
                                      </p:to>
                                    </p:set>
                                    <p:animEffect transition="in" filter="randombar(horizontal)">
                                      <p:cBhvr>
                                        <p:cTn id="46" dur="500"/>
                                        <p:tgtEl>
                                          <p:spTgt spid="2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1" fill="hold" grpId="0" nodeType="clickEffect">
                                  <p:stCondLst>
                                    <p:cond delay="0"/>
                                  </p:stCondLst>
                                  <p:childTnLst>
                                    <p:set>
                                      <p:cBhvr>
                                        <p:cTn id="50" dur="1" fill="hold">
                                          <p:stCondLst>
                                            <p:cond delay="0"/>
                                          </p:stCondLst>
                                        </p:cTn>
                                        <p:tgtEl>
                                          <p:spTgt spid="34"/>
                                        </p:tgtEl>
                                        <p:attrNameLst>
                                          <p:attrName>style.visibility</p:attrName>
                                        </p:attrNameLst>
                                      </p:cBhvr>
                                      <p:to>
                                        <p:strVal val="visible"/>
                                      </p:to>
                                    </p:set>
                                    <p:animEffect transition="in" filter="wipe(up)">
                                      <p:cBhvr>
                                        <p:cTn id="51" dur="1000"/>
                                        <p:tgtEl>
                                          <p:spTgt spid="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0" grpId="0" animBg="1"/>
      <p:bldP spid="22" grpId="0" animBg="1"/>
      <p:bldP spid="23" grpId="0" animBg="1"/>
      <p:bldP spid="34"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标题 3"/>
          <p:cNvSpPr>
            <a:spLocks noGrp="1"/>
          </p:cNvSpPr>
          <p:nvPr>
            <p:ph type="title"/>
          </p:nvPr>
        </p:nvSpPr>
        <p:spPr>
          <a:xfrm>
            <a:off x="342900" y="136525"/>
            <a:ext cx="8723313" cy="638175"/>
          </a:xfrm>
        </p:spPr>
        <p:txBody>
          <a:bodyPr/>
          <a:lstStyle/>
          <a:p>
            <a:r>
              <a:rPr lang="zh-CN" altLang="en-US" sz="2000" smtClean="0"/>
              <a:t>原油期货结算业务</a:t>
            </a:r>
            <a:r>
              <a:rPr lang="en-US" altLang="zh-CN" sz="2000" smtClean="0"/>
              <a:t>	</a:t>
            </a:r>
            <a:r>
              <a:rPr lang="zh-CN" altLang="en-US" sz="2000" smtClean="0"/>
              <a:t>交割结算 </a:t>
            </a:r>
            <a:r>
              <a:rPr lang="en-US" altLang="zh-CN" sz="2000" smtClean="0"/>
              <a:t>– </a:t>
            </a:r>
            <a:r>
              <a:rPr lang="zh-CN" altLang="en-US" sz="2000" smtClean="0"/>
              <a:t>免征增值税政策</a:t>
            </a:r>
          </a:p>
        </p:txBody>
      </p:sp>
      <p:sp>
        <p:nvSpPr>
          <p:cNvPr id="5" name="内容占位符 2"/>
          <p:cNvSpPr txBox="1">
            <a:spLocks/>
          </p:cNvSpPr>
          <p:nvPr/>
        </p:nvSpPr>
        <p:spPr bwMode="auto">
          <a:xfrm>
            <a:off x="546100" y="3171824"/>
            <a:ext cx="9378950" cy="324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809625" indent="-285750">
              <a:lnSpc>
                <a:spcPct val="200000"/>
              </a:lnSpc>
              <a:spcBef>
                <a:spcPts val="1200"/>
              </a:spcBef>
              <a:buClr>
                <a:srgbClr val="C00000"/>
              </a:buClr>
              <a:buFont typeface="Wingdings" panose="05000000000000000000" pitchFamily="2" charset="2"/>
              <a:buChar char="l"/>
              <a:tabLst>
                <a:tab pos="2327275" algn="l"/>
              </a:tabLst>
              <a:defRPr/>
            </a:pPr>
            <a:r>
              <a:rPr lang="zh-CN" altLang="en-US" sz="1800" smtClean="0">
                <a:latin typeface="黑体" panose="02010609060101010101" pitchFamily="49" charset="-122"/>
                <a:ea typeface="黑体" panose="02010609060101010101" pitchFamily="49" charset="-122"/>
              </a:rPr>
              <a:t>发票流转：</a:t>
            </a:r>
            <a:r>
              <a:rPr lang="en-US" altLang="zh-CN" sz="1800">
                <a:latin typeface="黑体" panose="02010609060101010101" pitchFamily="49" charset="-122"/>
                <a:ea typeface="黑体" panose="02010609060101010101" pitchFamily="49" charset="-122"/>
              </a:rPr>
              <a:t>	</a:t>
            </a:r>
            <a:r>
              <a:rPr lang="zh-CN" altLang="en-US" sz="1600" smtClean="0">
                <a:latin typeface="黑体" panose="02010609060101010101" pitchFamily="49" charset="-122"/>
                <a:ea typeface="黑体" panose="02010609060101010101" pitchFamily="49" charset="-122"/>
              </a:rPr>
              <a:t>（</a:t>
            </a:r>
            <a:r>
              <a:rPr lang="zh-CN" altLang="en-US" sz="1600">
                <a:latin typeface="黑体" panose="02010609060101010101" pitchFamily="49" charset="-122"/>
                <a:ea typeface="黑体" panose="02010609060101010101" pitchFamily="49" charset="-122"/>
              </a:rPr>
              <a:t>一）卖方会员的结算交割委托人向卖方会员开具</a:t>
            </a:r>
            <a:r>
              <a:rPr lang="zh-CN" altLang="en-US" sz="1600" smtClean="0">
                <a:latin typeface="黑体" panose="02010609060101010101" pitchFamily="49" charset="-122"/>
                <a:ea typeface="黑体" panose="02010609060101010101" pitchFamily="49" charset="-122"/>
              </a:rPr>
              <a:t>发票；</a:t>
            </a:r>
            <a:endParaRPr lang="zh-CN" altLang="en-US" sz="1600">
              <a:latin typeface="黑体" panose="02010609060101010101" pitchFamily="49" charset="-122"/>
              <a:ea typeface="黑体" panose="02010609060101010101" pitchFamily="49" charset="-122"/>
            </a:endParaRPr>
          </a:p>
          <a:p>
            <a:pPr marL="2327275" indent="0">
              <a:lnSpc>
                <a:spcPct val="200000"/>
              </a:lnSpc>
              <a:spcBef>
                <a:spcPts val="1200"/>
              </a:spcBef>
              <a:buClr>
                <a:srgbClr val="C00000"/>
              </a:buClr>
              <a:buNone/>
              <a:tabLst>
                <a:tab pos="2327275" algn="l"/>
              </a:tabLst>
              <a:defRPr/>
            </a:pPr>
            <a:r>
              <a:rPr lang="zh-CN" altLang="en-US" sz="1600">
                <a:latin typeface="黑体" panose="02010609060101010101" pitchFamily="49" charset="-122"/>
                <a:ea typeface="黑体" panose="02010609060101010101" pitchFamily="49" charset="-122"/>
              </a:rPr>
              <a:t>（二）卖方会员向能源中心开具</a:t>
            </a:r>
            <a:r>
              <a:rPr lang="zh-CN" altLang="en-US" sz="1600" smtClean="0">
                <a:latin typeface="黑体" panose="02010609060101010101" pitchFamily="49" charset="-122"/>
                <a:ea typeface="黑体" panose="02010609060101010101" pitchFamily="49" charset="-122"/>
              </a:rPr>
              <a:t>发票；</a:t>
            </a:r>
            <a:endParaRPr lang="zh-CN" altLang="en-US" sz="1600">
              <a:latin typeface="黑体" panose="02010609060101010101" pitchFamily="49" charset="-122"/>
              <a:ea typeface="黑体" panose="02010609060101010101" pitchFamily="49" charset="-122"/>
            </a:endParaRPr>
          </a:p>
          <a:p>
            <a:pPr marL="2327275" indent="0">
              <a:lnSpc>
                <a:spcPct val="200000"/>
              </a:lnSpc>
              <a:spcBef>
                <a:spcPts val="1200"/>
              </a:spcBef>
              <a:buClr>
                <a:srgbClr val="C00000"/>
              </a:buClr>
              <a:buNone/>
              <a:tabLst>
                <a:tab pos="2327275" algn="l"/>
              </a:tabLst>
              <a:defRPr/>
            </a:pPr>
            <a:r>
              <a:rPr lang="zh-CN" altLang="en-US" sz="1600">
                <a:latin typeface="黑体" panose="02010609060101010101" pitchFamily="49" charset="-122"/>
                <a:ea typeface="黑体" panose="02010609060101010101" pitchFamily="49" charset="-122"/>
              </a:rPr>
              <a:t>（三）能源中心向买方会员开具</a:t>
            </a:r>
            <a:r>
              <a:rPr lang="zh-CN" altLang="en-US" sz="1600" smtClean="0">
                <a:latin typeface="黑体" panose="02010609060101010101" pitchFamily="49" charset="-122"/>
                <a:ea typeface="黑体" panose="02010609060101010101" pitchFamily="49" charset="-122"/>
              </a:rPr>
              <a:t>发票；</a:t>
            </a:r>
            <a:endParaRPr lang="zh-CN" altLang="en-US" sz="1600">
              <a:latin typeface="黑体" panose="02010609060101010101" pitchFamily="49" charset="-122"/>
              <a:ea typeface="黑体" panose="02010609060101010101" pitchFamily="49" charset="-122"/>
            </a:endParaRPr>
          </a:p>
          <a:p>
            <a:pPr marL="2327275" indent="0">
              <a:lnSpc>
                <a:spcPct val="200000"/>
              </a:lnSpc>
              <a:spcBef>
                <a:spcPts val="1200"/>
              </a:spcBef>
              <a:buClr>
                <a:srgbClr val="C00000"/>
              </a:buClr>
              <a:buNone/>
              <a:tabLst>
                <a:tab pos="2327275" algn="l"/>
              </a:tabLst>
              <a:defRPr/>
            </a:pPr>
            <a:r>
              <a:rPr lang="zh-CN" altLang="en-US" sz="1600">
                <a:latin typeface="黑体" panose="02010609060101010101" pitchFamily="49" charset="-122"/>
                <a:ea typeface="黑体" panose="02010609060101010101" pitchFamily="49" charset="-122"/>
              </a:rPr>
              <a:t>（四）买方会员向其结算交割委托人开具</a:t>
            </a:r>
            <a:r>
              <a:rPr lang="zh-CN" altLang="en-US" sz="1600" smtClean="0">
                <a:latin typeface="黑体" panose="02010609060101010101" pitchFamily="49" charset="-122"/>
                <a:ea typeface="黑体" panose="02010609060101010101" pitchFamily="49" charset="-122"/>
              </a:rPr>
              <a:t>发票</a:t>
            </a:r>
            <a:endParaRPr lang="zh-CN" altLang="en-US" sz="1600">
              <a:latin typeface="黑体" panose="02010609060101010101" pitchFamily="49" charset="-122"/>
              <a:ea typeface="黑体" panose="02010609060101010101" pitchFamily="49" charset="-122"/>
            </a:endParaRPr>
          </a:p>
          <a:p>
            <a:pPr marL="523875" indent="0">
              <a:lnSpc>
                <a:spcPct val="150000"/>
              </a:lnSpc>
              <a:spcBef>
                <a:spcPts val="1200"/>
              </a:spcBef>
              <a:buClr>
                <a:srgbClr val="C00000"/>
              </a:buClr>
              <a:buNone/>
              <a:tabLst>
                <a:tab pos="2327275" algn="l"/>
              </a:tabLst>
              <a:defRPr/>
            </a:pPr>
            <a:r>
              <a:rPr lang="en-US" altLang="zh-CN" sz="1600">
                <a:latin typeface="黑体" panose="02010609060101010101" pitchFamily="49" charset="-122"/>
                <a:ea typeface="黑体" panose="02010609060101010101" pitchFamily="49" charset="-122"/>
              </a:rPr>
              <a:t>	</a:t>
            </a:r>
            <a:endParaRPr lang="en-US" altLang="zh-CN" sz="1600" smtClean="0">
              <a:latin typeface="黑体" panose="02010609060101010101" pitchFamily="49" charset="-122"/>
              <a:ea typeface="黑体" panose="02010609060101010101" pitchFamily="49" charset="-122"/>
            </a:endParaRPr>
          </a:p>
        </p:txBody>
      </p:sp>
      <p:graphicFrame>
        <p:nvGraphicFramePr>
          <p:cNvPr id="2" name="表格 1"/>
          <p:cNvGraphicFramePr>
            <a:graphicFrameLocks noGrp="1"/>
          </p:cNvGraphicFramePr>
          <p:nvPr>
            <p:extLst>
              <p:ext uri="{D42A27DB-BD31-4B8C-83A1-F6EECF244321}">
                <p14:modId xmlns:p14="http://schemas.microsoft.com/office/powerpoint/2010/main" val="2215787569"/>
              </p:ext>
            </p:extLst>
          </p:nvPr>
        </p:nvGraphicFramePr>
        <p:xfrm>
          <a:off x="469900" y="1187450"/>
          <a:ext cx="9558111" cy="1622425"/>
        </p:xfrm>
        <a:graphic>
          <a:graphicData uri="http://schemas.openxmlformats.org/drawingml/2006/table">
            <a:tbl>
              <a:tblPr firstRow="1" bandRow="1">
                <a:tableStyleId>{21E4AEA4-8DFA-4A89-87EB-49C32662AFE0}</a:tableStyleId>
              </a:tblPr>
              <a:tblGrid>
                <a:gridCol w="2101850"/>
                <a:gridCol w="1257300"/>
                <a:gridCol w="3810000"/>
                <a:gridCol w="2388961"/>
              </a:tblGrid>
              <a:tr h="631825">
                <a:tc>
                  <a:txBody>
                    <a:bodyPr/>
                    <a:lstStyle/>
                    <a:p>
                      <a:pPr algn="ctr"/>
                      <a:r>
                        <a:rPr lang="zh-CN" altLang="en-US" sz="1600" b="1" smtClean="0">
                          <a:latin typeface="+mn-lt"/>
                          <a:ea typeface="黑体" panose="02010609060101010101" pitchFamily="49" charset="-122"/>
                        </a:rPr>
                        <a:t>发布单位</a:t>
                      </a:r>
                      <a:endParaRPr lang="zh-CN" altLang="en-US" sz="1600" b="1">
                        <a:latin typeface="+mn-lt"/>
                        <a:ea typeface="黑体" panose="02010609060101010101" pitchFamily="49" charset="-122"/>
                      </a:endParaRPr>
                    </a:p>
                  </a:txBody>
                  <a:tcPr marT="45729" marB="45729" anchor="ctr"/>
                </a:tc>
                <a:tc>
                  <a:txBody>
                    <a:bodyPr/>
                    <a:lstStyle/>
                    <a:p>
                      <a:pPr algn="ctr"/>
                      <a:r>
                        <a:rPr lang="zh-CN" altLang="en-US" sz="1600" b="1" smtClean="0">
                          <a:latin typeface="+mn-lt"/>
                          <a:ea typeface="黑体" panose="02010609060101010101" pitchFamily="49" charset="-122"/>
                        </a:rPr>
                        <a:t>发布时间</a:t>
                      </a:r>
                      <a:endParaRPr lang="zh-CN" altLang="en-US" sz="1600" b="1">
                        <a:latin typeface="+mn-lt"/>
                        <a:ea typeface="黑体" panose="02010609060101010101" pitchFamily="49" charset="-122"/>
                      </a:endParaRPr>
                    </a:p>
                  </a:txBody>
                  <a:tcPr marT="45729" marB="45729" anchor="ctr"/>
                </a:tc>
                <a:tc>
                  <a:txBody>
                    <a:bodyPr/>
                    <a:lstStyle/>
                    <a:p>
                      <a:pPr algn="ctr"/>
                      <a:r>
                        <a:rPr lang="zh-CN" altLang="en-US" sz="1600" b="1" smtClean="0">
                          <a:latin typeface="+mn-lt"/>
                          <a:ea typeface="黑体" panose="02010609060101010101" pitchFamily="49" charset="-122"/>
                        </a:rPr>
                        <a:t>名称</a:t>
                      </a:r>
                      <a:endParaRPr lang="zh-CN" altLang="en-US" sz="1600" b="1">
                        <a:latin typeface="+mn-lt"/>
                        <a:ea typeface="黑体" panose="02010609060101010101" pitchFamily="49" charset="-122"/>
                      </a:endParaRPr>
                    </a:p>
                  </a:txBody>
                  <a:tcPr marT="45729" marB="45729" anchor="ctr"/>
                </a:tc>
                <a:tc>
                  <a:txBody>
                    <a:bodyPr/>
                    <a:lstStyle/>
                    <a:p>
                      <a:pPr algn="ctr"/>
                      <a:r>
                        <a:rPr lang="zh-CN" altLang="en-US" sz="1600" b="1" smtClean="0">
                          <a:latin typeface="+mn-lt"/>
                          <a:ea typeface="黑体" panose="02010609060101010101" pitchFamily="49" charset="-122"/>
                        </a:rPr>
                        <a:t>主要内容</a:t>
                      </a:r>
                      <a:endParaRPr lang="zh-CN" altLang="en-US" sz="1600" b="1">
                        <a:latin typeface="+mn-lt"/>
                        <a:ea typeface="黑体" panose="02010609060101010101" pitchFamily="49" charset="-122"/>
                      </a:endParaRPr>
                    </a:p>
                  </a:txBody>
                  <a:tcPr marT="45729" marB="45729" anchor="ctr"/>
                </a:tc>
              </a:tr>
              <a:tr h="990600">
                <a:tc>
                  <a:txBody>
                    <a:bodyPr/>
                    <a:lstStyle/>
                    <a:p>
                      <a:pPr algn="ctr">
                        <a:lnSpc>
                          <a:spcPct val="100000"/>
                        </a:lnSpc>
                      </a:pPr>
                      <a:r>
                        <a:rPr lang="zh-CN" altLang="en-US" sz="1600" b="0" smtClean="0">
                          <a:effectLst/>
                          <a:latin typeface="+mn-lt"/>
                          <a:ea typeface="黑体" panose="02010609060101010101" pitchFamily="49" charset="-122"/>
                        </a:rPr>
                        <a:t>财政部、</a:t>
                      </a:r>
                      <a:endParaRPr lang="en-US" altLang="zh-CN" sz="1600" b="0" smtClean="0">
                        <a:effectLst/>
                        <a:latin typeface="+mn-lt"/>
                        <a:ea typeface="黑体" panose="02010609060101010101" pitchFamily="49" charset="-122"/>
                      </a:endParaRPr>
                    </a:p>
                    <a:p>
                      <a:pPr algn="ctr">
                        <a:lnSpc>
                          <a:spcPct val="100000"/>
                        </a:lnSpc>
                      </a:pPr>
                      <a:r>
                        <a:rPr lang="zh-CN" altLang="en-US" sz="1600" b="0" smtClean="0">
                          <a:effectLst/>
                          <a:latin typeface="+mn-lt"/>
                          <a:ea typeface="黑体" panose="02010609060101010101" pitchFamily="49" charset="-122"/>
                        </a:rPr>
                        <a:t>国家税务总局</a:t>
                      </a:r>
                      <a:endParaRPr lang="en-US" altLang="zh-CN" sz="1600" b="0" smtClean="0">
                        <a:effectLst/>
                        <a:latin typeface="+mn-lt"/>
                        <a:ea typeface="黑体" panose="02010609060101010101" pitchFamily="49" charset="-122"/>
                      </a:endParaRPr>
                    </a:p>
                    <a:p>
                      <a:pPr algn="ctr">
                        <a:lnSpc>
                          <a:spcPct val="100000"/>
                        </a:lnSpc>
                      </a:pPr>
                      <a:r>
                        <a:rPr lang="zh-CN" altLang="en-US" sz="1600" b="0" smtClean="0">
                          <a:effectLst/>
                          <a:latin typeface="+mn-lt"/>
                          <a:ea typeface="黑体" panose="02010609060101010101" pitchFamily="49" charset="-122"/>
                        </a:rPr>
                        <a:t>财税</a:t>
                      </a:r>
                      <a:r>
                        <a:rPr lang="en-US" altLang="zh-CN" sz="1600" b="0" smtClean="0">
                          <a:effectLst/>
                          <a:latin typeface="+mn-lt"/>
                          <a:ea typeface="黑体" panose="02010609060101010101" pitchFamily="49" charset="-122"/>
                        </a:rPr>
                        <a:t>〔2015〕35</a:t>
                      </a:r>
                      <a:r>
                        <a:rPr lang="zh-CN" altLang="en-US" sz="1600" b="0" smtClean="0">
                          <a:effectLst/>
                          <a:latin typeface="+mn-lt"/>
                          <a:ea typeface="黑体" panose="02010609060101010101" pitchFamily="49" charset="-122"/>
                        </a:rPr>
                        <a:t>号</a:t>
                      </a:r>
                      <a:endParaRPr lang="en-US" altLang="zh-CN" sz="1600" b="0" smtClean="0">
                        <a:effectLst/>
                        <a:latin typeface="+mn-lt"/>
                        <a:ea typeface="黑体" panose="02010609060101010101" pitchFamily="49" charset="-122"/>
                      </a:endParaRPr>
                    </a:p>
                  </a:txBody>
                  <a:tcPr marT="45729" marB="45729" anchor="ctr">
                    <a:solidFill>
                      <a:schemeClr val="bg1">
                        <a:lumMod val="9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700" b="0" kern="1200" smtClean="0">
                          <a:solidFill>
                            <a:schemeClr val="dk1"/>
                          </a:solidFill>
                          <a:latin typeface="+mn-lt"/>
                          <a:ea typeface="黑体" panose="02010609060101010101" pitchFamily="49" charset="-122"/>
                          <a:cs typeface="+mn-cs"/>
                          <a:sym typeface="Calibri" pitchFamily="34" charset="0"/>
                        </a:rPr>
                        <a:t>2015.4.8</a:t>
                      </a:r>
                      <a:endParaRPr lang="zh-CN" altLang="en-US" sz="1700" b="0" kern="1200" smtClean="0">
                        <a:solidFill>
                          <a:schemeClr val="dk1"/>
                        </a:solidFill>
                        <a:latin typeface="+mn-lt"/>
                        <a:ea typeface="黑体" panose="02010609060101010101" pitchFamily="49" charset="-122"/>
                        <a:cs typeface="+mn-cs"/>
                      </a:endParaRPr>
                    </a:p>
                  </a:txBody>
                  <a:tcPr marT="45729" marB="45729" anchor="ctr">
                    <a:solidFill>
                      <a:schemeClr val="bg1">
                        <a:lumMod val="95000"/>
                      </a:schemeClr>
                    </a:solidFill>
                  </a:tcPr>
                </a:tc>
                <a:tc>
                  <a:txBody>
                    <a:bodyPr/>
                    <a:lstStyle/>
                    <a:p>
                      <a:pPr marL="0" marR="0" lvl="1" indent="0" algn="l" defTabSz="914400" rtl="0" eaLnBrk="1" fontAlgn="auto" latinLnBrk="0" hangingPunct="1">
                        <a:lnSpc>
                          <a:spcPts val="2400"/>
                        </a:lnSpc>
                        <a:spcBef>
                          <a:spcPts val="0"/>
                        </a:spcBef>
                        <a:spcAft>
                          <a:spcPct val="15000"/>
                        </a:spcAft>
                        <a:buClrTx/>
                        <a:buSzTx/>
                        <a:buFont typeface="Arial" pitchFamily="34" charset="0"/>
                        <a:buNone/>
                        <a:tabLst/>
                        <a:defRPr/>
                      </a:pPr>
                      <a:r>
                        <a:rPr lang="en-US" altLang="zh-CN" sz="1600" b="0" kern="1200" smtClean="0">
                          <a:solidFill>
                            <a:schemeClr val="dk1"/>
                          </a:solidFill>
                          <a:latin typeface="+mn-lt"/>
                          <a:ea typeface="黑体" panose="02010609060101010101" pitchFamily="49" charset="-122"/>
                          <a:cs typeface="+mn-cs"/>
                        </a:rPr>
                        <a:t>《</a:t>
                      </a:r>
                      <a:r>
                        <a:rPr lang="zh-CN" altLang="en-US" sz="1600" b="0" kern="1200" smtClean="0">
                          <a:solidFill>
                            <a:schemeClr val="dk1"/>
                          </a:solidFill>
                          <a:latin typeface="+mn-lt"/>
                          <a:ea typeface="黑体" panose="02010609060101010101" pitchFamily="49" charset="-122"/>
                          <a:cs typeface="+mn-cs"/>
                        </a:rPr>
                        <a:t>关于原油和铁矿石期货保税交割业务增值税政策的通知</a:t>
                      </a:r>
                      <a:r>
                        <a:rPr lang="en-US" altLang="zh-CN" sz="1600" b="0" kern="1200" smtClean="0">
                          <a:solidFill>
                            <a:schemeClr val="dk1"/>
                          </a:solidFill>
                          <a:latin typeface="+mn-lt"/>
                          <a:ea typeface="黑体" panose="02010609060101010101" pitchFamily="49" charset="-122"/>
                          <a:cs typeface="+mn-cs"/>
                        </a:rPr>
                        <a:t>》</a:t>
                      </a:r>
                    </a:p>
                  </a:txBody>
                  <a:tcPr marT="45729" marB="45729" anchor="ctr">
                    <a:solidFill>
                      <a:schemeClr val="bg1">
                        <a:lumMod val="95000"/>
                      </a:schemeClr>
                    </a:solidFill>
                  </a:tcPr>
                </a:tc>
                <a:tc>
                  <a:txBody>
                    <a:bodyPr/>
                    <a:lstStyle/>
                    <a:p>
                      <a:pPr marL="0" algn="ctr" defTabSz="914400" rtl="0" eaLnBrk="1" latinLnBrk="0" hangingPunct="1"/>
                      <a:r>
                        <a:rPr lang="zh-CN" altLang="en-US" sz="1600" b="0" kern="1200" smtClean="0">
                          <a:solidFill>
                            <a:schemeClr val="dk1"/>
                          </a:solidFill>
                          <a:latin typeface="+mn-lt"/>
                          <a:ea typeface="黑体" panose="02010609060101010101" pitchFamily="49" charset="-122"/>
                          <a:cs typeface="+mn-cs"/>
                        </a:rPr>
                        <a:t>原油期货保税交割业务</a:t>
                      </a:r>
                      <a:endParaRPr lang="en-US" altLang="zh-CN" sz="1600" b="0" kern="1200" smtClean="0">
                        <a:solidFill>
                          <a:schemeClr val="dk1"/>
                        </a:solidFill>
                        <a:latin typeface="+mn-lt"/>
                        <a:ea typeface="黑体" panose="02010609060101010101" pitchFamily="49" charset="-122"/>
                        <a:cs typeface="+mn-cs"/>
                      </a:endParaRPr>
                    </a:p>
                    <a:p>
                      <a:pPr marL="0" algn="ctr" defTabSz="914400" rtl="0" eaLnBrk="1" latinLnBrk="0" hangingPunct="1"/>
                      <a:r>
                        <a:rPr lang="zh-CN" altLang="en-US" sz="1600" b="0" kern="1200" smtClean="0">
                          <a:solidFill>
                            <a:schemeClr val="dk1"/>
                          </a:solidFill>
                          <a:latin typeface="+mn-lt"/>
                          <a:ea typeface="黑体" panose="02010609060101010101" pitchFamily="49" charset="-122"/>
                          <a:cs typeface="+mn-cs"/>
                        </a:rPr>
                        <a:t>暂免征收增值税</a:t>
                      </a:r>
                      <a:endParaRPr lang="zh-CN" altLang="en-US" sz="1600" b="0" kern="1200">
                        <a:solidFill>
                          <a:schemeClr val="dk1"/>
                        </a:solidFill>
                        <a:latin typeface="+mn-lt"/>
                        <a:ea typeface="黑体" panose="02010609060101010101" pitchFamily="49" charset="-122"/>
                        <a:cs typeface="+mn-cs"/>
                      </a:endParaRPr>
                    </a:p>
                  </a:txBody>
                  <a:tcPr marT="45729" marB="45729" anchor="ctr">
                    <a:solidFill>
                      <a:schemeClr val="bg1">
                        <a:lumMod val="95000"/>
                      </a:schemeClr>
                    </a:solidFill>
                  </a:tcPr>
                </a:tc>
              </a:tr>
            </a:tbl>
          </a:graphicData>
        </a:graphic>
      </p:graphicFrame>
      <p:sp>
        <p:nvSpPr>
          <p:cNvPr id="3" name="灯片编号占位符 2"/>
          <p:cNvSpPr>
            <a:spLocks noGrp="1"/>
          </p:cNvSpPr>
          <p:nvPr>
            <p:ph type="sldNum" sz="quarter" idx="21"/>
          </p:nvPr>
        </p:nvSpPr>
        <p:spPr/>
        <p:txBody>
          <a:bodyPr/>
          <a:lstStyle/>
          <a:p>
            <a:pPr>
              <a:defRPr/>
            </a:pPr>
            <a:fld id="{47F4CFC2-BBEC-42D2-B3E8-C5396F017203}" type="slidenum">
              <a:rPr lang="zh-CN" altLang="en-US" smtClean="0"/>
              <a:pPr>
                <a:defRPr/>
              </a:pPr>
              <a:t>30</a:t>
            </a:fld>
            <a:endParaRPr lang="zh-CN" altLang="en-US"/>
          </a:p>
        </p:txBody>
      </p:sp>
      <p:pic>
        <p:nvPicPr>
          <p:cNvPr id="6"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8787"/>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hape 71"/>
          <p:cNvSpPr/>
          <p:nvPr/>
        </p:nvSpPr>
        <p:spPr>
          <a:xfrm>
            <a:off x="3609419" y="3797861"/>
            <a:ext cx="2896155" cy="791097"/>
          </a:xfrm>
          <a:prstGeom prst="rect">
            <a:avLst/>
          </a:prstGeom>
          <a:ln w="12700">
            <a:miter lim="400000"/>
          </a:ln>
          <a:extLst>
            <a:ext uri="{C572A759-6A51-4108-AA02-DFA0A04FC94B}">
              <ma14:wrappingTextBoxFlag xmlns:ma14="http://schemas.microsoft.com/office/mac/drawingml/2011/main" xmlns="" val="1"/>
            </a:ext>
          </a:extLst>
        </p:spPr>
        <p:txBody>
          <a:bodyPr wrap="square" lIns="56443" tIns="56443" rIns="56443" bIns="56443">
            <a:spAutoFit/>
          </a:bodyPr>
          <a:lstStyle>
            <a:lvl1pPr algn="ctr">
              <a:defRPr sz="4000">
                <a:solidFill>
                  <a:srgbClr val="254061"/>
                </a:solidFill>
                <a:latin typeface="Helvetica Neue Black Condensed"/>
                <a:ea typeface="Helvetica Neue Black Condensed"/>
                <a:cs typeface="Helvetica Neue Black Condensed"/>
                <a:sym typeface="Helvetica Neue Black Condensed"/>
              </a:defRPr>
            </a:lvl1pPr>
          </a:lstStyle>
          <a:p>
            <a:pPr lvl="0">
              <a:defRPr sz="1800">
                <a:solidFill>
                  <a:srgbClr val="000000"/>
                </a:solidFill>
              </a:defRPr>
            </a:pPr>
            <a:r>
              <a:rPr sz="4400" dirty="0"/>
              <a:t>THANKS</a:t>
            </a:r>
          </a:p>
        </p:txBody>
      </p:sp>
      <p:pic>
        <p:nvPicPr>
          <p:cNvPr id="72" name="image6.png" descr="logo.psd"/>
          <p:cNvPicPr/>
          <p:nvPr/>
        </p:nvPicPr>
        <p:blipFill>
          <a:blip r:embed="rId2" cstate="print">
            <a:extLst/>
          </a:blip>
          <a:stretch>
            <a:fillRect/>
          </a:stretch>
        </p:blipFill>
        <p:spPr>
          <a:xfrm>
            <a:off x="3490325" y="2524125"/>
            <a:ext cx="2820271" cy="1304119"/>
          </a:xfrm>
          <a:prstGeom prst="rect">
            <a:avLst/>
          </a:prstGeom>
          <a:ln w="12700">
            <a:miter lim="400000"/>
          </a:ln>
        </p:spPr>
      </p:pic>
    </p:spTree>
    <p:extLst>
      <p:ext uri="{BB962C8B-B14F-4D97-AF65-F5344CB8AC3E}">
        <p14:creationId xmlns:p14="http://schemas.microsoft.com/office/powerpoint/2010/main" val="318889031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42899" y="129600"/>
            <a:ext cx="8649849" cy="648000"/>
          </a:xfrm>
        </p:spPr>
        <p:txBody>
          <a:bodyPr/>
          <a:lstStyle/>
          <a:p>
            <a:pPr>
              <a:tabLst>
                <a:tab pos="3943350" algn="l"/>
              </a:tabLst>
            </a:pPr>
            <a:r>
              <a:rPr lang="zh-CN" altLang="zh-CN"/>
              <a:t>原油期货</a:t>
            </a:r>
            <a:r>
              <a:rPr lang="zh-CN" altLang="en-US" smtClean="0"/>
              <a:t>结算业务</a:t>
            </a:r>
            <a:r>
              <a:rPr lang="en-US" altLang="zh-CN"/>
              <a:t>	</a:t>
            </a:r>
            <a:r>
              <a:rPr lang="zh-CN" altLang="en-US"/>
              <a:t>结算交割配套政策</a:t>
            </a:r>
          </a:p>
        </p:txBody>
      </p:sp>
      <p:graphicFrame>
        <p:nvGraphicFramePr>
          <p:cNvPr id="4" name="表格 3"/>
          <p:cNvGraphicFramePr>
            <a:graphicFrameLocks noGrp="1"/>
          </p:cNvGraphicFramePr>
          <p:nvPr>
            <p:extLst>
              <p:ext uri="{D42A27DB-BD31-4B8C-83A1-F6EECF244321}">
                <p14:modId xmlns:p14="http://schemas.microsoft.com/office/powerpoint/2010/main" val="3539525028"/>
              </p:ext>
            </p:extLst>
          </p:nvPr>
        </p:nvGraphicFramePr>
        <p:xfrm>
          <a:off x="425924" y="1179513"/>
          <a:ext cx="9558111" cy="5171775"/>
        </p:xfrm>
        <a:graphic>
          <a:graphicData uri="http://schemas.openxmlformats.org/drawingml/2006/table">
            <a:tbl>
              <a:tblPr firstRow="1" bandRow="1">
                <a:tableStyleId>{21E4AEA4-8DFA-4A89-87EB-49C32662AFE0}</a:tableStyleId>
              </a:tblPr>
              <a:tblGrid>
                <a:gridCol w="1897039"/>
                <a:gridCol w="1214650"/>
                <a:gridCol w="3481629"/>
                <a:gridCol w="2964793"/>
              </a:tblGrid>
              <a:tr h="506412">
                <a:tc>
                  <a:txBody>
                    <a:bodyPr/>
                    <a:lstStyle/>
                    <a:p>
                      <a:pPr algn="ctr"/>
                      <a:r>
                        <a:rPr lang="zh-CN" altLang="en-US" sz="1600" u="none" kern="1200" baseline="0" smtClean="0">
                          <a:solidFill>
                            <a:srgbClr val="C00000"/>
                          </a:solidFill>
                          <a:latin typeface="+mn-lt"/>
                          <a:ea typeface="黑体" panose="02010609060101010101" pitchFamily="49" charset="-122"/>
                          <a:cs typeface="+mn-cs"/>
                        </a:rPr>
                        <a:t>发布单位</a:t>
                      </a:r>
                      <a:endParaRPr lang="zh-CN" altLang="en-US" sz="1600" u="none" kern="1200" baseline="0">
                        <a:solidFill>
                          <a:srgbClr val="C00000"/>
                        </a:solidFill>
                        <a:latin typeface="+mn-lt"/>
                        <a:ea typeface="黑体" panose="02010609060101010101" pitchFamily="49" charset="-122"/>
                        <a:cs typeface="+mn-cs"/>
                      </a:endParaRPr>
                    </a:p>
                  </a:txBody>
                  <a:tcPr marT="45729" marB="45729" anchor="b">
                    <a:lnR w="57150" cap="flat" cmpd="sng" algn="ctr">
                      <a:solidFill>
                        <a:schemeClr val="bg1"/>
                      </a:solidFill>
                      <a:prstDash val="solid"/>
                      <a:round/>
                      <a:headEnd type="none" w="med" len="med"/>
                      <a:tailEnd type="none" w="med" len="med"/>
                    </a:lnR>
                    <a:lnB w="9525" cap="flat" cmpd="sng" algn="ctr">
                      <a:solidFill>
                        <a:srgbClr val="C00000"/>
                      </a:solidFill>
                      <a:prstDash val="solid"/>
                      <a:round/>
                      <a:headEnd type="none" w="med" len="med"/>
                      <a:tailEnd type="none" w="med" len="med"/>
                    </a:lnB>
                    <a:noFill/>
                  </a:tcPr>
                </a:tc>
                <a:tc>
                  <a:txBody>
                    <a:bodyPr/>
                    <a:lstStyle/>
                    <a:p>
                      <a:pPr algn="ctr"/>
                      <a:r>
                        <a:rPr lang="zh-CN" altLang="en-US" sz="1600" u="none" kern="1200" baseline="0" smtClean="0">
                          <a:solidFill>
                            <a:srgbClr val="C00000"/>
                          </a:solidFill>
                          <a:latin typeface="+mn-lt"/>
                          <a:ea typeface="黑体" panose="02010609060101010101" pitchFamily="49" charset="-122"/>
                          <a:cs typeface="+mn-cs"/>
                        </a:rPr>
                        <a:t>发布时间</a:t>
                      </a:r>
                      <a:endParaRPr lang="zh-CN" altLang="en-US" sz="1600" u="none" kern="1200" baseline="0">
                        <a:solidFill>
                          <a:srgbClr val="C00000"/>
                        </a:solidFill>
                        <a:latin typeface="+mn-lt"/>
                        <a:ea typeface="黑体" panose="02010609060101010101" pitchFamily="49" charset="-122"/>
                        <a:cs typeface="+mn-cs"/>
                      </a:endParaRPr>
                    </a:p>
                  </a:txBody>
                  <a:tcPr marT="45729" marB="45729"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9525" cap="flat" cmpd="sng" algn="ctr">
                      <a:solidFill>
                        <a:srgbClr val="C00000"/>
                      </a:solidFill>
                      <a:prstDash val="solid"/>
                      <a:round/>
                      <a:headEnd type="none" w="med" len="med"/>
                      <a:tailEnd type="none" w="med" len="med"/>
                    </a:lnB>
                    <a:noFill/>
                  </a:tcPr>
                </a:tc>
                <a:tc>
                  <a:txBody>
                    <a:bodyPr/>
                    <a:lstStyle/>
                    <a:p>
                      <a:pPr algn="ctr"/>
                      <a:r>
                        <a:rPr lang="zh-CN" altLang="en-US" sz="1600" u="none" kern="1200" baseline="0" smtClean="0">
                          <a:solidFill>
                            <a:srgbClr val="C00000"/>
                          </a:solidFill>
                          <a:latin typeface="+mn-lt"/>
                          <a:ea typeface="黑体" panose="02010609060101010101" pitchFamily="49" charset="-122"/>
                          <a:cs typeface="+mn-cs"/>
                        </a:rPr>
                        <a:t>名称</a:t>
                      </a:r>
                      <a:endParaRPr lang="zh-CN" altLang="en-US" sz="1600" u="none" kern="1200" baseline="0">
                        <a:solidFill>
                          <a:srgbClr val="C00000"/>
                        </a:solidFill>
                        <a:latin typeface="+mn-lt"/>
                        <a:ea typeface="黑体" panose="02010609060101010101" pitchFamily="49" charset="-122"/>
                        <a:cs typeface="+mn-cs"/>
                      </a:endParaRPr>
                    </a:p>
                  </a:txBody>
                  <a:tcPr marT="45729" marB="45729" anchor="b">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B w="9525" cap="flat" cmpd="sng" algn="ctr">
                      <a:solidFill>
                        <a:srgbClr val="C00000"/>
                      </a:solidFill>
                      <a:prstDash val="solid"/>
                      <a:round/>
                      <a:headEnd type="none" w="med" len="med"/>
                      <a:tailEnd type="none" w="med" len="med"/>
                    </a:lnB>
                    <a:noFill/>
                  </a:tcPr>
                </a:tc>
                <a:tc>
                  <a:txBody>
                    <a:bodyPr/>
                    <a:lstStyle/>
                    <a:p>
                      <a:pPr algn="ctr"/>
                      <a:r>
                        <a:rPr lang="zh-CN" altLang="en-US" sz="1600" u="none" kern="1200" baseline="0" smtClean="0">
                          <a:solidFill>
                            <a:srgbClr val="C00000"/>
                          </a:solidFill>
                          <a:latin typeface="+mn-lt"/>
                          <a:ea typeface="黑体" panose="02010609060101010101" pitchFamily="49" charset="-122"/>
                          <a:cs typeface="+mn-cs"/>
                        </a:rPr>
                        <a:t>主要内容</a:t>
                      </a:r>
                      <a:endParaRPr lang="zh-CN" altLang="en-US" sz="1600" u="none" kern="1200" baseline="0">
                        <a:solidFill>
                          <a:srgbClr val="C00000"/>
                        </a:solidFill>
                        <a:latin typeface="+mn-lt"/>
                        <a:ea typeface="黑体" panose="02010609060101010101" pitchFamily="49" charset="-122"/>
                        <a:cs typeface="+mn-cs"/>
                      </a:endParaRPr>
                    </a:p>
                  </a:txBody>
                  <a:tcPr marT="45729" marB="45729" anchor="b">
                    <a:lnL w="57150" cap="flat" cmpd="sng" algn="ctr">
                      <a:solidFill>
                        <a:schemeClr val="bg1"/>
                      </a:solidFill>
                      <a:prstDash val="solid"/>
                      <a:round/>
                      <a:headEnd type="none" w="med" len="med"/>
                      <a:tailEnd type="none" w="med" len="med"/>
                    </a:lnL>
                    <a:lnB w="9525" cap="flat" cmpd="sng" algn="ctr">
                      <a:solidFill>
                        <a:srgbClr val="C00000"/>
                      </a:solidFill>
                      <a:prstDash val="solid"/>
                      <a:round/>
                      <a:headEnd type="none" w="med" len="med"/>
                      <a:tailEnd type="none" w="med" len="med"/>
                    </a:lnB>
                    <a:noFill/>
                  </a:tcPr>
                </a:tc>
              </a:tr>
              <a:tr h="1116264">
                <a:tc>
                  <a:txBody>
                    <a:bodyPr/>
                    <a:lstStyle/>
                    <a:p>
                      <a:pPr algn="ctr">
                        <a:lnSpc>
                          <a:spcPct val="150000"/>
                        </a:lnSpc>
                      </a:pPr>
                      <a:r>
                        <a:rPr lang="zh-CN" altLang="en-US" sz="1600" kern="1200" smtClean="0">
                          <a:solidFill>
                            <a:schemeClr val="tx1"/>
                          </a:solidFill>
                          <a:latin typeface="+mn-lt"/>
                          <a:ea typeface="黑体" panose="02010609060101010101" pitchFamily="49" charset="-122"/>
                          <a:cs typeface="+mn-cs"/>
                          <a:sym typeface="Calibri" pitchFamily="34" charset="0"/>
                        </a:rPr>
                        <a:t>中国证监会</a:t>
                      </a:r>
                      <a:endParaRPr lang="en-US" altLang="zh-CN" sz="1600" kern="1200" smtClean="0">
                        <a:solidFill>
                          <a:schemeClr val="tx1"/>
                        </a:solidFill>
                        <a:latin typeface="+mn-lt"/>
                        <a:ea typeface="黑体" panose="02010609060101010101" pitchFamily="49" charset="-122"/>
                        <a:cs typeface="+mn-cs"/>
                        <a:sym typeface="Calibri" pitchFamily="34" charset="0"/>
                      </a:endParaRPr>
                    </a:p>
                    <a:p>
                      <a:pPr algn="ctr">
                        <a:lnSpc>
                          <a:spcPct val="150000"/>
                        </a:lnSpc>
                      </a:pPr>
                      <a:r>
                        <a:rPr lang="en-US" altLang="zh-CN" sz="1600" kern="1200" smtClean="0">
                          <a:solidFill>
                            <a:schemeClr val="tx1"/>
                          </a:solidFill>
                          <a:latin typeface="+mn-lt"/>
                          <a:ea typeface="黑体" panose="02010609060101010101" pitchFamily="49" charset="-122"/>
                          <a:cs typeface="+mn-cs"/>
                          <a:sym typeface="Calibri" pitchFamily="34" charset="0"/>
                        </a:rPr>
                        <a:t>【</a:t>
                      </a:r>
                      <a:r>
                        <a:rPr lang="zh-CN" altLang="en-US" sz="1600" kern="1200" smtClean="0">
                          <a:solidFill>
                            <a:schemeClr val="tx1"/>
                          </a:solidFill>
                          <a:latin typeface="+mn-lt"/>
                          <a:ea typeface="黑体" panose="02010609060101010101" pitchFamily="49" charset="-122"/>
                          <a:cs typeface="+mn-cs"/>
                          <a:sym typeface="Calibri" pitchFamily="34" charset="0"/>
                        </a:rPr>
                        <a:t>第</a:t>
                      </a:r>
                      <a:r>
                        <a:rPr lang="en-US" altLang="zh-CN" sz="1600" kern="1200" smtClean="0">
                          <a:solidFill>
                            <a:schemeClr val="tx1"/>
                          </a:solidFill>
                          <a:latin typeface="+mn-lt"/>
                          <a:ea typeface="黑体" panose="02010609060101010101" pitchFamily="49" charset="-122"/>
                          <a:cs typeface="+mn-cs"/>
                          <a:sym typeface="Calibri" pitchFamily="34" charset="0"/>
                        </a:rPr>
                        <a:t>116</a:t>
                      </a:r>
                      <a:r>
                        <a:rPr lang="zh-CN" altLang="en-US" sz="1600" kern="1200" smtClean="0">
                          <a:solidFill>
                            <a:schemeClr val="tx1"/>
                          </a:solidFill>
                          <a:latin typeface="+mn-lt"/>
                          <a:ea typeface="黑体" panose="02010609060101010101" pitchFamily="49" charset="-122"/>
                          <a:cs typeface="+mn-cs"/>
                          <a:sym typeface="Calibri" pitchFamily="34" charset="0"/>
                        </a:rPr>
                        <a:t>号令</a:t>
                      </a:r>
                      <a:r>
                        <a:rPr lang="en-US" altLang="zh-CN" sz="1600" kern="1200" smtClean="0">
                          <a:solidFill>
                            <a:schemeClr val="tx1"/>
                          </a:solidFill>
                          <a:latin typeface="+mn-lt"/>
                          <a:ea typeface="黑体" panose="02010609060101010101" pitchFamily="49" charset="-122"/>
                          <a:cs typeface="+mn-cs"/>
                          <a:sym typeface="Calibri" pitchFamily="34" charset="0"/>
                        </a:rPr>
                        <a:t>】</a:t>
                      </a:r>
                      <a:endParaRPr lang="zh-CN" altLang="en-US" sz="1600" kern="1200">
                        <a:solidFill>
                          <a:schemeClr val="tx1"/>
                        </a:solidFill>
                        <a:latin typeface="+mn-lt"/>
                        <a:ea typeface="黑体" panose="02010609060101010101" pitchFamily="49" charset="-122"/>
                        <a:cs typeface="+mn-cs"/>
                        <a:sym typeface="Calibri" pitchFamily="34" charset="0"/>
                      </a:endParaRPr>
                    </a:p>
                  </a:txBody>
                  <a:tcPr marT="45729" marB="45729" anchor="ctr">
                    <a:lnR w="57150" cap="flat" cmpd="sng" algn="ctr">
                      <a:solidFill>
                        <a:schemeClr val="bg1"/>
                      </a:solidFill>
                      <a:prstDash val="solid"/>
                      <a:round/>
                      <a:headEnd type="none" w="med" len="med"/>
                      <a:tailEnd type="none" w="med" len="med"/>
                    </a:lnR>
                    <a:lnT w="9525" cap="flat" cmpd="sng" algn="ctr">
                      <a:solidFill>
                        <a:srgbClr val="C00000"/>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600" b="1" kern="1200" smtClean="0">
                          <a:solidFill>
                            <a:schemeClr val="tx1"/>
                          </a:solidFill>
                          <a:latin typeface="+mn-lt"/>
                          <a:ea typeface="黑体" panose="02010609060101010101" pitchFamily="49" charset="-122"/>
                          <a:cs typeface="+mn-cs"/>
                          <a:sym typeface="Calibri" pitchFamily="34" charset="0"/>
                        </a:rPr>
                        <a:t>2015.6.26</a:t>
                      </a:r>
                      <a:endParaRPr lang="zh-CN" altLang="en-US" sz="1600" b="1" kern="1200" smtClean="0">
                        <a:solidFill>
                          <a:schemeClr val="tx1"/>
                        </a:solidFill>
                        <a:latin typeface="+mn-lt"/>
                        <a:ea typeface="黑体" panose="02010609060101010101"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9525" cap="flat" cmpd="sng" algn="ctr">
                      <a:solidFill>
                        <a:srgbClr val="C00000"/>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lvl="1" indent="0" algn="l" defTabSz="914400" rtl="0" eaLnBrk="1" latinLnBrk="0" hangingPunct="1">
                        <a:lnSpc>
                          <a:spcPts val="2400"/>
                        </a:lnSpc>
                        <a:spcAft>
                          <a:spcPct val="15000"/>
                        </a:spcAft>
                        <a:buFont typeface="Arial" pitchFamily="34" charset="0"/>
                        <a:buNone/>
                        <a:defRPr/>
                      </a:pPr>
                      <a:r>
                        <a:rPr lang="en-US" altLang="zh-CN" sz="1600" kern="1200" smtClean="0">
                          <a:solidFill>
                            <a:schemeClr val="tx1"/>
                          </a:solidFill>
                          <a:latin typeface="+mn-lt"/>
                          <a:ea typeface="黑体" panose="02010609060101010101" pitchFamily="49" charset="-122"/>
                          <a:cs typeface="+mn-cs"/>
                          <a:sym typeface="Constantia" pitchFamily="18" charset="0"/>
                        </a:rPr>
                        <a:t>《</a:t>
                      </a:r>
                      <a:r>
                        <a:rPr lang="zh-CN" altLang="en-US" sz="1600" kern="1200" smtClean="0">
                          <a:solidFill>
                            <a:schemeClr val="tx1"/>
                          </a:solidFill>
                          <a:latin typeface="+mn-lt"/>
                          <a:ea typeface="黑体" panose="02010609060101010101" pitchFamily="49" charset="-122"/>
                          <a:cs typeface="+mn-cs"/>
                          <a:sym typeface="宋体" pitchFamily="2" charset="-122"/>
                        </a:rPr>
                        <a:t>境外交易者和境外经纪机构从事境内特定品种期货交易管理暂行办法</a:t>
                      </a:r>
                      <a:r>
                        <a:rPr lang="en-US" altLang="zh-CN" sz="1600" kern="1200" smtClean="0">
                          <a:solidFill>
                            <a:schemeClr val="tx1"/>
                          </a:solidFill>
                          <a:latin typeface="+mn-lt"/>
                          <a:ea typeface="黑体" panose="02010609060101010101" pitchFamily="49" charset="-122"/>
                          <a:cs typeface="+mn-cs"/>
                          <a:sym typeface="Constantia" pitchFamily="18" charset="0"/>
                        </a:rPr>
                        <a:t>》</a:t>
                      </a:r>
                      <a:endParaRPr lang="zh-CN" altLang="en-US" sz="1600" kern="1200">
                        <a:solidFill>
                          <a:schemeClr val="tx1"/>
                        </a:solidFill>
                        <a:latin typeface="+mn-lt"/>
                        <a:ea typeface="黑体" panose="02010609060101010101"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9525" cap="flat" cmpd="sng" algn="ctr">
                      <a:solidFill>
                        <a:srgbClr val="C00000"/>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algn="l" defTabSz="914400" rtl="0" eaLnBrk="1" latinLnBrk="0" hangingPunct="1"/>
                      <a:r>
                        <a:rPr lang="zh-CN" altLang="en-US" sz="1600" b="1" kern="1200" smtClean="0">
                          <a:solidFill>
                            <a:schemeClr val="tx1"/>
                          </a:solidFill>
                          <a:latin typeface="楷体" pitchFamily="49" charset="-122"/>
                          <a:ea typeface="楷体" pitchFamily="49" charset="-122"/>
                          <a:cs typeface="+mn-cs"/>
                          <a:sym typeface="Calibri" pitchFamily="34" charset="0"/>
                        </a:rPr>
                        <a:t>规范境外交易者和经纪机构开户、结算、保证金收取及存管要求等</a:t>
                      </a:r>
                      <a:endParaRPr lang="zh-CN" altLang="en-US" sz="1600" b="1" kern="1200">
                        <a:solidFill>
                          <a:schemeClr val="tx1"/>
                        </a:solidFill>
                        <a:latin typeface="楷体" pitchFamily="49" charset="-122"/>
                        <a:ea typeface="楷体"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T w="9525" cap="flat" cmpd="sng" algn="ctr">
                      <a:solidFill>
                        <a:srgbClr val="C00000"/>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r>
              <a:tr h="1179261">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zh-CN" altLang="en-US" sz="1600" kern="1200" smtClean="0">
                          <a:solidFill>
                            <a:schemeClr val="tx1"/>
                          </a:solidFill>
                          <a:latin typeface="+mn-lt"/>
                          <a:ea typeface="黑体" panose="02010609060101010101" pitchFamily="49" charset="-122"/>
                          <a:cs typeface="+mn-cs"/>
                          <a:sym typeface="Calibri" pitchFamily="34" charset="0"/>
                        </a:rPr>
                        <a:t>中国人民银行（</a:t>
                      </a:r>
                      <a:r>
                        <a:rPr lang="en-US" altLang="zh-CN" sz="1600" kern="1200" smtClean="0">
                          <a:solidFill>
                            <a:schemeClr val="tx1"/>
                          </a:solidFill>
                          <a:latin typeface="+mn-lt"/>
                          <a:ea typeface="黑体" panose="02010609060101010101" pitchFamily="49" charset="-122"/>
                          <a:cs typeface="+mn-cs"/>
                          <a:sym typeface="Calibri" pitchFamily="34" charset="0"/>
                        </a:rPr>
                        <a:t>2015</a:t>
                      </a:r>
                      <a:r>
                        <a:rPr lang="zh-CN" altLang="en-US" sz="1600" kern="1200" smtClean="0">
                          <a:solidFill>
                            <a:schemeClr val="tx1"/>
                          </a:solidFill>
                          <a:latin typeface="+mn-lt"/>
                          <a:ea typeface="黑体" panose="02010609060101010101" pitchFamily="49" charset="-122"/>
                          <a:cs typeface="+mn-cs"/>
                          <a:sym typeface="Calibri" pitchFamily="34" charset="0"/>
                        </a:rPr>
                        <a:t>）第</a:t>
                      </a:r>
                      <a:r>
                        <a:rPr lang="en-US" altLang="zh-CN" sz="1600" kern="1200" smtClean="0">
                          <a:solidFill>
                            <a:schemeClr val="tx1"/>
                          </a:solidFill>
                          <a:latin typeface="+mn-lt"/>
                          <a:ea typeface="黑体" panose="02010609060101010101" pitchFamily="49" charset="-122"/>
                          <a:cs typeface="+mn-cs"/>
                          <a:sym typeface="Calibri" pitchFamily="34" charset="0"/>
                        </a:rPr>
                        <a:t>19</a:t>
                      </a:r>
                      <a:r>
                        <a:rPr lang="zh-CN" altLang="en-US" sz="1600" kern="1200" smtClean="0">
                          <a:solidFill>
                            <a:schemeClr val="tx1"/>
                          </a:solidFill>
                          <a:latin typeface="+mn-lt"/>
                          <a:ea typeface="黑体" panose="02010609060101010101" pitchFamily="49" charset="-122"/>
                          <a:cs typeface="+mn-cs"/>
                          <a:sym typeface="Calibri" pitchFamily="34" charset="0"/>
                        </a:rPr>
                        <a:t>号</a:t>
                      </a:r>
                      <a:endParaRPr lang="zh-CN" altLang="en-US" sz="1600" kern="1200">
                        <a:solidFill>
                          <a:schemeClr val="tx1"/>
                        </a:solidFill>
                        <a:latin typeface="+mn-lt"/>
                        <a:ea typeface="黑体" panose="02010609060101010101" pitchFamily="49" charset="-122"/>
                        <a:cs typeface="+mn-cs"/>
                        <a:sym typeface="Calibri" pitchFamily="34" charset="0"/>
                      </a:endParaRPr>
                    </a:p>
                  </a:txBody>
                  <a:tcPr marT="45729" marB="45729" anchor="ctr">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600" b="1" kern="1200" smtClean="0">
                          <a:solidFill>
                            <a:schemeClr val="tx1"/>
                          </a:solidFill>
                          <a:latin typeface="+mn-lt"/>
                          <a:ea typeface="黑体" panose="02010609060101010101" pitchFamily="49" charset="-122"/>
                          <a:cs typeface="+mn-cs"/>
                          <a:sym typeface="Calibri" pitchFamily="34" charset="0"/>
                        </a:rPr>
                        <a:t>2015.7.24</a:t>
                      </a:r>
                      <a:endParaRPr lang="zh-CN" altLang="en-US" sz="1600" b="1" kern="1200">
                        <a:solidFill>
                          <a:schemeClr val="tx1"/>
                        </a:solidFill>
                        <a:latin typeface="+mn-lt"/>
                        <a:ea typeface="黑体" panose="02010609060101010101"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600" kern="1200" smtClean="0">
                          <a:solidFill>
                            <a:schemeClr val="tx1"/>
                          </a:solidFill>
                          <a:latin typeface="+mn-lt"/>
                          <a:ea typeface="黑体" panose="02010609060101010101" pitchFamily="49" charset="-122"/>
                          <a:cs typeface="+mn-cs"/>
                          <a:sym typeface="Calibri" pitchFamily="34" charset="0"/>
                        </a:rPr>
                        <a:t>关于做好境内原油期货交易跨境结算工作的公告</a:t>
                      </a:r>
                      <a:endParaRPr lang="en-US" altLang="zh-CN" sz="1600" kern="1200" smtClean="0">
                        <a:solidFill>
                          <a:schemeClr val="tx1"/>
                        </a:solidFill>
                        <a:latin typeface="+mn-lt"/>
                        <a:ea typeface="黑体" panose="02010609060101010101"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noFill/>
                  </a:tcPr>
                </a:tc>
                <a:tc>
                  <a:txBody>
                    <a:bodyPr/>
                    <a:lstStyle/>
                    <a:p>
                      <a:pPr marL="0" algn="l" defTabSz="914400" rtl="0" eaLnBrk="1" latinLnBrk="0" hangingPunct="1"/>
                      <a:r>
                        <a:rPr lang="zh-CN" altLang="en-US" sz="1600" b="1" kern="1200" smtClean="0">
                          <a:solidFill>
                            <a:schemeClr val="tx1"/>
                          </a:solidFill>
                          <a:latin typeface="楷体" pitchFamily="49" charset="-122"/>
                          <a:ea typeface="楷体" pitchFamily="49" charset="-122"/>
                          <a:cs typeface="+mn-cs"/>
                          <a:sym typeface="Calibri" pitchFamily="34" charset="0"/>
                        </a:rPr>
                        <a:t>计价和结算货币、人民币相关账户的开立和收支范围、计息方式、专户管理、反洗钱和反恐融资要求等</a:t>
                      </a:r>
                      <a:endParaRPr lang="zh-CN" altLang="en-US" sz="1600" b="1" kern="1200">
                        <a:solidFill>
                          <a:schemeClr val="tx1"/>
                        </a:solidFill>
                        <a:latin typeface="楷体" pitchFamily="49" charset="-122"/>
                        <a:ea typeface="楷体"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noFill/>
                  </a:tcPr>
                </a:tc>
              </a:tr>
              <a:tr h="1181100">
                <a:tc>
                  <a:txBody>
                    <a:bodyPr/>
                    <a:lstStyle/>
                    <a:p>
                      <a:pPr marL="0" marR="0" indent="0" algn="ctr" defTabSz="914400" rtl="0" eaLnBrk="1" fontAlgn="auto" latinLnBrk="0" hangingPunct="1">
                        <a:lnSpc>
                          <a:spcPct val="150000"/>
                        </a:lnSpc>
                        <a:spcBef>
                          <a:spcPts val="0"/>
                        </a:spcBef>
                        <a:spcAft>
                          <a:spcPts val="0"/>
                        </a:spcAft>
                        <a:buClrTx/>
                        <a:buSzTx/>
                        <a:buFontTx/>
                        <a:buNone/>
                        <a:tabLst/>
                        <a:defRPr/>
                      </a:pPr>
                      <a:r>
                        <a:rPr lang="zh-CN" altLang="en-US" sz="1600" kern="1200" smtClean="0">
                          <a:solidFill>
                            <a:schemeClr val="tx1"/>
                          </a:solidFill>
                          <a:latin typeface="+mn-lt"/>
                          <a:ea typeface="黑体" panose="02010609060101010101" pitchFamily="49" charset="-122"/>
                          <a:cs typeface="+mn-cs"/>
                          <a:sym typeface="Calibri" pitchFamily="34" charset="0"/>
                        </a:rPr>
                        <a:t>国家外汇管理局（汇发</a:t>
                      </a:r>
                      <a:r>
                        <a:rPr lang="en-US" altLang="zh-CN" sz="1600" kern="1200" smtClean="0">
                          <a:solidFill>
                            <a:schemeClr val="tx1"/>
                          </a:solidFill>
                          <a:latin typeface="+mn-lt"/>
                          <a:ea typeface="黑体" panose="02010609060101010101" pitchFamily="49" charset="-122"/>
                          <a:cs typeface="+mn-cs"/>
                          <a:sym typeface="Calibri" pitchFamily="34" charset="0"/>
                        </a:rPr>
                        <a:t>[2015]35</a:t>
                      </a:r>
                      <a:r>
                        <a:rPr lang="zh-CN" altLang="en-US" sz="1600" kern="1200" smtClean="0">
                          <a:solidFill>
                            <a:schemeClr val="tx1"/>
                          </a:solidFill>
                          <a:latin typeface="+mn-lt"/>
                          <a:ea typeface="黑体" panose="02010609060101010101" pitchFamily="49" charset="-122"/>
                          <a:cs typeface="+mn-cs"/>
                          <a:sym typeface="Calibri" pitchFamily="34" charset="0"/>
                        </a:rPr>
                        <a:t>号）</a:t>
                      </a:r>
                      <a:endParaRPr lang="zh-CN" altLang="en-US" sz="1600" kern="1200">
                        <a:solidFill>
                          <a:schemeClr val="tx1"/>
                        </a:solidFill>
                        <a:latin typeface="+mn-lt"/>
                        <a:ea typeface="黑体" panose="02010609060101010101" pitchFamily="49" charset="-122"/>
                        <a:cs typeface="+mn-cs"/>
                        <a:sym typeface="Calibri" pitchFamily="34" charset="0"/>
                      </a:endParaRPr>
                    </a:p>
                  </a:txBody>
                  <a:tcPr marT="45729" marB="45729" anchor="ctr">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600" b="1" kern="1200" smtClean="0">
                          <a:solidFill>
                            <a:schemeClr val="tx1"/>
                          </a:solidFill>
                          <a:latin typeface="+mn-lt"/>
                          <a:ea typeface="黑体" panose="02010609060101010101" pitchFamily="49" charset="-122"/>
                          <a:cs typeface="+mn-cs"/>
                          <a:sym typeface="Calibri" pitchFamily="34" charset="0"/>
                        </a:rPr>
                        <a:t>2015.7.31</a:t>
                      </a:r>
                      <a:endParaRPr lang="zh-CN" altLang="en-US" sz="1600" b="1" kern="1200">
                        <a:solidFill>
                          <a:schemeClr val="tx1"/>
                        </a:solidFill>
                        <a:latin typeface="+mn-lt"/>
                        <a:ea typeface="黑体" panose="02010609060101010101"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altLang="zh-CN" sz="1600" kern="1200" smtClean="0">
                          <a:solidFill>
                            <a:schemeClr val="tx1"/>
                          </a:solidFill>
                          <a:latin typeface="+mn-lt"/>
                          <a:ea typeface="黑体" panose="02010609060101010101" pitchFamily="49" charset="-122"/>
                          <a:cs typeface="+mn-cs"/>
                          <a:sym typeface="Calibri" pitchFamily="34" charset="0"/>
                        </a:rPr>
                        <a:t>《</a:t>
                      </a:r>
                      <a:r>
                        <a:rPr lang="zh-CN" altLang="en-US" sz="1600" kern="1200" smtClean="0">
                          <a:solidFill>
                            <a:schemeClr val="tx1"/>
                          </a:solidFill>
                          <a:latin typeface="+mn-lt"/>
                          <a:ea typeface="黑体" panose="02010609060101010101" pitchFamily="49" charset="-122"/>
                          <a:cs typeface="+mn-cs"/>
                          <a:sym typeface="Calibri" pitchFamily="34" charset="0"/>
                        </a:rPr>
                        <a:t>国家外汇管理局关于境外交易者和境外经纪机构从事境内特定品种期货交易外汇管理有关问题的通知</a:t>
                      </a:r>
                      <a:r>
                        <a:rPr lang="en-US" altLang="zh-CN" sz="1600" kern="1200" smtClean="0">
                          <a:solidFill>
                            <a:schemeClr val="tx1"/>
                          </a:solidFill>
                          <a:latin typeface="+mn-lt"/>
                          <a:ea typeface="黑体" panose="02010609060101010101" pitchFamily="49" charset="-122"/>
                          <a:cs typeface="+mn-cs"/>
                          <a:sym typeface="Calibri" pitchFamily="34" charset="0"/>
                        </a:rPr>
                        <a:t>》</a:t>
                      </a: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c>
                  <a:txBody>
                    <a:bodyPr/>
                    <a:lstStyle/>
                    <a:p>
                      <a:pPr marL="0" algn="l" defTabSz="914400" rtl="0" eaLnBrk="1" latinLnBrk="0" hangingPunct="1"/>
                      <a:r>
                        <a:rPr lang="zh-CN" altLang="en-US" sz="1600" b="1" kern="1200" smtClean="0">
                          <a:solidFill>
                            <a:schemeClr val="tx1"/>
                          </a:solidFill>
                          <a:latin typeface="楷体" pitchFamily="49" charset="-122"/>
                          <a:ea typeface="楷体" pitchFamily="49" charset="-122"/>
                          <a:cs typeface="+mn-cs"/>
                          <a:sym typeface="Calibri" pitchFamily="34" charset="0"/>
                        </a:rPr>
                        <a:t>外汇相关账户的开立和收支范围、结售汇业务、计息方式、专户管理、国际收支申报等</a:t>
                      </a:r>
                      <a:endParaRPr lang="zh-CN" altLang="en-US" sz="1600" b="1" kern="1200">
                        <a:solidFill>
                          <a:schemeClr val="tx1"/>
                        </a:solidFill>
                        <a:latin typeface="楷体" pitchFamily="49" charset="-122"/>
                        <a:ea typeface="楷体" pitchFamily="49" charset="-122"/>
                        <a:cs typeface="+mn-cs"/>
                        <a:sym typeface="Calibri" pitchFamily="34" charset="0"/>
                      </a:endParaRPr>
                    </a:p>
                  </a:txBody>
                  <a:tcPr marT="45729" marB="45729" anchor="ctr">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solidFill>
                      <a:schemeClr val="bg1">
                        <a:lumMod val="85000"/>
                      </a:schemeClr>
                    </a:solidFill>
                  </a:tcPr>
                </a:tc>
              </a:tr>
              <a:tr h="1181100">
                <a:tc>
                  <a:txBody>
                    <a:bodyPr/>
                    <a:lstStyle/>
                    <a:p>
                      <a:pPr algn="ctr">
                        <a:lnSpc>
                          <a:spcPct val="150000"/>
                        </a:lnSpc>
                      </a:pPr>
                      <a:r>
                        <a:rPr lang="zh-CN" altLang="en-US" sz="1600" b="0" smtClean="0">
                          <a:effectLst/>
                          <a:latin typeface="+mn-lt"/>
                          <a:ea typeface="黑体" panose="02010609060101010101" pitchFamily="49" charset="-122"/>
                        </a:rPr>
                        <a:t>财政部、</a:t>
                      </a:r>
                      <a:endParaRPr lang="en-US" altLang="zh-CN" sz="1600" b="0" smtClean="0">
                        <a:effectLst/>
                        <a:latin typeface="+mn-lt"/>
                        <a:ea typeface="黑体" panose="02010609060101010101" pitchFamily="49" charset="-122"/>
                      </a:endParaRPr>
                    </a:p>
                    <a:p>
                      <a:pPr algn="ctr">
                        <a:lnSpc>
                          <a:spcPct val="150000"/>
                        </a:lnSpc>
                      </a:pPr>
                      <a:r>
                        <a:rPr lang="zh-CN" altLang="en-US" sz="1600" b="0" smtClean="0">
                          <a:effectLst/>
                          <a:latin typeface="+mn-lt"/>
                          <a:ea typeface="黑体" panose="02010609060101010101" pitchFamily="49" charset="-122"/>
                        </a:rPr>
                        <a:t>国家税务总局</a:t>
                      </a:r>
                      <a:endParaRPr lang="en-US" altLang="zh-CN" sz="1600" b="0" smtClean="0">
                        <a:effectLst/>
                        <a:latin typeface="+mn-lt"/>
                        <a:ea typeface="黑体" panose="02010609060101010101" pitchFamily="49" charset="-122"/>
                      </a:endParaRPr>
                    </a:p>
                    <a:p>
                      <a:pPr algn="ctr">
                        <a:lnSpc>
                          <a:spcPct val="150000"/>
                        </a:lnSpc>
                      </a:pPr>
                      <a:r>
                        <a:rPr lang="zh-CN" altLang="en-US" sz="1600" b="0" smtClean="0">
                          <a:effectLst/>
                          <a:latin typeface="+mn-lt"/>
                          <a:ea typeface="黑体" panose="02010609060101010101" pitchFamily="49" charset="-122"/>
                        </a:rPr>
                        <a:t>财税</a:t>
                      </a:r>
                      <a:r>
                        <a:rPr lang="en-US" altLang="zh-CN" sz="1600" b="0" smtClean="0">
                          <a:effectLst/>
                          <a:latin typeface="+mn-lt"/>
                          <a:ea typeface="黑体" panose="02010609060101010101" pitchFamily="49" charset="-122"/>
                        </a:rPr>
                        <a:t>〔2015〕35</a:t>
                      </a:r>
                      <a:r>
                        <a:rPr lang="zh-CN" altLang="en-US" sz="1600" b="0" smtClean="0">
                          <a:effectLst/>
                          <a:latin typeface="+mn-lt"/>
                          <a:ea typeface="黑体" panose="02010609060101010101" pitchFamily="49" charset="-122"/>
                        </a:rPr>
                        <a:t>号</a:t>
                      </a:r>
                      <a:endParaRPr lang="en-US" altLang="zh-CN" sz="1600" b="0" smtClean="0">
                        <a:effectLst/>
                        <a:latin typeface="+mn-lt"/>
                        <a:ea typeface="黑体" panose="02010609060101010101" pitchFamily="49" charset="-122"/>
                      </a:endParaRPr>
                    </a:p>
                  </a:txBody>
                  <a:tcPr marT="45729" marB="45729" anchor="ctr">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altLang="zh-CN" sz="1600" b="1" kern="1200" smtClean="0">
                          <a:solidFill>
                            <a:schemeClr val="tx1"/>
                          </a:solidFill>
                          <a:latin typeface="+mn-lt"/>
                          <a:ea typeface="黑体" panose="02010609060101010101" pitchFamily="49" charset="-122"/>
                          <a:cs typeface="+mn-cs"/>
                          <a:sym typeface="Calibri" pitchFamily="34" charset="0"/>
                        </a:rPr>
                        <a:t>2015.4.8</a:t>
                      </a:r>
                      <a:endParaRPr lang="zh-CN" altLang="en-US" sz="1600" b="1" kern="1200" smtClean="0">
                        <a:solidFill>
                          <a:schemeClr val="tx1"/>
                        </a:solidFill>
                        <a:latin typeface="+mn-lt"/>
                        <a:ea typeface="黑体" panose="02010609060101010101" pitchFamily="49" charset="-122"/>
                        <a:cs typeface="+mn-cs"/>
                      </a:endParaRP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noFill/>
                  </a:tcPr>
                </a:tc>
                <a:tc>
                  <a:txBody>
                    <a:bodyPr/>
                    <a:lstStyle/>
                    <a:p>
                      <a:pPr marL="0" marR="0" lvl="1" indent="0" algn="l" defTabSz="914400" rtl="0" eaLnBrk="1" fontAlgn="auto" latinLnBrk="0" hangingPunct="1">
                        <a:lnSpc>
                          <a:spcPts val="2400"/>
                        </a:lnSpc>
                        <a:spcBef>
                          <a:spcPts val="0"/>
                        </a:spcBef>
                        <a:spcAft>
                          <a:spcPct val="15000"/>
                        </a:spcAft>
                        <a:buClrTx/>
                        <a:buSzTx/>
                        <a:buFont typeface="Arial" pitchFamily="34" charset="0"/>
                        <a:buNone/>
                        <a:tabLst/>
                        <a:defRPr/>
                      </a:pPr>
                      <a:r>
                        <a:rPr lang="en-US" altLang="zh-CN" sz="1600" b="0" kern="1200" smtClean="0">
                          <a:solidFill>
                            <a:schemeClr val="dk1"/>
                          </a:solidFill>
                          <a:latin typeface="+mn-lt"/>
                          <a:ea typeface="黑体" panose="02010609060101010101" pitchFamily="49" charset="-122"/>
                          <a:cs typeface="+mn-cs"/>
                        </a:rPr>
                        <a:t>《</a:t>
                      </a:r>
                      <a:r>
                        <a:rPr lang="zh-CN" altLang="en-US" sz="1600" b="0" kern="1200" smtClean="0">
                          <a:solidFill>
                            <a:schemeClr val="dk1"/>
                          </a:solidFill>
                          <a:latin typeface="+mn-lt"/>
                          <a:ea typeface="黑体" panose="02010609060101010101" pitchFamily="49" charset="-122"/>
                          <a:cs typeface="+mn-cs"/>
                        </a:rPr>
                        <a:t>关于原油和铁矿石期货保税交割业务增值税政策的通知</a:t>
                      </a:r>
                      <a:r>
                        <a:rPr lang="en-US" altLang="zh-CN" sz="1600" b="0" kern="1200" smtClean="0">
                          <a:solidFill>
                            <a:schemeClr val="dk1"/>
                          </a:solidFill>
                          <a:latin typeface="+mn-lt"/>
                          <a:ea typeface="黑体" panose="02010609060101010101" pitchFamily="49" charset="-122"/>
                          <a:cs typeface="+mn-cs"/>
                        </a:rPr>
                        <a:t>》</a:t>
                      </a:r>
                    </a:p>
                  </a:txBody>
                  <a:tcPr marT="45729" marB="45729" anchor="ctr">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noFill/>
                  </a:tcPr>
                </a:tc>
                <a:tc>
                  <a:txBody>
                    <a:bodyPr/>
                    <a:lstStyle/>
                    <a:p>
                      <a:pPr marL="0" algn="ctr" defTabSz="914400" rtl="0" eaLnBrk="1" latinLnBrk="0" hangingPunct="1"/>
                      <a:r>
                        <a:rPr lang="zh-CN" altLang="en-US" sz="1600" b="1" kern="1200" smtClean="0">
                          <a:solidFill>
                            <a:schemeClr val="dk1"/>
                          </a:solidFill>
                          <a:latin typeface="楷体" pitchFamily="49" charset="-122"/>
                          <a:ea typeface="楷体" pitchFamily="49" charset="-122"/>
                          <a:cs typeface="+mn-cs"/>
                        </a:rPr>
                        <a:t>原油期货保税交割业务</a:t>
                      </a:r>
                      <a:endParaRPr lang="en-US" altLang="zh-CN" sz="1600" b="1" kern="1200" smtClean="0">
                        <a:solidFill>
                          <a:schemeClr val="dk1"/>
                        </a:solidFill>
                        <a:latin typeface="楷体" pitchFamily="49" charset="-122"/>
                        <a:ea typeface="楷体" pitchFamily="49" charset="-122"/>
                        <a:cs typeface="+mn-cs"/>
                      </a:endParaRPr>
                    </a:p>
                    <a:p>
                      <a:pPr marL="0" algn="ctr" defTabSz="914400" rtl="0" eaLnBrk="1" latinLnBrk="0" hangingPunct="1"/>
                      <a:r>
                        <a:rPr lang="zh-CN" altLang="en-US" sz="1600" b="1" kern="1200" smtClean="0">
                          <a:solidFill>
                            <a:schemeClr val="dk1"/>
                          </a:solidFill>
                          <a:latin typeface="楷体" pitchFamily="49" charset="-122"/>
                          <a:ea typeface="楷体" pitchFamily="49" charset="-122"/>
                          <a:cs typeface="+mn-cs"/>
                        </a:rPr>
                        <a:t>暂免征收增值税</a:t>
                      </a:r>
                      <a:endParaRPr lang="zh-CN" altLang="en-US" sz="1600" b="1" kern="1200">
                        <a:solidFill>
                          <a:schemeClr val="dk1"/>
                        </a:solidFill>
                        <a:latin typeface="楷体" pitchFamily="49" charset="-122"/>
                        <a:ea typeface="楷体" pitchFamily="49" charset="-122"/>
                        <a:cs typeface="+mn-cs"/>
                      </a:endParaRPr>
                    </a:p>
                  </a:txBody>
                  <a:tcPr marT="45729" marB="45729" anchor="ctr">
                    <a:lnL w="57150" cap="flat" cmpd="sng" algn="ctr">
                      <a:solidFill>
                        <a:schemeClr val="bg1"/>
                      </a:solidFill>
                      <a:prstDash val="solid"/>
                      <a:round/>
                      <a:headEnd type="none" w="med" len="med"/>
                      <a:tailEnd type="none" w="med" len="med"/>
                    </a:lnL>
                    <a:lnT w="57150" cap="flat" cmpd="sng" algn="ctr">
                      <a:solidFill>
                        <a:schemeClr val="bg1"/>
                      </a:solidFill>
                      <a:prstDash val="solid"/>
                      <a:round/>
                      <a:headEnd type="none" w="med" len="med"/>
                      <a:tailEnd type="none" w="med" len="med"/>
                    </a:lnT>
                    <a:noFill/>
                  </a:tcPr>
                </a:tc>
              </a:tr>
            </a:tbl>
          </a:graphicData>
        </a:graphic>
      </p:graphicFrame>
      <p:sp>
        <p:nvSpPr>
          <p:cNvPr id="5" name="灯片编号占位符 4"/>
          <p:cNvSpPr>
            <a:spLocks noGrp="1"/>
          </p:cNvSpPr>
          <p:nvPr>
            <p:ph type="sldNum" sz="quarter" idx="21"/>
          </p:nvPr>
        </p:nvSpPr>
        <p:spPr/>
        <p:txBody>
          <a:bodyPr/>
          <a:lstStyle/>
          <a:p>
            <a:pPr>
              <a:defRPr/>
            </a:pPr>
            <a:fld id="{47F4CFC2-BBEC-42D2-B3E8-C5396F017203}" type="slidenum">
              <a:rPr lang="zh-CN" altLang="en-US" smtClean="0"/>
              <a:pPr>
                <a:defRPr/>
              </a:pPr>
              <a:t>4</a:t>
            </a:fld>
            <a:endParaRPr lang="zh-CN" altLang="en-US"/>
          </a:p>
        </p:txBody>
      </p:sp>
      <p:pic>
        <p:nvPicPr>
          <p:cNvPr id="6" name="image6.png" descr="logo.psd"/>
          <p:cNvPicPr/>
          <p:nvPr/>
        </p:nvPicPr>
        <p:blipFill>
          <a:blip r:embed="rId3" cstate="print">
            <a:extLst/>
          </a:blip>
          <a:stretch>
            <a:fillRect/>
          </a:stretch>
        </p:blipFill>
        <p:spPr>
          <a:xfrm>
            <a:off x="-43449" y="6236898"/>
            <a:ext cx="1423675" cy="639346"/>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37100088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标题 3"/>
          <p:cNvSpPr>
            <a:spLocks noGrp="1"/>
          </p:cNvSpPr>
          <p:nvPr>
            <p:ph type="title"/>
          </p:nvPr>
        </p:nvSpPr>
        <p:spPr>
          <a:xfrm>
            <a:off x="342900" y="136525"/>
            <a:ext cx="8670926" cy="638175"/>
          </a:xfrm>
        </p:spPr>
        <p:txBody>
          <a:bodyPr>
            <a:noAutofit/>
          </a:bodyPr>
          <a:lstStyle/>
          <a:p>
            <a:pPr marL="0" indent="0"/>
            <a:r>
              <a:rPr lang="zh-CN" altLang="en-US" smtClean="0"/>
              <a:t>原油期货结算业务</a:t>
            </a:r>
            <a:r>
              <a:rPr lang="en-US" altLang="zh-CN" smtClean="0"/>
              <a:t>	</a:t>
            </a:r>
            <a:r>
              <a:rPr lang="zh-CN" altLang="en-US" smtClean="0"/>
              <a:t>原油期货参与模式 </a:t>
            </a:r>
            <a:r>
              <a:rPr lang="en-US" altLang="zh-CN" smtClean="0"/>
              <a:t>— </a:t>
            </a:r>
            <a:r>
              <a:rPr lang="zh-CN" altLang="en-US" smtClean="0"/>
              <a:t>境外主体</a:t>
            </a:r>
          </a:p>
        </p:txBody>
      </p:sp>
      <p:graphicFrame>
        <p:nvGraphicFramePr>
          <p:cNvPr id="20" name="图示 19"/>
          <p:cNvGraphicFramePr/>
          <p:nvPr>
            <p:extLst>
              <p:ext uri="{D42A27DB-BD31-4B8C-83A1-F6EECF244321}">
                <p14:modId xmlns:p14="http://schemas.microsoft.com/office/powerpoint/2010/main" val="2135013573"/>
              </p:ext>
            </p:extLst>
          </p:nvPr>
        </p:nvGraphicFramePr>
        <p:xfrm>
          <a:off x="2984372" y="1591102"/>
          <a:ext cx="6788277" cy="460967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3" name="组合 2"/>
          <p:cNvGrpSpPr/>
          <p:nvPr/>
        </p:nvGrpSpPr>
        <p:grpSpPr>
          <a:xfrm>
            <a:off x="685800" y="3210018"/>
            <a:ext cx="9236361" cy="3174783"/>
            <a:chOff x="685800" y="3210018"/>
            <a:chExt cx="9236361" cy="3174783"/>
          </a:xfrm>
        </p:grpSpPr>
        <p:sp>
          <p:nvSpPr>
            <p:cNvPr id="21" name="圆角矩形 20"/>
            <p:cNvSpPr/>
            <p:nvPr/>
          </p:nvSpPr>
          <p:spPr>
            <a:xfrm>
              <a:off x="685800" y="3235897"/>
              <a:ext cx="9236361" cy="3107754"/>
            </a:xfrm>
            <a:prstGeom prst="roundRect">
              <a:avLst>
                <a:gd name="adj" fmla="val 10568"/>
              </a:avLst>
            </a:prstGeom>
            <a:noFill/>
            <a:ln w="28575" cap="flat" cmpd="sng">
              <a:solidFill>
                <a:schemeClr val="bg1">
                  <a:lumMod val="65000"/>
                </a:schemeClr>
              </a:solidFill>
              <a:prstDash val="sysDot"/>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t"/>
            <a:lstStyle/>
            <a:p>
              <a:pPr>
                <a:lnSpc>
                  <a:spcPct val="150000"/>
                </a:lnSpc>
                <a:tabLst>
                  <a:tab pos="1255713" algn="l"/>
                </a:tabLst>
                <a:defRPr/>
              </a:pPr>
              <a:endParaRPr lang="zh-CN" altLang="en-US" sz="1800" i="1">
                <a:solidFill>
                  <a:schemeClr val="tx1">
                    <a:lumMod val="85000"/>
                    <a:lumOff val="15000"/>
                  </a:schemeClr>
                </a:solidFill>
                <a:ea typeface="微软雅黑" panose="020B0503020204020204" pitchFamily="34" charset="-122"/>
              </a:endParaRPr>
            </a:p>
          </p:txBody>
        </p:sp>
        <p:sp>
          <p:nvSpPr>
            <p:cNvPr id="24" name="TextBox 23"/>
            <p:cNvSpPr txBox="1"/>
            <p:nvPr/>
          </p:nvSpPr>
          <p:spPr>
            <a:xfrm>
              <a:off x="1595128" y="3210018"/>
              <a:ext cx="492443" cy="3174783"/>
            </a:xfrm>
            <a:prstGeom prst="rect">
              <a:avLst/>
            </a:prstGeom>
            <a:noFill/>
            <a:effectLst>
              <a:outerShdw blurRad="50800" dist="25400" dir="2700000" algn="tl" rotWithShape="0">
                <a:prstClr val="black">
                  <a:alpha val="40000"/>
                </a:prstClr>
              </a:outerShdw>
            </a:effectLst>
          </p:spPr>
          <p:txBody>
            <a:bodyPr vert="eaVert" wrap="square">
              <a:spAutoFit/>
            </a:bodyPr>
            <a:lstStyle/>
            <a:p>
              <a:pPr algn="ctr">
                <a:defRPr/>
              </a:pPr>
              <a:r>
                <a:rPr lang="en-US" altLang="zh-CN" sz="2000" spc="300">
                  <a:effectLst>
                    <a:glow rad="139700">
                      <a:schemeClr val="accent3">
                        <a:satMod val="175000"/>
                        <a:alpha val="40000"/>
                      </a:schemeClr>
                    </a:glow>
                  </a:effectLst>
                  <a:latin typeface="微软雅黑" panose="020B0503020204020204" pitchFamily="34" charset="-122"/>
                  <a:ea typeface="微软雅黑" panose="020B0503020204020204" pitchFamily="34" charset="-122"/>
                </a:rPr>
                <a:t>《</a:t>
              </a:r>
              <a:r>
                <a:rPr lang="zh-CN" altLang="en-US" sz="2000" spc="300">
                  <a:effectLst>
                    <a:glow rad="139700">
                      <a:schemeClr val="accent3">
                        <a:satMod val="175000"/>
                        <a:alpha val="40000"/>
                      </a:schemeClr>
                    </a:glow>
                  </a:effectLst>
                  <a:latin typeface="微软雅黑" panose="020B0503020204020204" pitchFamily="34" charset="-122"/>
                  <a:ea typeface="微软雅黑" panose="020B0503020204020204" pitchFamily="34" charset="-122"/>
                </a:rPr>
                <a:t>能源中心业务规则</a:t>
              </a:r>
              <a:r>
                <a:rPr lang="en-US" altLang="zh-CN" sz="2000" spc="300">
                  <a:effectLst>
                    <a:glow rad="139700">
                      <a:schemeClr val="accent3">
                        <a:satMod val="175000"/>
                        <a:alpha val="40000"/>
                      </a:schemeClr>
                    </a:glow>
                  </a:effectLst>
                  <a:latin typeface="微软雅黑" panose="020B0503020204020204" pitchFamily="34" charset="-122"/>
                  <a:ea typeface="微软雅黑" panose="020B0503020204020204" pitchFamily="34" charset="-122"/>
                </a:rPr>
                <a:t>》</a:t>
              </a:r>
              <a:endParaRPr lang="zh-CN" altLang="en-US" sz="2000" spc="300">
                <a:effectLst>
                  <a:glow rad="139700">
                    <a:schemeClr val="accent3">
                      <a:satMod val="175000"/>
                      <a:alpha val="40000"/>
                    </a:schemeClr>
                  </a:glow>
                </a:effectLst>
                <a:latin typeface="微软雅黑" panose="020B0503020204020204" pitchFamily="34" charset="-122"/>
                <a:ea typeface="微软雅黑" panose="020B0503020204020204" pitchFamily="34" charset="-122"/>
              </a:endParaRPr>
            </a:p>
          </p:txBody>
        </p:sp>
      </p:grpSp>
      <p:grpSp>
        <p:nvGrpSpPr>
          <p:cNvPr id="4" name="组合 3"/>
          <p:cNvGrpSpPr/>
          <p:nvPr/>
        </p:nvGrpSpPr>
        <p:grpSpPr>
          <a:xfrm>
            <a:off x="685800" y="1357149"/>
            <a:ext cx="9236361" cy="1643226"/>
            <a:chOff x="685800" y="1357149"/>
            <a:chExt cx="9236361" cy="1643226"/>
          </a:xfrm>
        </p:grpSpPr>
        <p:sp>
          <p:nvSpPr>
            <p:cNvPr id="23" name="TextBox 22"/>
            <p:cNvSpPr txBox="1"/>
            <p:nvPr/>
          </p:nvSpPr>
          <p:spPr>
            <a:xfrm>
              <a:off x="685800" y="1763263"/>
              <a:ext cx="2305050" cy="830997"/>
            </a:xfrm>
            <a:prstGeom prst="rect">
              <a:avLst/>
            </a:prstGeom>
            <a:noFill/>
            <a:effectLst>
              <a:outerShdw blurRad="50800" dist="25400" dir="2700000" algn="tl" rotWithShape="0">
                <a:prstClr val="black">
                  <a:alpha val="40000"/>
                </a:prstClr>
              </a:outerShdw>
            </a:effectLst>
          </p:spPr>
          <p:txBody>
            <a:bodyPr wrap="square">
              <a:spAutoFit/>
            </a:bodyPr>
            <a:lstStyle/>
            <a:p>
              <a:pPr algn="ctr">
                <a:defRPr/>
              </a:pPr>
              <a:r>
                <a:rPr lang="zh-CN" altLang="en-US" sz="2400" smtClean="0">
                  <a:solidFill>
                    <a:srgbClr val="C00000"/>
                  </a:solidFill>
                  <a:latin typeface="黑体" panose="02010609060101010101" pitchFamily="49" charset="-122"/>
                  <a:ea typeface="黑体" panose="02010609060101010101" pitchFamily="49" charset="-122"/>
                </a:rPr>
                <a:t>证监会</a:t>
              </a:r>
              <a:endParaRPr lang="en-US" altLang="zh-CN" sz="2400" smtClean="0">
                <a:solidFill>
                  <a:srgbClr val="C00000"/>
                </a:solidFill>
                <a:latin typeface="黑体" panose="02010609060101010101" pitchFamily="49" charset="-122"/>
                <a:ea typeface="黑体" panose="02010609060101010101" pitchFamily="49" charset="-122"/>
              </a:endParaRPr>
            </a:p>
            <a:p>
              <a:pPr algn="ctr">
                <a:defRPr/>
              </a:pPr>
              <a:r>
                <a:rPr lang="en-US" altLang="zh-CN" sz="2400" smtClean="0">
                  <a:solidFill>
                    <a:srgbClr val="C00000"/>
                  </a:solidFill>
                  <a:latin typeface="黑体" panose="02010609060101010101" pitchFamily="49" charset="-122"/>
                  <a:ea typeface="黑体" panose="02010609060101010101" pitchFamily="49" charset="-122"/>
                </a:rPr>
                <a:t>《</a:t>
              </a:r>
              <a:r>
                <a:rPr lang="zh-CN" altLang="en-US" sz="2400">
                  <a:solidFill>
                    <a:srgbClr val="C00000"/>
                  </a:solidFill>
                  <a:latin typeface="黑体" panose="02010609060101010101" pitchFamily="49" charset="-122"/>
                  <a:ea typeface="黑体" panose="02010609060101010101" pitchFamily="49" charset="-122"/>
                </a:rPr>
                <a:t>境外</a:t>
              </a:r>
              <a:r>
                <a:rPr lang="zh-CN" altLang="en-US" sz="2400" smtClean="0">
                  <a:solidFill>
                    <a:srgbClr val="C00000"/>
                  </a:solidFill>
                  <a:latin typeface="黑体" panose="02010609060101010101" pitchFamily="49" charset="-122"/>
                  <a:ea typeface="黑体" panose="02010609060101010101" pitchFamily="49" charset="-122"/>
                </a:rPr>
                <a:t>办法</a:t>
              </a:r>
              <a:r>
                <a:rPr lang="en-US" altLang="zh-CN" sz="2400">
                  <a:solidFill>
                    <a:srgbClr val="C00000"/>
                  </a:solidFill>
                  <a:latin typeface="黑体" panose="02010609060101010101" pitchFamily="49" charset="-122"/>
                  <a:ea typeface="黑体" panose="02010609060101010101" pitchFamily="49" charset="-122"/>
                </a:rPr>
                <a:t>》</a:t>
              </a:r>
              <a:endParaRPr lang="zh-CN" altLang="en-US" sz="2400">
                <a:solidFill>
                  <a:srgbClr val="C00000"/>
                </a:solidFill>
                <a:latin typeface="黑体" panose="02010609060101010101" pitchFamily="49" charset="-122"/>
                <a:ea typeface="黑体" panose="02010609060101010101" pitchFamily="49" charset="-122"/>
              </a:endParaRPr>
            </a:p>
          </p:txBody>
        </p:sp>
        <p:sp>
          <p:nvSpPr>
            <p:cNvPr id="9" name="圆角矩形 8"/>
            <p:cNvSpPr>
              <a:spLocks noChangeArrowheads="1"/>
            </p:cNvSpPr>
            <p:nvPr/>
          </p:nvSpPr>
          <p:spPr bwMode="auto">
            <a:xfrm>
              <a:off x="685800" y="1357149"/>
              <a:ext cx="9236361" cy="1643226"/>
            </a:xfrm>
            <a:prstGeom prst="roundRect">
              <a:avLst>
                <a:gd name="adj" fmla="val 33172"/>
              </a:avLst>
            </a:prstGeom>
            <a:noFill/>
            <a:ln w="28575" cap="flat" cmpd="sng">
              <a:solidFill>
                <a:srgbClr val="C00000"/>
              </a:solidFill>
              <a:prstDash val="sysDot"/>
            </a:ln>
            <a:effectLst>
              <a:outerShdw blurRad="50800" dist="38100" dir="2700000" algn="tl" rotWithShape="0">
                <a:prstClr val="black">
                  <a:alpha val="40000"/>
                </a:prstClr>
              </a:outerShdw>
            </a:effectLst>
            <a:extLst/>
          </p:spPr>
          <p:style>
            <a:lnRef idx="2">
              <a:schemeClr val="accent1">
                <a:shade val="50000"/>
              </a:schemeClr>
            </a:lnRef>
            <a:fillRef idx="1">
              <a:schemeClr val="accent1"/>
            </a:fillRef>
            <a:effectRef idx="0">
              <a:schemeClr val="accent1"/>
            </a:effectRef>
            <a:fontRef idx="minor">
              <a:schemeClr val="lt1"/>
            </a:fontRef>
          </p:style>
          <p:txBody>
            <a:bodyPr anchor="t"/>
            <a:lstStyle/>
            <a:p>
              <a:pPr>
                <a:tabLst>
                  <a:tab pos="1255713" algn="l"/>
                </a:tabLst>
              </a:pPr>
              <a:endParaRPr lang="zh-CN" altLang="en-US" b="1">
                <a:solidFill>
                  <a:schemeClr val="tx1">
                    <a:lumMod val="85000"/>
                    <a:lumOff val="15000"/>
                  </a:schemeClr>
                </a:solidFill>
                <a:latin typeface="+mn-lt"/>
                <a:ea typeface="微软雅黑" panose="020B0503020204020204" pitchFamily="34" charset="-122"/>
              </a:endParaRPr>
            </a:p>
          </p:txBody>
        </p:sp>
      </p:gr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5</a:t>
            </a:fld>
            <a:endParaRPr lang="zh-CN" altLang="en-US"/>
          </a:p>
        </p:txBody>
      </p:sp>
      <p:pic>
        <p:nvPicPr>
          <p:cNvPr id="11" name="image6.png" descr="logo.psd"/>
          <p:cNvPicPr/>
          <p:nvPr/>
        </p:nvPicPr>
        <p:blipFill>
          <a:blip r:embed="rId8" cstate="print">
            <a:extLst/>
          </a:blip>
          <a:stretch>
            <a:fillRect/>
          </a:stretch>
        </p:blipFill>
        <p:spPr>
          <a:xfrm>
            <a:off x="-43449" y="6343651"/>
            <a:ext cx="1406423" cy="532593"/>
          </a:xfrm>
          <a:prstGeom prst="rect">
            <a:avLst/>
          </a:prstGeom>
          <a:ln w="12700">
            <a:miter lim="400000"/>
          </a:ln>
        </p:spPr>
      </p:pic>
      <p:sp>
        <p:nvSpPr>
          <p:cNvPr id="12" name="Shape 21"/>
          <p:cNvSpPr/>
          <p:nvPr/>
        </p:nvSpPr>
        <p:spPr>
          <a:xfrm>
            <a:off x="-2" y="6878787"/>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
        <p:nvSpPr>
          <p:cNvPr id="13" name="Shape 21"/>
          <p:cNvSpPr/>
          <p:nvPr/>
        </p:nvSpPr>
        <p:spPr>
          <a:xfrm>
            <a:off x="-2" y="6887413"/>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1000"/>
                                        <p:tgtEl>
                                          <p:spTgt spid="4"/>
                                        </p:tgtEl>
                                      </p:cBhvr>
                                    </p:animEffect>
                                  </p:childTnLst>
                                </p:cTn>
                              </p:par>
                            </p:childTnLst>
                          </p:cTn>
                        </p:par>
                        <p:par>
                          <p:cTn id="8" fill="hold">
                            <p:stCondLst>
                              <p:cond delay="1000"/>
                            </p:stCondLst>
                            <p:childTnLst>
                              <p:par>
                                <p:cTn id="9" presetID="16" presetClass="entr" presetSubtype="21" fill="hold" nodeType="afterEffect">
                                  <p:stCondLst>
                                    <p:cond delay="50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标题 3"/>
          <p:cNvSpPr>
            <a:spLocks noGrp="1"/>
          </p:cNvSpPr>
          <p:nvPr>
            <p:ph type="title"/>
          </p:nvPr>
        </p:nvSpPr>
        <p:spPr>
          <a:xfrm>
            <a:off x="342900" y="136525"/>
            <a:ext cx="5781676" cy="638175"/>
          </a:xfrm>
        </p:spPr>
        <p:txBody>
          <a:bodyPr>
            <a:noAutofit/>
          </a:bodyPr>
          <a:lstStyle/>
          <a:p>
            <a:r>
              <a:rPr lang="zh-CN" altLang="en-US" smtClean="0"/>
              <a:t>原油期货结算业务</a:t>
            </a:r>
            <a:r>
              <a:rPr lang="en-US" altLang="zh-CN" smtClean="0"/>
              <a:t>	</a:t>
            </a:r>
            <a:r>
              <a:rPr lang="zh-CN" altLang="en-US" smtClean="0"/>
              <a:t>结算架构</a:t>
            </a:r>
          </a:p>
        </p:txBody>
      </p:sp>
      <p:sp>
        <p:nvSpPr>
          <p:cNvPr id="24" name="内容占位符 2"/>
          <p:cNvSpPr txBox="1">
            <a:spLocks/>
          </p:cNvSpPr>
          <p:nvPr/>
        </p:nvSpPr>
        <p:spPr bwMode="auto">
          <a:xfrm>
            <a:off x="704851" y="1762125"/>
            <a:ext cx="9210674" cy="3952875"/>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ts val="3500"/>
              </a:lnSpc>
              <a:spcBef>
                <a:spcPts val="600"/>
              </a:spcBef>
              <a:buClr>
                <a:srgbClr val="C00000"/>
              </a:buClr>
              <a:buNone/>
              <a:defRPr/>
            </a:pPr>
            <a:r>
              <a:rPr lang="en-US" altLang="zh-CN" sz="2200" smtClean="0">
                <a:solidFill>
                  <a:schemeClr val="tx1">
                    <a:lumMod val="85000"/>
                    <a:lumOff val="15000"/>
                  </a:schemeClr>
                </a:solidFill>
                <a:ea typeface="黑体" panose="02010609060101010101" pitchFamily="49" charset="-122"/>
              </a:rPr>
              <a:t>《</a:t>
            </a:r>
            <a:r>
              <a:rPr lang="zh-CN" altLang="en-US" sz="2200" smtClean="0">
                <a:solidFill>
                  <a:schemeClr val="tx1">
                    <a:lumMod val="85000"/>
                    <a:lumOff val="15000"/>
                  </a:schemeClr>
                </a:solidFill>
                <a:ea typeface="黑体" panose="02010609060101010101" pitchFamily="49" charset="-122"/>
              </a:rPr>
              <a:t>上海国际能源交易中心结算细则</a:t>
            </a:r>
            <a:r>
              <a:rPr lang="en-US" altLang="zh-CN" sz="2200" smtClean="0">
                <a:solidFill>
                  <a:schemeClr val="tx1">
                    <a:lumMod val="85000"/>
                    <a:lumOff val="15000"/>
                  </a:schemeClr>
                </a:solidFill>
                <a:ea typeface="黑体" panose="02010609060101010101" pitchFamily="49" charset="-122"/>
              </a:rPr>
              <a:t>》</a:t>
            </a:r>
            <a:r>
              <a:rPr lang="zh-CN" altLang="en-US" sz="2200" smtClean="0">
                <a:solidFill>
                  <a:schemeClr val="tx1">
                    <a:lumMod val="85000"/>
                    <a:lumOff val="15000"/>
                  </a:schemeClr>
                </a:solidFill>
                <a:ea typeface="黑体" panose="02010609060101010101" pitchFamily="49" charset="-122"/>
              </a:rPr>
              <a:t> </a:t>
            </a:r>
          </a:p>
          <a:p>
            <a:pPr marL="1162050" indent="-485775">
              <a:lnSpc>
                <a:spcPct val="250000"/>
              </a:lnSpc>
              <a:spcBef>
                <a:spcPts val="600"/>
              </a:spcBef>
              <a:buClr>
                <a:srgbClr val="C00000"/>
              </a:buClr>
              <a:buFont typeface="Wingdings" panose="05000000000000000000" pitchFamily="2" charset="2"/>
              <a:buChar char="n"/>
              <a:defRPr/>
            </a:pPr>
            <a:r>
              <a:rPr lang="zh-CN" altLang="zh-CN" sz="2000" smtClean="0">
                <a:ea typeface="黑体" panose="02010609060101010101" pitchFamily="49" charset="-122"/>
              </a:rPr>
              <a:t>能源中心作为</a:t>
            </a:r>
            <a:r>
              <a:rPr lang="en-US" altLang="zh-CN" sz="2000" smtClean="0">
                <a:ea typeface="黑体" panose="02010609060101010101" pitchFamily="49" charset="-122"/>
              </a:rPr>
              <a:t> </a:t>
            </a:r>
            <a:r>
              <a:rPr lang="zh-CN" altLang="zh-CN" sz="2000" smtClean="0">
                <a:solidFill>
                  <a:srgbClr val="C00000"/>
                </a:solidFill>
                <a:ea typeface="黑体" panose="02010609060101010101" pitchFamily="49" charset="-122"/>
              </a:rPr>
              <a:t>中央对手方</a:t>
            </a:r>
            <a:r>
              <a:rPr lang="zh-CN" altLang="zh-CN" sz="2000" smtClean="0">
                <a:ea typeface="黑体" panose="02010609060101010101" pitchFamily="49" charset="-122"/>
              </a:rPr>
              <a:t>，统一组织期货交易的结算</a:t>
            </a:r>
          </a:p>
          <a:p>
            <a:pPr marL="1162050" indent="-485775" defTabSz="838200">
              <a:lnSpc>
                <a:spcPts val="3500"/>
              </a:lnSpc>
              <a:spcBef>
                <a:spcPts val="600"/>
              </a:spcBef>
              <a:buClr>
                <a:srgbClr val="C00000"/>
              </a:buClr>
              <a:buFont typeface="Wingdings" panose="05000000000000000000" pitchFamily="2" charset="2"/>
              <a:buChar char="n"/>
              <a:tabLst>
                <a:tab pos="2690813" algn="l"/>
              </a:tabLst>
              <a:defRPr/>
            </a:pPr>
            <a:r>
              <a:rPr lang="zh-CN" altLang="zh-CN" sz="2000" smtClean="0">
                <a:solidFill>
                  <a:srgbClr val="C00000"/>
                </a:solidFill>
                <a:ea typeface="黑体" panose="02010609060101010101" pitchFamily="49" charset="-122"/>
              </a:rPr>
              <a:t>能源中心</a:t>
            </a:r>
            <a:r>
              <a:rPr lang="zh-CN" altLang="en-US" sz="2000" smtClean="0">
                <a:solidFill>
                  <a:srgbClr val="C00000"/>
                </a:solidFill>
                <a:ea typeface="黑体" panose="02010609060101010101" pitchFamily="49" charset="-122"/>
              </a:rPr>
              <a:t>：</a:t>
            </a:r>
            <a:r>
              <a:rPr lang="en-US" altLang="zh-CN" sz="2000" smtClean="0">
                <a:solidFill>
                  <a:srgbClr val="C00000"/>
                </a:solidFill>
                <a:ea typeface="黑体" panose="02010609060101010101" pitchFamily="49" charset="-122"/>
              </a:rPr>
              <a:t>	</a:t>
            </a:r>
            <a:r>
              <a:rPr lang="zh-CN" altLang="zh-CN" sz="2000" smtClean="0">
                <a:ea typeface="黑体" panose="02010609060101010101" pitchFamily="49" charset="-122"/>
              </a:rPr>
              <a:t>对</a:t>
            </a:r>
            <a:r>
              <a:rPr lang="en-US" altLang="zh-CN" sz="2000" smtClean="0">
                <a:ea typeface="黑体" panose="02010609060101010101" pitchFamily="49" charset="-122"/>
              </a:rPr>
              <a:t> </a:t>
            </a:r>
            <a:r>
              <a:rPr lang="zh-CN" altLang="zh-CN" sz="2400" b="1" smtClean="0">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会员</a:t>
            </a:r>
            <a:r>
              <a:rPr lang="en-US" altLang="zh-CN" sz="2000" b="1" smtClean="0">
                <a:latin typeface="楷体" panose="02010609060101010101" pitchFamily="49" charset="-122"/>
                <a:ea typeface="楷体" panose="02010609060101010101" pitchFamily="49" charset="-122"/>
              </a:rPr>
              <a:t> </a:t>
            </a:r>
            <a:r>
              <a:rPr lang="zh-CN" altLang="zh-CN" sz="2000" smtClean="0">
                <a:ea typeface="黑体" panose="02010609060101010101" pitchFamily="49" charset="-122"/>
              </a:rPr>
              <a:t>进行结算</a:t>
            </a:r>
            <a:r>
              <a:rPr lang="zh-CN" altLang="en-US" sz="2000" smtClean="0">
                <a:ea typeface="黑体" panose="02010609060101010101" pitchFamily="49" charset="-122"/>
              </a:rPr>
              <a:t>；</a:t>
            </a:r>
            <a:endParaRPr lang="en-US" altLang="zh-CN" sz="2000" smtClean="0">
              <a:ea typeface="黑体" panose="02010609060101010101" pitchFamily="49" charset="-122"/>
            </a:endParaRPr>
          </a:p>
          <a:p>
            <a:pPr marL="1162050" indent="0" defTabSz="838200">
              <a:lnSpc>
                <a:spcPts val="3500"/>
              </a:lnSpc>
              <a:spcBef>
                <a:spcPts val="1800"/>
              </a:spcBef>
              <a:buClr>
                <a:srgbClr val="C00000"/>
              </a:buClr>
              <a:buNone/>
              <a:tabLst>
                <a:tab pos="2690813" algn="l"/>
              </a:tabLst>
              <a:defRPr/>
            </a:pPr>
            <a:r>
              <a:rPr lang="zh-CN" altLang="zh-CN" sz="2000" smtClean="0">
                <a:solidFill>
                  <a:srgbClr val="C00000"/>
                </a:solidFill>
                <a:ea typeface="黑体" panose="02010609060101010101" pitchFamily="49" charset="-122"/>
              </a:rPr>
              <a:t>会员</a:t>
            </a:r>
            <a:r>
              <a:rPr lang="zh-CN" altLang="en-US" sz="2000">
                <a:solidFill>
                  <a:srgbClr val="C00000"/>
                </a:solidFill>
                <a:ea typeface="黑体" panose="02010609060101010101" pitchFamily="49" charset="-122"/>
              </a:rPr>
              <a:t>：</a:t>
            </a:r>
            <a:r>
              <a:rPr lang="en-US" altLang="zh-CN" sz="2000">
                <a:solidFill>
                  <a:srgbClr val="C00000"/>
                </a:solidFill>
                <a:ea typeface="黑体" panose="02010609060101010101" pitchFamily="49" charset="-122"/>
              </a:rPr>
              <a:t>	</a:t>
            </a:r>
            <a:r>
              <a:rPr lang="zh-CN" altLang="zh-CN" sz="2000" smtClean="0">
                <a:ea typeface="黑体" panose="02010609060101010101" pitchFamily="49" charset="-122"/>
              </a:rPr>
              <a:t>对其</a:t>
            </a:r>
            <a:r>
              <a:rPr lang="en-US" altLang="zh-CN" sz="2000" smtClean="0">
                <a:ea typeface="黑体" panose="02010609060101010101" pitchFamily="49" charset="-122"/>
              </a:rPr>
              <a:t> </a:t>
            </a:r>
            <a:r>
              <a:rPr lang="zh-CN" altLang="zh-CN" sz="2400" b="1" smtClean="0">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客户</a:t>
            </a:r>
            <a:r>
              <a:rPr lang="zh-CN" altLang="en-US" sz="2000" smtClean="0">
                <a:ea typeface="黑体" panose="02010609060101010101" pitchFamily="49" charset="-122"/>
              </a:rPr>
              <a:t>、委托其结算</a:t>
            </a:r>
            <a:r>
              <a:rPr lang="zh-CN" altLang="zh-CN" sz="2000" smtClean="0">
                <a:ea typeface="黑体" panose="02010609060101010101" pitchFamily="49" charset="-122"/>
              </a:rPr>
              <a:t>的</a:t>
            </a:r>
            <a:r>
              <a:rPr lang="en-US" altLang="zh-CN" sz="2000" smtClean="0">
                <a:ea typeface="黑体" panose="02010609060101010101" pitchFamily="49" charset="-122"/>
              </a:rPr>
              <a:t> </a:t>
            </a:r>
            <a:r>
              <a:rPr lang="zh-CN" altLang="zh-CN" sz="2400" b="1" smtClean="0">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境外特殊参与者</a:t>
            </a:r>
            <a:r>
              <a:rPr lang="zh-CN" altLang="zh-CN" sz="2000" smtClean="0">
                <a:ea typeface="黑体" panose="02010609060101010101" pitchFamily="49" charset="-122"/>
              </a:rPr>
              <a:t>、</a:t>
            </a:r>
            <a:endParaRPr lang="en-US" altLang="zh-CN" sz="2000" smtClean="0">
              <a:ea typeface="黑体" panose="02010609060101010101" pitchFamily="49" charset="-122"/>
            </a:endParaRPr>
          </a:p>
          <a:p>
            <a:pPr marL="1162050" indent="0" defTabSz="838200">
              <a:lnSpc>
                <a:spcPts val="3500"/>
              </a:lnSpc>
              <a:spcBef>
                <a:spcPts val="600"/>
              </a:spcBef>
              <a:buClr>
                <a:srgbClr val="C00000"/>
              </a:buClr>
              <a:buFont typeface="Arial" charset="0"/>
              <a:buNone/>
              <a:tabLst>
                <a:tab pos="2690813" algn="l"/>
              </a:tabLst>
              <a:defRPr/>
            </a:pPr>
            <a:r>
              <a:rPr lang="en-US" altLang="zh-CN" sz="2000">
                <a:ea typeface="黑体" panose="02010609060101010101" pitchFamily="49" charset="-122"/>
              </a:rPr>
              <a:t>	</a:t>
            </a:r>
            <a:r>
              <a:rPr lang="zh-CN" altLang="en-US" sz="2000" smtClean="0">
                <a:ea typeface="黑体" panose="02010609060101010101" pitchFamily="49" charset="-122"/>
              </a:rPr>
              <a:t>委托其交易结算的 </a:t>
            </a:r>
            <a:r>
              <a:rPr lang="zh-CN" altLang="zh-CN" sz="2400" b="1">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境外中介</a:t>
            </a:r>
            <a:r>
              <a:rPr lang="zh-CN" altLang="zh-CN" sz="2400" b="1" smtClean="0">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机构</a:t>
            </a:r>
            <a:r>
              <a:rPr lang="en-US" altLang="zh-CN" sz="2000">
                <a:ea typeface="黑体" panose="02010609060101010101" pitchFamily="49" charset="-122"/>
              </a:rPr>
              <a:t> </a:t>
            </a:r>
            <a:r>
              <a:rPr lang="zh-CN" altLang="zh-CN" sz="2000" smtClean="0">
                <a:ea typeface="黑体" panose="02010609060101010101" pitchFamily="49" charset="-122"/>
              </a:rPr>
              <a:t>进行结算</a:t>
            </a:r>
            <a:r>
              <a:rPr lang="zh-CN" altLang="en-US" sz="2000" smtClean="0">
                <a:ea typeface="黑体" panose="02010609060101010101" pitchFamily="49" charset="-122"/>
              </a:rPr>
              <a:t>；</a:t>
            </a:r>
            <a:endParaRPr lang="en-US" altLang="zh-CN" sz="2000" smtClean="0">
              <a:ea typeface="黑体" panose="02010609060101010101" pitchFamily="49" charset="-122"/>
            </a:endParaRPr>
          </a:p>
          <a:p>
            <a:pPr marL="1162050" indent="0" defTabSz="838200">
              <a:lnSpc>
                <a:spcPts val="3500"/>
              </a:lnSpc>
              <a:spcBef>
                <a:spcPts val="1800"/>
              </a:spcBef>
              <a:buClr>
                <a:srgbClr val="C00000"/>
              </a:buClr>
              <a:buNone/>
              <a:tabLst>
                <a:tab pos="3048000" algn="l"/>
              </a:tabLst>
              <a:defRPr/>
            </a:pPr>
            <a:r>
              <a:rPr lang="zh-CN" altLang="zh-CN" sz="2000" smtClean="0">
                <a:solidFill>
                  <a:srgbClr val="C00000"/>
                </a:solidFill>
                <a:ea typeface="黑体" panose="02010609060101010101" pitchFamily="49" charset="-122"/>
              </a:rPr>
              <a:t>境外特殊</a:t>
            </a:r>
            <a:r>
              <a:rPr lang="zh-CN" altLang="en-US" sz="2000" smtClean="0">
                <a:solidFill>
                  <a:srgbClr val="C00000"/>
                </a:solidFill>
                <a:ea typeface="黑体" panose="02010609060101010101" pitchFamily="49" charset="-122"/>
              </a:rPr>
              <a:t>经纪</a:t>
            </a:r>
            <a:r>
              <a:rPr lang="zh-CN" altLang="zh-CN" sz="2000" smtClean="0">
                <a:solidFill>
                  <a:srgbClr val="C00000"/>
                </a:solidFill>
                <a:ea typeface="黑体" panose="02010609060101010101" pitchFamily="49" charset="-122"/>
              </a:rPr>
              <a:t>参与者、境外中介机构</a:t>
            </a:r>
            <a:r>
              <a:rPr lang="zh-CN" altLang="en-US" sz="2000">
                <a:solidFill>
                  <a:srgbClr val="C00000"/>
                </a:solidFill>
                <a:ea typeface="黑体" panose="02010609060101010101" pitchFamily="49" charset="-122"/>
              </a:rPr>
              <a:t>：</a:t>
            </a:r>
            <a:r>
              <a:rPr lang="en-US" altLang="zh-CN" sz="2000" smtClean="0">
                <a:solidFill>
                  <a:srgbClr val="C00000"/>
                </a:solidFill>
                <a:ea typeface="黑体" panose="02010609060101010101" pitchFamily="49" charset="-122"/>
              </a:rPr>
              <a:t>   </a:t>
            </a:r>
            <a:r>
              <a:rPr lang="zh-CN" altLang="zh-CN" sz="2000" smtClean="0">
                <a:ea typeface="黑体" panose="02010609060101010101" pitchFamily="49" charset="-122"/>
              </a:rPr>
              <a:t>对其</a:t>
            </a:r>
            <a:r>
              <a:rPr lang="en-US" altLang="zh-CN" sz="2000" smtClean="0">
                <a:ea typeface="黑体" panose="02010609060101010101" pitchFamily="49" charset="-122"/>
              </a:rPr>
              <a:t> </a:t>
            </a:r>
            <a:r>
              <a:rPr lang="zh-CN" altLang="zh-CN" sz="2400" b="1">
                <a:effectLst>
                  <a:outerShdw blurRad="50800" dist="38100" dir="2700000" algn="tl" rotWithShape="0">
                    <a:prstClr val="black">
                      <a:alpha val="40000"/>
                    </a:prstClr>
                  </a:outerShdw>
                </a:effectLst>
                <a:latin typeface="楷体" panose="02010609060101010101" pitchFamily="49" charset="-122"/>
                <a:ea typeface="楷体" panose="02010609060101010101" pitchFamily="49" charset="-122"/>
              </a:rPr>
              <a:t>客户</a:t>
            </a:r>
            <a:r>
              <a:rPr lang="en-US" altLang="zh-CN" sz="2000" smtClean="0">
                <a:ea typeface="黑体" panose="02010609060101010101" pitchFamily="49" charset="-122"/>
              </a:rPr>
              <a:t> </a:t>
            </a:r>
            <a:r>
              <a:rPr lang="zh-CN" altLang="zh-CN" sz="2000" smtClean="0">
                <a:ea typeface="黑体" panose="02010609060101010101" pitchFamily="49" charset="-122"/>
              </a:rPr>
              <a:t>进行结算</a:t>
            </a:r>
            <a:endParaRPr lang="zh-CN" altLang="zh-CN" sz="2000">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6</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extLst>
      <p:ext uri="{BB962C8B-B14F-4D97-AF65-F5344CB8AC3E}">
        <p14:creationId xmlns:p14="http://schemas.microsoft.com/office/powerpoint/2010/main" val="33971846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200"/>
                                        <p:tgtEl>
                                          <p:spTgt spid="24">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4">
                                            <p:txEl>
                                              <p:pRg st="1" end="1"/>
                                            </p:txEl>
                                          </p:spTgt>
                                        </p:tgtEl>
                                        <p:attrNameLst>
                                          <p:attrName>style.visibility</p:attrName>
                                        </p:attrNameLst>
                                      </p:cBhvr>
                                      <p:to>
                                        <p:strVal val="visible"/>
                                      </p:to>
                                    </p:set>
                                    <p:animEffect transition="in" filter="fade">
                                      <p:cBhvr>
                                        <p:cTn id="10" dur="200"/>
                                        <p:tgtEl>
                                          <p:spTgt spid="24">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4">
                                            <p:txEl>
                                              <p:pRg st="2" end="2"/>
                                            </p:txEl>
                                          </p:spTgt>
                                        </p:tgtEl>
                                        <p:attrNameLst>
                                          <p:attrName>style.visibility</p:attrName>
                                        </p:attrNameLst>
                                      </p:cBhvr>
                                      <p:to>
                                        <p:strVal val="visible"/>
                                      </p:to>
                                    </p:set>
                                    <p:animEffect transition="in" filter="fade">
                                      <p:cBhvr>
                                        <p:cTn id="13" dur="200"/>
                                        <p:tgtEl>
                                          <p:spTgt spid="24">
                                            <p:txEl>
                                              <p:pRg st="2" end="2"/>
                                            </p:tx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24">
                                            <p:txEl>
                                              <p:pRg st="3" end="3"/>
                                            </p:txEl>
                                          </p:spTgt>
                                        </p:tgtEl>
                                        <p:attrNameLst>
                                          <p:attrName>style.visibility</p:attrName>
                                        </p:attrNameLst>
                                      </p:cBhvr>
                                      <p:to>
                                        <p:strVal val="visible"/>
                                      </p:to>
                                    </p:set>
                                    <p:animEffect transition="in" filter="fade">
                                      <p:cBhvr>
                                        <p:cTn id="16" dur="200"/>
                                        <p:tgtEl>
                                          <p:spTgt spid="24">
                                            <p:txEl>
                                              <p:pRg st="3" end="3"/>
                                            </p:txEl>
                                          </p:spTgt>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4">
                                            <p:txEl>
                                              <p:pRg st="4" end="4"/>
                                            </p:txEl>
                                          </p:spTgt>
                                        </p:tgtEl>
                                        <p:attrNameLst>
                                          <p:attrName>style.visibility</p:attrName>
                                        </p:attrNameLst>
                                      </p:cBhvr>
                                      <p:to>
                                        <p:strVal val="visible"/>
                                      </p:to>
                                    </p:set>
                                    <p:animEffect transition="in" filter="fade">
                                      <p:cBhvr>
                                        <p:cTn id="19" dur="200"/>
                                        <p:tgtEl>
                                          <p:spTgt spid="24">
                                            <p:txEl>
                                              <p:pRg st="4" end="4"/>
                                            </p:txEl>
                                          </p:spTgt>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24">
                                            <p:txEl>
                                              <p:pRg st="5" end="5"/>
                                            </p:txEl>
                                          </p:spTgt>
                                        </p:tgtEl>
                                        <p:attrNameLst>
                                          <p:attrName>style.visibility</p:attrName>
                                        </p:attrNameLst>
                                      </p:cBhvr>
                                      <p:to>
                                        <p:strVal val="visible"/>
                                      </p:to>
                                    </p:set>
                                    <p:animEffect transition="in" filter="fade">
                                      <p:cBhvr>
                                        <p:cTn id="22" dur="200"/>
                                        <p:tgtEl>
                                          <p:spTgt spid="2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标题 3"/>
          <p:cNvSpPr>
            <a:spLocks noGrp="1"/>
          </p:cNvSpPr>
          <p:nvPr>
            <p:ph type="title"/>
          </p:nvPr>
        </p:nvSpPr>
        <p:spPr>
          <a:xfrm>
            <a:off x="352424" y="136525"/>
            <a:ext cx="8661401" cy="638175"/>
          </a:xfrm>
        </p:spPr>
        <p:txBody>
          <a:bodyPr/>
          <a:lstStyle/>
          <a:p>
            <a:r>
              <a:rPr lang="zh-CN" altLang="en-US" sz="2000" smtClean="0"/>
              <a:t>原油期货结算业务</a:t>
            </a:r>
            <a:r>
              <a:rPr lang="en-US" altLang="zh-CN" sz="2000" smtClean="0"/>
              <a:t>	</a:t>
            </a:r>
            <a:r>
              <a:rPr lang="zh-CN" altLang="en-US" sz="2000" smtClean="0"/>
              <a:t>结算架构</a:t>
            </a:r>
          </a:p>
        </p:txBody>
      </p:sp>
      <p:grpSp>
        <p:nvGrpSpPr>
          <p:cNvPr id="10244" name="组合 51"/>
          <p:cNvGrpSpPr>
            <a:grpSpLocks/>
          </p:cNvGrpSpPr>
          <p:nvPr/>
        </p:nvGrpSpPr>
        <p:grpSpPr bwMode="auto">
          <a:xfrm>
            <a:off x="4086225" y="1806575"/>
            <a:ext cx="1089025" cy="4548188"/>
            <a:chOff x="1510314" y="1322035"/>
            <a:chExt cx="1089025" cy="4547137"/>
          </a:xfrm>
        </p:grpSpPr>
        <p:sp>
          <p:nvSpPr>
            <p:cNvPr id="54" name="TextBox 122"/>
            <p:cNvSpPr txBox="1"/>
            <p:nvPr/>
          </p:nvSpPr>
          <p:spPr bwMode="auto">
            <a:xfrm>
              <a:off x="1510314" y="1322035"/>
              <a:ext cx="1089025" cy="4547137"/>
            </a:xfrm>
            <a:prstGeom prst="roundRect">
              <a:avLst>
                <a:gd name="adj" fmla="val 18078"/>
              </a:avLst>
            </a:prstGeom>
            <a:solidFill>
              <a:schemeClr val="bg1"/>
            </a:solidFill>
            <a:ln w="28575">
              <a:solidFill>
                <a:srgbClr val="FF0000"/>
              </a:solidFill>
            </a:ln>
            <a:effectLst>
              <a:outerShdw blurRad="149987" dist="101600" dir="8460000" algn="ctr">
                <a:srgbClr val="000000">
                  <a:alpha val="28000"/>
                </a:srgbClr>
              </a:outerShdw>
            </a:effectLst>
            <a:sp3d prstMaterial="metal">
              <a:bevelT w="88900" h="88900"/>
            </a:sp3d>
          </p:spPr>
          <p:style>
            <a:lnRef idx="2">
              <a:schemeClr val="accent2"/>
            </a:lnRef>
            <a:fillRef idx="1">
              <a:schemeClr val="lt1"/>
            </a:fillRef>
            <a:effectRef idx="0">
              <a:schemeClr val="accent2"/>
            </a:effectRef>
            <a:fontRef idx="minor">
              <a:schemeClr val="dk1"/>
            </a:fontRef>
          </p:style>
          <p:txBody>
            <a:bodyPr vert="eaVert" lIns="0" tIns="0" rIns="0" bIns="0" anchor="ctr"/>
            <a:lstStyle/>
            <a:p>
              <a:pPr>
                <a:defRPr/>
              </a:pPr>
              <a:r>
                <a:rPr lang="zh-CN" altLang="en-US" sz="2400" spc="140">
                  <a:solidFill>
                    <a:schemeClr val="tx1">
                      <a:lumMod val="75000"/>
                      <a:lumOff val="25000"/>
                    </a:schemeClr>
                  </a:solidFill>
                  <a:latin typeface="黑体" panose="02010609060101010101" pitchFamily="49" charset="-122"/>
                  <a:ea typeface="黑体" panose="02010609060101010101" pitchFamily="49" charset="-122"/>
                </a:rPr>
                <a:t>   </a:t>
              </a:r>
              <a:r>
                <a:rPr lang="zh-CN" altLang="en-US" sz="2000" spc="140">
                  <a:solidFill>
                    <a:schemeClr val="tx1">
                      <a:lumMod val="75000"/>
                      <a:lumOff val="25000"/>
                    </a:schemeClr>
                  </a:solidFill>
                  <a:latin typeface="黑体" panose="02010609060101010101" pitchFamily="49" charset="-122"/>
                  <a:ea typeface="黑体" panose="02010609060101010101" pitchFamily="49" charset="-122"/>
                </a:rPr>
                <a:t>上海国际能源交易中心</a:t>
              </a:r>
              <a:endParaRPr lang="en-US" altLang="zh-CN" sz="2200" spc="140">
                <a:solidFill>
                  <a:schemeClr val="tx1">
                    <a:lumMod val="75000"/>
                    <a:lumOff val="25000"/>
                  </a:schemeClr>
                </a:solidFill>
                <a:latin typeface="华文细黑" panose="02010600040101010101" pitchFamily="2" charset="-122"/>
                <a:ea typeface="华文细黑" panose="02010600040101010101" pitchFamily="2" charset="-122"/>
              </a:endParaRPr>
            </a:p>
          </p:txBody>
        </p:sp>
        <p:sp>
          <p:nvSpPr>
            <p:cNvPr id="55" name="流程图: 磁盘 54"/>
            <p:cNvSpPr/>
            <p:nvPr/>
          </p:nvSpPr>
          <p:spPr bwMode="auto">
            <a:xfrm>
              <a:off x="1650743" y="4765537"/>
              <a:ext cx="810074" cy="886531"/>
            </a:xfrm>
            <a:prstGeom prst="flowChartMagneticDisk">
              <a:avLst/>
            </a:prstGeom>
            <a:solidFill>
              <a:schemeClr val="bg1"/>
            </a:solidFill>
            <a:ln w="28575">
              <a:solidFill>
                <a:schemeClr val="tx1">
                  <a:lumMod val="75000"/>
                  <a:lumOff val="25000"/>
                </a:schemeClr>
              </a:solidFill>
            </a:ln>
            <a:effectLst>
              <a:outerShdw blurRad="149987" dist="76200" dir="8460000" algn="ctr">
                <a:srgbClr val="000000">
                  <a:alpha val="28000"/>
                </a:srgbClr>
              </a:outerShdw>
            </a:effectLst>
            <a:scene3d>
              <a:camera prst="orthographicFront">
                <a:rot lat="0" lon="0" rev="0"/>
              </a:camera>
              <a:lightRig rig="threePt" dir="t">
                <a:rot lat="0" lon="0" rev="1200000"/>
              </a:lightRig>
            </a:scene3d>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ltLang="zh-CN" sz="1500">
                <a:solidFill>
                  <a:schemeClr val="tx1">
                    <a:lumMod val="75000"/>
                    <a:lumOff val="25000"/>
                  </a:schemeClr>
                </a:solidFill>
                <a:latin typeface="华文细黑" panose="02010600040101010101" pitchFamily="2" charset="-122"/>
                <a:ea typeface="华文细黑" panose="02010600040101010101" pitchFamily="2" charset="-122"/>
              </a:endParaRPr>
            </a:p>
          </p:txBody>
        </p:sp>
        <p:pic>
          <p:nvPicPr>
            <p:cNvPr id="10290" name="图片 4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698658" y="1480959"/>
              <a:ext cx="790575"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3" name="TextBox 52"/>
          <p:cNvSpPr txBox="1"/>
          <p:nvPr/>
        </p:nvSpPr>
        <p:spPr bwMode="auto">
          <a:xfrm>
            <a:off x="4346575" y="5600700"/>
            <a:ext cx="595313" cy="461963"/>
          </a:xfrm>
          <a:prstGeom prst="rect">
            <a:avLst/>
          </a:prstGeom>
          <a:noFill/>
        </p:spPr>
        <p:txBody>
          <a:bodyPr lIns="0" tIns="0" rIns="0" bIns="0">
            <a:spAutoFit/>
          </a:bodyPr>
          <a:lstStyle/>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原油</a:t>
            </a:r>
            <a:endParaRPr lang="en-US" altLang="zh-CN" sz="1500">
              <a:solidFill>
                <a:schemeClr val="tx1">
                  <a:lumMod val="75000"/>
                  <a:lumOff val="25000"/>
                </a:schemeClr>
              </a:solidFill>
              <a:latin typeface="微软雅黑" panose="020B0503020204020204" pitchFamily="34" charset="-122"/>
              <a:ea typeface="微软雅黑" panose="020B0503020204020204" pitchFamily="34" charset="-122"/>
            </a:endParaRPr>
          </a:p>
          <a:p>
            <a:pPr algn="ctr">
              <a:defRPr/>
            </a:pPr>
            <a:r>
              <a:rPr lang="zh-CN" altLang="en-US" sz="1500">
                <a:solidFill>
                  <a:schemeClr val="tx1">
                    <a:lumMod val="75000"/>
                    <a:lumOff val="25000"/>
                  </a:schemeClr>
                </a:solidFill>
                <a:latin typeface="微软雅黑" panose="020B0503020204020204" pitchFamily="34" charset="-122"/>
                <a:ea typeface="微软雅黑" panose="020B0503020204020204" pitchFamily="34" charset="-122"/>
              </a:rPr>
              <a:t>期货</a:t>
            </a:r>
          </a:p>
        </p:txBody>
      </p:sp>
      <p:grpSp>
        <p:nvGrpSpPr>
          <p:cNvPr id="139301" name="组合 5"/>
          <p:cNvGrpSpPr>
            <a:grpSpLocks/>
          </p:cNvGrpSpPr>
          <p:nvPr/>
        </p:nvGrpSpPr>
        <p:grpSpPr bwMode="auto">
          <a:xfrm>
            <a:off x="5175250" y="2063750"/>
            <a:ext cx="1244600" cy="4032250"/>
            <a:chOff x="5175250" y="2064365"/>
            <a:chExt cx="1244368" cy="4032000"/>
          </a:xfrm>
        </p:grpSpPr>
        <p:sp>
          <p:nvSpPr>
            <p:cNvPr id="31" name="圆角矩形 30"/>
            <p:cNvSpPr/>
            <p:nvPr/>
          </p:nvSpPr>
          <p:spPr bwMode="auto">
            <a:xfrm>
              <a:off x="5636324" y="2064365"/>
              <a:ext cx="783294" cy="4032000"/>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vert="eaVert" lIns="0" tIns="0" rIns="0" bIns="0" anchor="ctr"/>
            <a:lstStyle/>
            <a:p>
              <a:pPr algn="ctr">
                <a:lnSpc>
                  <a:spcPct val="150000"/>
                </a:lnSpc>
                <a:defRPr/>
              </a:pPr>
              <a:r>
                <a:rPr lang="zh-CN" altLang="en-US" sz="1800" spc="556" smtClean="0">
                  <a:solidFill>
                    <a:schemeClr val="tx1">
                      <a:lumMod val="85000"/>
                      <a:lumOff val="15000"/>
                    </a:schemeClr>
                  </a:solidFill>
                  <a:latin typeface="黑体" panose="02010609060101010101" pitchFamily="49" charset="-122"/>
                  <a:ea typeface="黑体" panose="02010609060101010101" pitchFamily="49" charset="-122"/>
                </a:rPr>
                <a:t>期 货 公 司 </a:t>
              </a: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会 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40" name="直接箭头连接符 39"/>
            <p:cNvCxnSpPr>
              <a:endCxn id="54" idx="3"/>
            </p:cNvCxnSpPr>
            <p:nvPr/>
          </p:nvCxnSpPr>
          <p:spPr bwMode="auto">
            <a:xfrm flipH="1">
              <a:off x="5175250" y="4080365"/>
              <a:ext cx="460289" cy="1588"/>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5" name="组合 4"/>
          <p:cNvGrpSpPr>
            <a:grpSpLocks/>
          </p:cNvGrpSpPr>
          <p:nvPr/>
        </p:nvGrpSpPr>
        <p:grpSpPr bwMode="auto">
          <a:xfrm>
            <a:off x="6421438" y="2063750"/>
            <a:ext cx="2035175" cy="1690688"/>
            <a:chOff x="6421438" y="2063750"/>
            <a:chExt cx="2035175" cy="1690688"/>
          </a:xfrm>
        </p:grpSpPr>
        <p:cxnSp>
          <p:nvCxnSpPr>
            <p:cNvPr id="37" name="直接箭头连接符 36"/>
            <p:cNvCxnSpPr>
              <a:stCxn id="41" idx="2"/>
            </p:cNvCxnSpPr>
            <p:nvPr/>
          </p:nvCxnSpPr>
          <p:spPr bwMode="auto">
            <a:xfrm flipH="1">
              <a:off x="6421438" y="3440113"/>
              <a:ext cx="527050"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cxnSp>
          <p:nvCxnSpPr>
            <p:cNvPr id="38" name="直接箭头连接符 37"/>
            <p:cNvCxnSpPr>
              <a:stCxn id="42" idx="2"/>
            </p:cNvCxnSpPr>
            <p:nvPr/>
          </p:nvCxnSpPr>
          <p:spPr bwMode="auto">
            <a:xfrm flipH="1">
              <a:off x="6421438" y="2378075"/>
              <a:ext cx="527050"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41" name="TextBox 127"/>
            <p:cNvSpPr txBox="1"/>
            <p:nvPr/>
          </p:nvSpPr>
          <p:spPr bwMode="auto">
            <a:xfrm>
              <a:off x="6948488" y="3125788"/>
              <a:ext cx="150812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defRPr/>
              </a:pPr>
              <a:r>
                <a:rPr lang="zh-CN" altLang="en-US" sz="1500" b="0" smtClean="0">
                  <a:latin typeface="黑体" panose="02010609060101010101" pitchFamily="49" charset="-122"/>
                  <a:ea typeface="黑体" panose="02010609060101010101" pitchFamily="49" charset="-122"/>
                </a:rPr>
                <a:t>经纪 参与者</a:t>
              </a:r>
              <a:endParaRPr lang="en-US" altLang="zh-CN" sz="1500" b="0" smtClean="0">
                <a:latin typeface="黑体" panose="02010609060101010101" pitchFamily="49" charset="-122"/>
                <a:ea typeface="黑体" panose="02010609060101010101" pitchFamily="49" charset="-122"/>
              </a:endParaRPr>
            </a:p>
          </p:txBody>
        </p:sp>
        <p:sp>
          <p:nvSpPr>
            <p:cNvPr id="42" name="TextBox 129"/>
            <p:cNvSpPr txBox="1"/>
            <p:nvPr/>
          </p:nvSpPr>
          <p:spPr bwMode="auto">
            <a:xfrm>
              <a:off x="6948488" y="2063750"/>
              <a:ext cx="1508125" cy="628650"/>
            </a:xfrm>
            <a:prstGeom prst="round2DiagRect">
              <a:avLst/>
            </a:prstGeom>
            <a:solidFill>
              <a:srgbClr val="00B0F0"/>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defRPr sz="1800" b="1">
                  <a:solidFill>
                    <a:schemeClr val="tx1"/>
                  </a:solidFill>
                  <a:latin typeface="微软雅黑" pitchFamily="34" charset="-122"/>
                  <a:ea typeface="微软雅黑" pitchFamily="34"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lgn="ctr">
                <a:defRPr/>
              </a:pPr>
              <a:r>
                <a:rPr lang="zh-CN" altLang="en-US" sz="1500" b="0" smtClean="0">
                  <a:latin typeface="黑体" panose="02010609060101010101" pitchFamily="49" charset="-122"/>
                  <a:ea typeface="黑体" panose="02010609060101010101" pitchFamily="49" charset="-122"/>
                </a:rPr>
                <a:t>境外特殊</a:t>
              </a:r>
              <a:endParaRPr lang="en-US" altLang="zh-CN" sz="1500" b="0" smtClean="0">
                <a:latin typeface="黑体" panose="02010609060101010101" pitchFamily="49" charset="-122"/>
                <a:ea typeface="黑体" panose="02010609060101010101" pitchFamily="49" charset="-122"/>
              </a:endParaRPr>
            </a:p>
            <a:p>
              <a:pPr algn="ctr">
                <a:defRPr/>
              </a:pPr>
              <a:r>
                <a:rPr lang="zh-CN" altLang="en-US" sz="1500" b="0" smtClean="0">
                  <a:latin typeface="黑体" panose="02010609060101010101" pitchFamily="49" charset="-122"/>
                  <a:ea typeface="黑体" panose="02010609060101010101" pitchFamily="49" charset="-122"/>
                </a:rPr>
                <a:t>非经纪 参与者</a:t>
              </a:r>
            </a:p>
          </p:txBody>
        </p:sp>
      </p:grpSp>
      <p:grpSp>
        <p:nvGrpSpPr>
          <p:cNvPr id="14" name="组合 13"/>
          <p:cNvGrpSpPr>
            <a:grpSpLocks/>
          </p:cNvGrpSpPr>
          <p:nvPr/>
        </p:nvGrpSpPr>
        <p:grpSpPr bwMode="auto">
          <a:xfrm>
            <a:off x="6421438" y="4398963"/>
            <a:ext cx="2035175" cy="644525"/>
            <a:chOff x="6421438" y="4398963"/>
            <a:chExt cx="2035175" cy="644525"/>
          </a:xfrm>
        </p:grpSpPr>
        <p:cxnSp>
          <p:nvCxnSpPr>
            <p:cNvPr id="35" name="直接箭头连接符 34"/>
            <p:cNvCxnSpPr>
              <a:stCxn id="43" idx="2"/>
            </p:cNvCxnSpPr>
            <p:nvPr/>
          </p:nvCxnSpPr>
          <p:spPr bwMode="auto">
            <a:xfrm flipH="1" flipV="1">
              <a:off x="6421438" y="4719638"/>
              <a:ext cx="527050" cy="1587"/>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43" name="TextBox 106"/>
            <p:cNvSpPr txBox="1"/>
            <p:nvPr/>
          </p:nvSpPr>
          <p:spPr bwMode="auto">
            <a:xfrm>
              <a:off x="6948488" y="4398963"/>
              <a:ext cx="1508125" cy="644525"/>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境外中介</a:t>
              </a:r>
              <a:r>
                <a:rPr lang="zh-CN" altLang="en-US" sz="1500" b="0">
                  <a:latin typeface="黑体" panose="02010609060101010101" pitchFamily="49" charset="-122"/>
                  <a:ea typeface="黑体" panose="02010609060101010101" pitchFamily="49" charset="-122"/>
                </a:rPr>
                <a:t>机构</a:t>
              </a:r>
              <a:endParaRPr lang="en-US" altLang="zh-CN" sz="1500" b="0">
                <a:latin typeface="黑体" panose="02010609060101010101" pitchFamily="49" charset="-122"/>
                <a:ea typeface="黑体" panose="02010609060101010101" pitchFamily="49" charset="-122"/>
              </a:endParaRPr>
            </a:p>
          </p:txBody>
        </p:sp>
      </p:grpSp>
      <p:grpSp>
        <p:nvGrpSpPr>
          <p:cNvPr id="4" name="组合 3"/>
          <p:cNvGrpSpPr>
            <a:grpSpLocks/>
          </p:cNvGrpSpPr>
          <p:nvPr/>
        </p:nvGrpSpPr>
        <p:grpSpPr bwMode="auto">
          <a:xfrm>
            <a:off x="6421438" y="5459413"/>
            <a:ext cx="1636712" cy="628650"/>
            <a:chOff x="6421438" y="5459413"/>
            <a:chExt cx="1636712" cy="628650"/>
          </a:xfrm>
        </p:grpSpPr>
        <p:cxnSp>
          <p:nvCxnSpPr>
            <p:cNvPr id="34" name="直接箭头连接符 33"/>
            <p:cNvCxnSpPr>
              <a:stCxn id="44" idx="2"/>
            </p:cNvCxnSpPr>
            <p:nvPr/>
          </p:nvCxnSpPr>
          <p:spPr bwMode="auto">
            <a:xfrm flipH="1">
              <a:off x="6421438" y="5773738"/>
              <a:ext cx="527050"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44" name="TextBox 155"/>
            <p:cNvSpPr txBox="1"/>
            <p:nvPr/>
          </p:nvSpPr>
          <p:spPr bwMode="auto">
            <a:xfrm>
              <a:off x="6948488" y="5459413"/>
              <a:ext cx="1109662" cy="628650"/>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b="0" smtClean="0">
                  <a:latin typeface="黑体" panose="02010609060101010101" pitchFamily="49" charset="-122"/>
                  <a:ea typeface="黑体" panose="02010609060101010101" pitchFamily="49" charset="-122"/>
                </a:rPr>
                <a:t>境外客户</a:t>
              </a:r>
            </a:p>
          </p:txBody>
        </p:sp>
      </p:grpSp>
      <p:sp>
        <p:nvSpPr>
          <p:cNvPr id="45" name="圆角矩形 44"/>
          <p:cNvSpPr>
            <a:spLocks noChangeArrowheads="1"/>
          </p:cNvSpPr>
          <p:nvPr/>
        </p:nvSpPr>
        <p:spPr bwMode="auto">
          <a:xfrm>
            <a:off x="6777038" y="2868613"/>
            <a:ext cx="1914525" cy="2465387"/>
          </a:xfrm>
          <a:prstGeom prst="roundRect">
            <a:avLst>
              <a:gd name="adj" fmla="val 16667"/>
            </a:avLst>
          </a:prstGeom>
          <a:noFill/>
          <a:ln w="19050" algn="ctr">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anchor="ctr"/>
          <a:lstStyle/>
          <a:p>
            <a:pPr algn="ctr" eaLnBrk="1" hangingPunct="1">
              <a:buFont typeface="Arial" charset="0"/>
              <a:buNone/>
            </a:pPr>
            <a:r>
              <a:rPr lang="zh-CN" altLang="en-US" sz="1600" b="1">
                <a:solidFill>
                  <a:srgbClr val="FF0000"/>
                </a:solidFill>
                <a:latin typeface="楷体" pitchFamily="49" charset="-122"/>
                <a:ea typeface="楷体" pitchFamily="49" charset="-122"/>
              </a:rPr>
              <a:t>境外经纪机构</a:t>
            </a:r>
          </a:p>
        </p:txBody>
      </p:sp>
      <p:grpSp>
        <p:nvGrpSpPr>
          <p:cNvPr id="6" name="组合 5"/>
          <p:cNvGrpSpPr>
            <a:grpSpLocks/>
          </p:cNvGrpSpPr>
          <p:nvPr/>
        </p:nvGrpSpPr>
        <p:grpSpPr bwMode="auto">
          <a:xfrm>
            <a:off x="8456613" y="2855913"/>
            <a:ext cx="1625600" cy="2098675"/>
            <a:chOff x="8456613" y="2855913"/>
            <a:chExt cx="1625600" cy="2098675"/>
          </a:xfrm>
        </p:grpSpPr>
        <p:cxnSp>
          <p:nvCxnSpPr>
            <p:cNvPr id="57" name="直接箭头连接符 56"/>
            <p:cNvCxnSpPr>
              <a:stCxn id="58" idx="2"/>
              <a:endCxn id="43" idx="0"/>
            </p:cNvCxnSpPr>
            <p:nvPr/>
          </p:nvCxnSpPr>
          <p:spPr bwMode="auto">
            <a:xfrm flipH="1">
              <a:off x="8456613" y="4719638"/>
              <a:ext cx="611187" cy="1587"/>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58" name="TextBox 155"/>
            <p:cNvSpPr txBox="1"/>
            <p:nvPr/>
          </p:nvSpPr>
          <p:spPr bwMode="auto">
            <a:xfrm>
              <a:off x="9067800" y="4486275"/>
              <a:ext cx="1014413" cy="468313"/>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境外客户</a:t>
              </a:r>
            </a:p>
          </p:txBody>
        </p:sp>
        <p:sp>
          <p:nvSpPr>
            <p:cNvPr id="59" name="TextBox 155"/>
            <p:cNvSpPr txBox="1"/>
            <p:nvPr/>
          </p:nvSpPr>
          <p:spPr bwMode="auto">
            <a:xfrm>
              <a:off x="9067800" y="2855913"/>
              <a:ext cx="1014413" cy="466725"/>
            </a:xfrm>
            <a:prstGeom prst="round2DiagRect">
              <a:avLst>
                <a:gd name="adj1" fmla="val 25270"/>
                <a:gd name="adj2" fmla="val 0"/>
              </a:avLst>
            </a:prstGeom>
            <a:solidFill>
              <a:schemeClr val="accent1">
                <a:lumMod val="40000"/>
                <a:lumOff val="60000"/>
              </a:schemeClr>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境外客户</a:t>
              </a:r>
            </a:p>
          </p:txBody>
        </p:sp>
        <p:cxnSp>
          <p:nvCxnSpPr>
            <p:cNvPr id="60" name="肘形连接符 59"/>
            <p:cNvCxnSpPr>
              <a:stCxn id="59" idx="2"/>
              <a:endCxn id="41" idx="0"/>
            </p:cNvCxnSpPr>
            <p:nvPr/>
          </p:nvCxnSpPr>
          <p:spPr bwMode="auto">
            <a:xfrm rot="10800000" flipV="1">
              <a:off x="8456613" y="3089275"/>
              <a:ext cx="611187" cy="350838"/>
            </a:xfrm>
            <a:prstGeom prst="bentConnector3">
              <a:avLst>
                <a:gd name="adj1" fmla="val 29740"/>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61" name="TextBox 106"/>
            <p:cNvSpPr txBox="1"/>
            <p:nvPr/>
          </p:nvSpPr>
          <p:spPr bwMode="auto">
            <a:xfrm>
              <a:off x="9067800" y="3578225"/>
              <a:ext cx="1014413" cy="479425"/>
            </a:xfrm>
            <a:prstGeom prst="round2DiagRect">
              <a:avLst/>
            </a:prstGeom>
            <a:solidFill>
              <a:srgbClr val="00FFFF"/>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latin typeface="楷体" panose="02010609060101010101" pitchFamily="49" charset="-122"/>
                  <a:ea typeface="楷体" panose="02010609060101010101" pitchFamily="49" charset="-122"/>
                </a:rPr>
                <a:t>境外</a:t>
              </a:r>
              <a:endParaRPr lang="en-US" altLang="zh-CN" sz="1500" smtClean="0">
                <a:latin typeface="楷体" panose="02010609060101010101" pitchFamily="49" charset="-122"/>
                <a:ea typeface="楷体" panose="02010609060101010101" pitchFamily="49" charset="-122"/>
              </a:endParaRPr>
            </a:p>
            <a:p>
              <a:pPr>
                <a:defRPr/>
              </a:pPr>
              <a:r>
                <a:rPr lang="zh-CN" altLang="en-US" sz="1500" smtClean="0">
                  <a:latin typeface="楷体" panose="02010609060101010101" pitchFamily="49" charset="-122"/>
                  <a:ea typeface="楷体" panose="02010609060101010101" pitchFamily="49" charset="-122"/>
                </a:rPr>
                <a:t>中介</a:t>
              </a:r>
              <a:r>
                <a:rPr lang="zh-CN" altLang="en-US" sz="1500">
                  <a:latin typeface="楷体" panose="02010609060101010101" pitchFamily="49" charset="-122"/>
                  <a:ea typeface="楷体" panose="02010609060101010101" pitchFamily="49" charset="-122"/>
                </a:rPr>
                <a:t>机构</a:t>
              </a:r>
              <a:endParaRPr lang="en-US" altLang="zh-CN" sz="1500">
                <a:latin typeface="楷体" panose="02010609060101010101" pitchFamily="49" charset="-122"/>
                <a:ea typeface="楷体" panose="02010609060101010101" pitchFamily="49" charset="-122"/>
              </a:endParaRPr>
            </a:p>
          </p:txBody>
        </p:sp>
        <p:cxnSp>
          <p:nvCxnSpPr>
            <p:cNvPr id="62" name="肘形连接符 61"/>
            <p:cNvCxnSpPr>
              <a:stCxn id="61" idx="2"/>
              <a:endCxn id="41" idx="0"/>
            </p:cNvCxnSpPr>
            <p:nvPr/>
          </p:nvCxnSpPr>
          <p:spPr bwMode="auto">
            <a:xfrm rot="10800000">
              <a:off x="8456613" y="3440113"/>
              <a:ext cx="611187" cy="377825"/>
            </a:xfrm>
            <a:prstGeom prst="bentConnector3">
              <a:avLst>
                <a:gd name="adj1" fmla="val 29740"/>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3" name="组合 2"/>
          <p:cNvGrpSpPr>
            <a:grpSpLocks/>
          </p:cNvGrpSpPr>
          <p:nvPr/>
        </p:nvGrpSpPr>
        <p:grpSpPr bwMode="auto">
          <a:xfrm>
            <a:off x="352425" y="2860675"/>
            <a:ext cx="1638487" cy="717550"/>
            <a:chOff x="352425" y="2860675"/>
            <a:chExt cx="1638487" cy="717550"/>
          </a:xfrm>
        </p:grpSpPr>
        <p:sp>
          <p:nvSpPr>
            <p:cNvPr id="102" name="TextBox 155"/>
            <p:cNvSpPr txBox="1"/>
            <p:nvPr/>
          </p:nvSpPr>
          <p:spPr bwMode="auto">
            <a:xfrm>
              <a:off x="352425" y="2860675"/>
              <a:ext cx="1098550" cy="717550"/>
            </a:xfrm>
            <a:prstGeom prst="round2DiagRect">
              <a:avLst>
                <a:gd name="adj1" fmla="val 25270"/>
                <a:gd name="adj2" fmla="val 0"/>
              </a:avLst>
            </a:prstGeom>
            <a:solidFill>
              <a:srgbClr val="FF9966"/>
            </a:solidFill>
            <a:ln w="25400">
              <a:solidFill>
                <a:srgbClr val="FEFEFE"/>
              </a:solidFill>
              <a:round/>
              <a:headEnd/>
              <a:tailEnd/>
            </a:ln>
            <a:effectLst>
              <a:outerShdw dist="53882" dir="2700000" algn="ctr" rotWithShape="0">
                <a:srgbClr val="000000">
                  <a:alpha val="50000"/>
                </a:srgbClr>
              </a:outerShdw>
            </a:effectLst>
          </p:spPr>
          <p:txBody>
            <a:bodyPr wrap="none" anchor="ctr"/>
            <a:lstStyle>
              <a:defPPr>
                <a:defRPr lang="zh-CN"/>
              </a:defPPr>
              <a:lvl1pPr algn="ctr">
                <a:defRPr sz="1600" b="1">
                  <a:solidFill>
                    <a:schemeClr val="tx1"/>
                  </a:solidFill>
                  <a:latin typeface="华文细黑" panose="02010600040101010101" pitchFamily="2" charset="-122"/>
                  <a:ea typeface="华文细黑" panose="02010600040101010101" pitchFamily="2" charset="-122"/>
                </a:defRPr>
              </a:lvl1pPr>
              <a:lvl2pPr marL="742950" indent="-285750">
                <a:defRPr>
                  <a:solidFill>
                    <a:schemeClr val="tx1"/>
                  </a:solidFill>
                  <a:latin typeface="Arial" charset="0"/>
                  <a:ea typeface="宋体" pitchFamily="2" charset="-122"/>
                </a:defRPr>
              </a:lvl2pPr>
              <a:lvl3pPr marL="1143000" indent="-228600">
                <a:defRPr>
                  <a:solidFill>
                    <a:schemeClr val="tx1"/>
                  </a:solidFill>
                  <a:latin typeface="Arial" charset="0"/>
                  <a:ea typeface="宋体" pitchFamily="2" charset="-122"/>
                </a:defRPr>
              </a:lvl3pPr>
              <a:lvl4pPr marL="1600200" indent="-228600">
                <a:defRPr>
                  <a:solidFill>
                    <a:schemeClr val="tx1"/>
                  </a:solidFill>
                  <a:latin typeface="Arial" charset="0"/>
                  <a:ea typeface="宋体" pitchFamily="2" charset="-122"/>
                </a:defRPr>
              </a:lvl4pPr>
              <a:lvl5pPr marL="2057400" indent="-228600">
                <a:defRPr>
                  <a:solidFill>
                    <a:schemeClr val="tx1"/>
                  </a:solidFill>
                  <a:latin typeface="Arial" charset="0"/>
                  <a:ea typeface="宋体" pitchFamily="2" charset="-122"/>
                </a:defRPr>
              </a:lvl5pPr>
              <a:lvl6pPr marL="2514600" indent="-228600" defTabSz="846138" eaLnBrk="0" fontAlgn="base" hangingPunct="0">
                <a:spcBef>
                  <a:spcPct val="0"/>
                </a:spcBef>
                <a:spcAft>
                  <a:spcPct val="0"/>
                </a:spcAft>
                <a:defRPr>
                  <a:solidFill>
                    <a:schemeClr val="tx1"/>
                  </a:solidFill>
                  <a:latin typeface="Arial" charset="0"/>
                  <a:ea typeface="宋体" pitchFamily="2" charset="-122"/>
                </a:defRPr>
              </a:lvl6pPr>
              <a:lvl7pPr marL="2971800" indent="-228600" defTabSz="846138" eaLnBrk="0" fontAlgn="base" hangingPunct="0">
                <a:spcBef>
                  <a:spcPct val="0"/>
                </a:spcBef>
                <a:spcAft>
                  <a:spcPct val="0"/>
                </a:spcAft>
                <a:defRPr>
                  <a:solidFill>
                    <a:schemeClr val="tx1"/>
                  </a:solidFill>
                  <a:latin typeface="Arial" charset="0"/>
                  <a:ea typeface="宋体" pitchFamily="2" charset="-122"/>
                </a:defRPr>
              </a:lvl7pPr>
              <a:lvl8pPr marL="3429000" indent="-228600" defTabSz="846138" eaLnBrk="0" fontAlgn="base" hangingPunct="0">
                <a:spcBef>
                  <a:spcPct val="0"/>
                </a:spcBef>
                <a:spcAft>
                  <a:spcPct val="0"/>
                </a:spcAft>
                <a:defRPr>
                  <a:solidFill>
                    <a:schemeClr val="tx1"/>
                  </a:solidFill>
                  <a:latin typeface="Arial" charset="0"/>
                  <a:ea typeface="宋体" pitchFamily="2" charset="-122"/>
                </a:defRPr>
              </a:lvl8pPr>
              <a:lvl9pPr marL="3886200" indent="-228600" defTabSz="846138" eaLnBrk="0" fontAlgn="base" hangingPunct="0">
                <a:spcBef>
                  <a:spcPct val="0"/>
                </a:spcBef>
                <a:spcAft>
                  <a:spcPct val="0"/>
                </a:spcAft>
                <a:defRPr>
                  <a:solidFill>
                    <a:schemeClr val="tx1"/>
                  </a:solidFill>
                  <a:latin typeface="Arial" charset="0"/>
                  <a:ea typeface="宋体" pitchFamily="2" charset="-122"/>
                </a:defRPr>
              </a:lvl9pPr>
            </a:lstStyle>
            <a:p>
              <a:pPr>
                <a:defRPr/>
              </a:pPr>
              <a:r>
                <a:rPr lang="zh-CN" altLang="en-US" sz="1500" smtClean="0"/>
                <a:t>境内客户</a:t>
              </a:r>
            </a:p>
          </p:txBody>
        </p:sp>
        <p:cxnSp>
          <p:nvCxnSpPr>
            <p:cNvPr id="95" name="直接箭头连接符 94"/>
            <p:cNvCxnSpPr>
              <a:stCxn id="102" idx="0"/>
              <a:endCxn id="92" idx="1"/>
            </p:cNvCxnSpPr>
            <p:nvPr/>
          </p:nvCxnSpPr>
          <p:spPr bwMode="auto">
            <a:xfrm>
              <a:off x="1450975" y="3219450"/>
              <a:ext cx="539937"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2" name="组合 1"/>
          <p:cNvGrpSpPr>
            <a:grpSpLocks/>
          </p:cNvGrpSpPr>
          <p:nvPr/>
        </p:nvGrpSpPr>
        <p:grpSpPr bwMode="auto">
          <a:xfrm>
            <a:off x="1887538" y="2656681"/>
            <a:ext cx="2138362" cy="3037682"/>
            <a:chOff x="1887538" y="2656681"/>
            <a:chExt cx="2138362" cy="3037682"/>
          </a:xfrm>
        </p:grpSpPr>
        <p:sp>
          <p:nvSpPr>
            <p:cNvPr id="92" name="圆角矩形 91"/>
            <p:cNvSpPr/>
            <p:nvPr/>
          </p:nvSpPr>
          <p:spPr bwMode="auto">
            <a:xfrm>
              <a:off x="1990912" y="2656681"/>
              <a:ext cx="1580207" cy="1125537"/>
            </a:xfrm>
            <a:prstGeom prst="roundRect">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0" tIns="0" rIns="0" bIns="0" anchor="ctr"/>
            <a:lstStyle/>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期货公司</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a:p>
              <a:pPr algn="ctr">
                <a:lnSpc>
                  <a:spcPct val="150000"/>
                </a:lnSpc>
                <a:defRPr/>
              </a:pPr>
              <a:r>
                <a:rPr lang="zh-CN" altLang="en-US" sz="1800" spc="556">
                  <a:solidFill>
                    <a:schemeClr val="tx1">
                      <a:lumMod val="85000"/>
                      <a:lumOff val="15000"/>
                    </a:schemeClr>
                  </a:solidFill>
                  <a:latin typeface="黑体" panose="02010609060101010101" pitchFamily="49" charset="-122"/>
                  <a:ea typeface="黑体" panose="02010609060101010101" pitchFamily="49" charset="-122"/>
                </a:rPr>
                <a:t>会员</a:t>
              </a:r>
              <a:endParaRPr lang="en-US" altLang="zh-CN" sz="1800" spc="556">
                <a:solidFill>
                  <a:schemeClr val="tx1">
                    <a:lumMod val="85000"/>
                    <a:lumOff val="15000"/>
                  </a:schemeClr>
                </a:solidFill>
                <a:latin typeface="黑体" panose="02010609060101010101" pitchFamily="49" charset="-122"/>
                <a:ea typeface="黑体" panose="02010609060101010101" pitchFamily="49" charset="-122"/>
              </a:endParaRPr>
            </a:p>
          </p:txBody>
        </p:sp>
        <p:cxnSp>
          <p:nvCxnSpPr>
            <p:cNvPr id="96" name="直接箭头连接符 95"/>
            <p:cNvCxnSpPr>
              <a:stCxn id="92" idx="3"/>
            </p:cNvCxnSpPr>
            <p:nvPr/>
          </p:nvCxnSpPr>
          <p:spPr bwMode="auto">
            <a:xfrm>
              <a:off x="3571119" y="3219450"/>
              <a:ext cx="454781"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sp>
          <p:nvSpPr>
            <p:cNvPr id="97" name="对角圆角矩形 96"/>
            <p:cNvSpPr/>
            <p:nvPr/>
          </p:nvSpPr>
          <p:spPr bwMode="auto">
            <a:xfrm>
              <a:off x="1887538" y="4716318"/>
              <a:ext cx="1683581" cy="978045"/>
            </a:xfrm>
            <a:prstGeom prst="round2DiagRect">
              <a:avLst>
                <a:gd name="adj1" fmla="val 31884"/>
                <a:gd name="adj2" fmla="val 0"/>
              </a:avLst>
            </a:prstGeom>
            <a:solidFill>
              <a:srgbClr val="FFCC66"/>
            </a:solidFill>
            <a:ln>
              <a:noFill/>
            </a:ln>
            <a:effectLst>
              <a:outerShdw blurRad="149987" dist="7620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0">
              <a:schemeClr val="accent6"/>
            </a:lnRef>
            <a:fillRef idx="3">
              <a:schemeClr val="accent6"/>
            </a:fillRef>
            <a:effectRef idx="3">
              <a:schemeClr val="accent6"/>
            </a:effectRef>
            <a:fontRef idx="minor">
              <a:schemeClr val="lt1"/>
            </a:fontRef>
          </p:style>
          <p:txBody>
            <a:bodyPr lIns="0" tIns="0" rIns="0" bIns="0" anchor="ctr"/>
            <a:lstStyle/>
            <a:p>
              <a:pPr algn="ctr">
                <a:lnSpc>
                  <a:spcPct val="150000"/>
                </a:lnSpc>
                <a:defRPr/>
              </a:pPr>
              <a:r>
                <a:rPr lang="zh-CN" altLang="en-US" sz="1600" b="1" spc="300">
                  <a:solidFill>
                    <a:schemeClr val="tx1">
                      <a:lumMod val="85000"/>
                      <a:lumOff val="15000"/>
                    </a:schemeClr>
                  </a:solidFill>
                  <a:latin typeface="华文细黑" panose="02010600040101010101" pitchFamily="2" charset="-122"/>
                  <a:ea typeface="华文细黑" panose="02010600040101010101" pitchFamily="2" charset="-122"/>
                </a:rPr>
                <a:t>非期货公司</a:t>
              </a:r>
              <a:endParaRPr lang="en-US" altLang="zh-CN" sz="1600" b="1" spc="300">
                <a:solidFill>
                  <a:schemeClr val="tx1">
                    <a:lumMod val="85000"/>
                    <a:lumOff val="15000"/>
                  </a:schemeClr>
                </a:solidFill>
                <a:latin typeface="华文细黑" panose="02010600040101010101" pitchFamily="2" charset="-122"/>
                <a:ea typeface="华文细黑" panose="02010600040101010101" pitchFamily="2" charset="-122"/>
              </a:endParaRPr>
            </a:p>
            <a:p>
              <a:pPr algn="ctr">
                <a:lnSpc>
                  <a:spcPct val="150000"/>
                </a:lnSpc>
                <a:defRPr/>
              </a:pPr>
              <a:r>
                <a:rPr lang="zh-CN" altLang="en-US" sz="1600" b="1" spc="300">
                  <a:solidFill>
                    <a:schemeClr val="tx1">
                      <a:lumMod val="85000"/>
                      <a:lumOff val="15000"/>
                    </a:schemeClr>
                  </a:solidFill>
                  <a:latin typeface="华文细黑" panose="02010600040101010101" pitchFamily="2" charset="-122"/>
                  <a:ea typeface="华文细黑" panose="02010600040101010101" pitchFamily="2" charset="-122"/>
                </a:rPr>
                <a:t>会员</a:t>
              </a:r>
              <a:endParaRPr lang="en-US" altLang="zh-CN" sz="1600" b="1" spc="300">
                <a:solidFill>
                  <a:schemeClr val="tx1">
                    <a:lumMod val="85000"/>
                    <a:lumOff val="15000"/>
                  </a:schemeClr>
                </a:solidFill>
                <a:latin typeface="华文细黑" panose="02010600040101010101" pitchFamily="2" charset="-122"/>
                <a:ea typeface="华文细黑" panose="02010600040101010101" pitchFamily="2" charset="-122"/>
              </a:endParaRPr>
            </a:p>
          </p:txBody>
        </p:sp>
        <p:cxnSp>
          <p:nvCxnSpPr>
            <p:cNvPr id="99" name="直接箭头连接符 98"/>
            <p:cNvCxnSpPr/>
            <p:nvPr/>
          </p:nvCxnSpPr>
          <p:spPr bwMode="auto">
            <a:xfrm>
              <a:off x="3571875" y="5205413"/>
              <a:ext cx="454025" cy="0"/>
            </a:xfrm>
            <a:prstGeom prst="straightConnector1">
              <a:avLst/>
            </a:prstGeom>
            <a:ln w="38100">
              <a:solidFill>
                <a:schemeClr val="bg1">
                  <a:lumMod val="50000"/>
                </a:schemeClr>
              </a:solidFill>
              <a:tailEnd type="arrow"/>
            </a:ln>
          </p:spPr>
          <p:style>
            <a:lnRef idx="1">
              <a:schemeClr val="dk1"/>
            </a:lnRef>
            <a:fillRef idx="0">
              <a:schemeClr val="dk1"/>
            </a:fillRef>
            <a:effectRef idx="0">
              <a:schemeClr val="dk1"/>
            </a:effectRef>
            <a:fontRef idx="minor">
              <a:schemeClr val="tx1"/>
            </a:fontRef>
          </p:style>
        </p:cxnSp>
      </p:grpSp>
      <p:grpSp>
        <p:nvGrpSpPr>
          <p:cNvPr id="7" name="组合 6"/>
          <p:cNvGrpSpPr>
            <a:grpSpLocks/>
          </p:cNvGrpSpPr>
          <p:nvPr/>
        </p:nvGrpSpPr>
        <p:grpSpPr bwMode="auto">
          <a:xfrm>
            <a:off x="360363" y="1152525"/>
            <a:ext cx="3287712" cy="446088"/>
            <a:chOff x="360363" y="1152525"/>
            <a:chExt cx="3287712" cy="446088"/>
          </a:xfrm>
        </p:grpSpPr>
        <p:cxnSp>
          <p:nvCxnSpPr>
            <p:cNvPr id="138276" name="直接连接符 138275"/>
            <p:cNvCxnSpPr/>
            <p:nvPr/>
          </p:nvCxnSpPr>
          <p:spPr bwMode="auto">
            <a:xfrm>
              <a:off x="360363" y="1598613"/>
              <a:ext cx="3287712" cy="0"/>
            </a:xfrm>
            <a:prstGeom prst="line">
              <a:avLst/>
            </a:prstGeom>
            <a:ln w="28575">
              <a:headEnd type="none" w="med" len="med"/>
              <a:tailEnd type="none" w="med" len="med"/>
            </a:ln>
            <a:effectLst>
              <a:outerShdw blurRad="50800" dist="38100" dir="2700000" algn="tl" rotWithShape="0">
                <a:prstClr val="black">
                  <a:alpha val="40000"/>
                </a:prstClr>
              </a:outerShdw>
            </a:effectLst>
            <a:extLst/>
          </p:spPr>
          <p:style>
            <a:lnRef idx="3">
              <a:schemeClr val="accent2"/>
            </a:lnRef>
            <a:fillRef idx="0">
              <a:schemeClr val="accent2"/>
            </a:fillRef>
            <a:effectRef idx="2">
              <a:schemeClr val="accent2"/>
            </a:effectRef>
            <a:fontRef idx="minor">
              <a:schemeClr val="tx1"/>
            </a:fontRef>
          </p:style>
        </p:cxnSp>
        <p:sp>
          <p:nvSpPr>
            <p:cNvPr id="10259" name="TextBox 138278"/>
            <p:cNvSpPr txBox="1">
              <a:spLocks noChangeArrowheads="1"/>
            </p:cNvSpPr>
            <p:nvPr/>
          </p:nvSpPr>
          <p:spPr bwMode="auto">
            <a:xfrm>
              <a:off x="360363" y="1152525"/>
              <a:ext cx="328771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sz="2000" b="1">
                  <a:solidFill>
                    <a:srgbClr val="C00000"/>
                  </a:solidFill>
                  <a:latin typeface="楷体" pitchFamily="49" charset="-122"/>
                  <a:ea typeface="楷体" pitchFamily="49" charset="-122"/>
                </a:rPr>
                <a:t>境内</a:t>
              </a:r>
            </a:p>
          </p:txBody>
        </p:sp>
      </p:grpSp>
      <p:grpSp>
        <p:nvGrpSpPr>
          <p:cNvPr id="8" name="组合 7"/>
          <p:cNvGrpSpPr>
            <a:grpSpLocks/>
          </p:cNvGrpSpPr>
          <p:nvPr/>
        </p:nvGrpSpPr>
        <p:grpSpPr bwMode="auto">
          <a:xfrm>
            <a:off x="6684963" y="1189038"/>
            <a:ext cx="3465512" cy="446087"/>
            <a:chOff x="6684963" y="1189038"/>
            <a:chExt cx="3465512" cy="446087"/>
          </a:xfrm>
        </p:grpSpPr>
        <p:cxnSp>
          <p:nvCxnSpPr>
            <p:cNvPr id="175" name="直接连接符 174"/>
            <p:cNvCxnSpPr/>
            <p:nvPr/>
          </p:nvCxnSpPr>
          <p:spPr bwMode="auto">
            <a:xfrm>
              <a:off x="6684963" y="1635125"/>
              <a:ext cx="3465512" cy="0"/>
            </a:xfrm>
            <a:prstGeom prst="line">
              <a:avLst/>
            </a:prstGeom>
            <a:ln w="28575">
              <a:headEnd type="none" w="med" len="med"/>
              <a:tailEnd type="none" w="med" len="med"/>
            </a:ln>
            <a:effectLst>
              <a:outerShdw blurRad="50800" dist="38100" dir="2700000" algn="tl" rotWithShape="0">
                <a:prstClr val="black">
                  <a:alpha val="40000"/>
                </a:prstClr>
              </a:outerShdw>
            </a:effectLst>
            <a:extLst/>
          </p:spPr>
          <p:style>
            <a:lnRef idx="3">
              <a:schemeClr val="accent1"/>
            </a:lnRef>
            <a:fillRef idx="0">
              <a:schemeClr val="accent1"/>
            </a:fillRef>
            <a:effectRef idx="2">
              <a:schemeClr val="accent1"/>
            </a:effectRef>
            <a:fontRef idx="minor">
              <a:schemeClr val="tx1"/>
            </a:fontRef>
          </p:style>
        </p:cxnSp>
        <p:sp>
          <p:nvSpPr>
            <p:cNvPr id="10257" name="TextBox 175"/>
            <p:cNvSpPr txBox="1">
              <a:spLocks noChangeArrowheads="1"/>
            </p:cNvSpPr>
            <p:nvPr/>
          </p:nvSpPr>
          <p:spPr bwMode="auto">
            <a:xfrm>
              <a:off x="6834188" y="1189038"/>
              <a:ext cx="33162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zh-CN" altLang="en-US" sz="2000" b="1">
                  <a:solidFill>
                    <a:srgbClr val="0070C0"/>
                  </a:solidFill>
                  <a:latin typeface="楷体" pitchFamily="49" charset="-122"/>
                  <a:ea typeface="楷体" pitchFamily="49" charset="-122"/>
                </a:rPr>
                <a:t>境外</a:t>
              </a:r>
            </a:p>
          </p:txBody>
        </p:sp>
      </p:grpSp>
      <p:sp>
        <p:nvSpPr>
          <p:cNvPr id="9" name="灯片编号占位符 8"/>
          <p:cNvSpPr>
            <a:spLocks noGrp="1"/>
          </p:cNvSpPr>
          <p:nvPr>
            <p:ph type="sldNum" sz="quarter" idx="21"/>
          </p:nvPr>
        </p:nvSpPr>
        <p:spPr/>
        <p:txBody>
          <a:bodyPr/>
          <a:lstStyle/>
          <a:p>
            <a:pPr>
              <a:defRPr/>
            </a:pPr>
            <a:fld id="{47F4CFC2-BBEC-42D2-B3E8-C5396F017203}" type="slidenum">
              <a:rPr lang="zh-CN" altLang="en-US" smtClean="0"/>
              <a:pPr>
                <a:defRPr/>
              </a:pPr>
              <a:t>7</a:t>
            </a:fld>
            <a:endParaRPr lang="zh-CN" altLang="en-US"/>
          </a:p>
        </p:txBody>
      </p:sp>
      <p:pic>
        <p:nvPicPr>
          <p:cNvPr id="46" name="image6.png" descr="logo.psd"/>
          <p:cNvPicPr/>
          <p:nvPr/>
        </p:nvPicPr>
        <p:blipFill>
          <a:blip r:embed="rId4" cstate="print">
            <a:extLst/>
          </a:blip>
          <a:stretch>
            <a:fillRect/>
          </a:stretch>
        </p:blipFill>
        <p:spPr>
          <a:xfrm>
            <a:off x="-43449" y="6169059"/>
            <a:ext cx="1529350" cy="707185"/>
          </a:xfrm>
          <a:prstGeom prst="rect">
            <a:avLst/>
          </a:prstGeom>
          <a:ln w="12700">
            <a:miter lim="400000"/>
          </a:ln>
        </p:spPr>
      </p:pic>
      <p:sp>
        <p:nvSpPr>
          <p:cNvPr id="4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withEffect">
                                  <p:stCondLst>
                                    <p:cond delay="50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1000"/>
                                        <p:tgtEl>
                                          <p:spTgt spid="7"/>
                                        </p:tgtEl>
                                      </p:cBhvr>
                                    </p:animEffect>
                                  </p:childTnLst>
                                </p:cTn>
                              </p:par>
                              <p:par>
                                <p:cTn id="8" presetID="22" presetClass="entr" presetSubtype="8" fill="hold" nodeType="withEffect">
                                  <p:stCondLst>
                                    <p:cond delay="500"/>
                                  </p:stCondLst>
                                  <p:childTnLst>
                                    <p:set>
                                      <p:cBhvr>
                                        <p:cTn id="9" dur="1" fill="hold">
                                          <p:stCondLst>
                                            <p:cond delay="0"/>
                                          </p:stCondLst>
                                        </p:cTn>
                                        <p:tgtEl>
                                          <p:spTgt spid="8"/>
                                        </p:tgtEl>
                                        <p:attrNameLst>
                                          <p:attrName>style.visibility</p:attrName>
                                        </p:attrNameLst>
                                      </p:cBhvr>
                                      <p:to>
                                        <p:strVal val="visible"/>
                                      </p:to>
                                    </p:set>
                                    <p:animEffect transition="in" filter="wipe(left)">
                                      <p:cBhvr>
                                        <p:cTn id="10" dur="1000"/>
                                        <p:tgtEl>
                                          <p:spTgt spid="8"/>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wipe(left)">
                                      <p:cBhvr>
                                        <p:cTn id="15" dur="1000"/>
                                        <p:tgtEl>
                                          <p:spTgt spid="2"/>
                                        </p:tgtEl>
                                      </p:cBhvr>
                                    </p:animEffect>
                                  </p:childTnLst>
                                </p:cTn>
                              </p:par>
                              <p:par>
                                <p:cTn id="16" presetID="22" presetClass="entr" presetSubtype="2" fill="hold" nodeType="withEffect">
                                  <p:stCondLst>
                                    <p:cond delay="0"/>
                                  </p:stCondLst>
                                  <p:childTnLst>
                                    <p:set>
                                      <p:cBhvr>
                                        <p:cTn id="17" dur="1" fill="hold">
                                          <p:stCondLst>
                                            <p:cond delay="0"/>
                                          </p:stCondLst>
                                        </p:cTn>
                                        <p:tgtEl>
                                          <p:spTgt spid="139301"/>
                                        </p:tgtEl>
                                        <p:attrNameLst>
                                          <p:attrName>style.visibility</p:attrName>
                                        </p:attrNameLst>
                                      </p:cBhvr>
                                      <p:to>
                                        <p:strVal val="visible"/>
                                      </p:to>
                                    </p:set>
                                    <p:animEffect transition="in" filter="wipe(right)">
                                      <p:cBhvr>
                                        <p:cTn id="18" dur="1000"/>
                                        <p:tgtEl>
                                          <p:spTgt spid="139301"/>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nodeType="click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left)">
                                      <p:cBhvr>
                                        <p:cTn id="23" dur="1000"/>
                                        <p:tgtEl>
                                          <p:spTgt spid="3"/>
                                        </p:tgtEl>
                                      </p:cBhvr>
                                    </p:animEffect>
                                  </p:childTnLst>
                                </p:cTn>
                              </p:par>
                              <p:par>
                                <p:cTn id="24" presetID="22" presetClass="entr" presetSubtype="2" fill="hold" nodeType="withEffect">
                                  <p:stCondLst>
                                    <p:cond delay="0"/>
                                  </p:stCondLst>
                                  <p:childTnLst>
                                    <p:set>
                                      <p:cBhvr>
                                        <p:cTn id="25" dur="1" fill="hold">
                                          <p:stCondLst>
                                            <p:cond delay="0"/>
                                          </p:stCondLst>
                                        </p:cTn>
                                        <p:tgtEl>
                                          <p:spTgt spid="4"/>
                                        </p:tgtEl>
                                        <p:attrNameLst>
                                          <p:attrName>style.visibility</p:attrName>
                                        </p:attrNameLst>
                                      </p:cBhvr>
                                      <p:to>
                                        <p:strVal val="visible"/>
                                      </p:to>
                                    </p:set>
                                    <p:animEffect transition="in" filter="wipe(right)">
                                      <p:cBhvr>
                                        <p:cTn id="26" dur="1000"/>
                                        <p:tgtEl>
                                          <p:spTgt spid="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2"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wipe(right)">
                                      <p:cBhvr>
                                        <p:cTn id="31" dur="1000"/>
                                        <p:tgtEl>
                                          <p:spTgt spid="5"/>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ntr" presetSubtype="2" fill="hold" nodeType="click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right)">
                                      <p:cBhvr>
                                        <p:cTn id="36" dur="1000"/>
                                        <p:tgtEl>
                                          <p:spTgt spid="14"/>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6" presetClass="entr" presetSubtype="21" fill="hold" grpId="0" nodeType="clickEffect">
                                  <p:stCondLst>
                                    <p:cond delay="0"/>
                                  </p:stCondLst>
                                  <p:childTnLst>
                                    <p:set>
                                      <p:cBhvr>
                                        <p:cTn id="40" dur="1" fill="hold">
                                          <p:stCondLst>
                                            <p:cond delay="0"/>
                                          </p:stCondLst>
                                        </p:cTn>
                                        <p:tgtEl>
                                          <p:spTgt spid="45"/>
                                        </p:tgtEl>
                                        <p:attrNameLst>
                                          <p:attrName>style.visibility</p:attrName>
                                        </p:attrNameLst>
                                      </p:cBhvr>
                                      <p:to>
                                        <p:strVal val="visible"/>
                                      </p:to>
                                    </p:set>
                                    <p:animEffect transition="in" filter="barn(inVertical)">
                                      <p:cBhvr>
                                        <p:cTn id="41" dur="1000"/>
                                        <p:tgtEl>
                                          <p:spTgt spid="45"/>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2" presetClass="entr" presetSubtype="2"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wipe(right)">
                                      <p:cBhvr>
                                        <p:cTn id="46"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标题 3"/>
          <p:cNvSpPr>
            <a:spLocks noGrp="1"/>
          </p:cNvSpPr>
          <p:nvPr>
            <p:ph type="title"/>
          </p:nvPr>
        </p:nvSpPr>
        <p:spPr>
          <a:xfrm>
            <a:off x="342900" y="136525"/>
            <a:ext cx="5781676" cy="638175"/>
          </a:xfrm>
        </p:spPr>
        <p:txBody>
          <a:bodyPr>
            <a:noAutofit/>
          </a:bodyPr>
          <a:lstStyle/>
          <a:p>
            <a:r>
              <a:rPr lang="zh-CN" altLang="en-US" smtClean="0"/>
              <a:t>原油期货结算业务</a:t>
            </a:r>
            <a:r>
              <a:rPr lang="en-US" altLang="zh-CN" smtClean="0"/>
              <a:t>	</a:t>
            </a:r>
            <a:r>
              <a:rPr lang="zh-CN" altLang="en-US" smtClean="0"/>
              <a:t>结算制度</a:t>
            </a:r>
          </a:p>
        </p:txBody>
      </p:sp>
      <p:sp>
        <p:nvSpPr>
          <p:cNvPr id="24" name="内容占位符 2"/>
          <p:cNvSpPr txBox="1">
            <a:spLocks/>
          </p:cNvSpPr>
          <p:nvPr/>
        </p:nvSpPr>
        <p:spPr bwMode="auto">
          <a:xfrm>
            <a:off x="763589" y="1368425"/>
            <a:ext cx="8780462" cy="4362450"/>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ts val="3000"/>
              </a:lnSpc>
              <a:spcBef>
                <a:spcPts val="600"/>
              </a:spcBef>
              <a:buClr>
                <a:srgbClr val="C00000"/>
              </a:buClr>
              <a:buFont typeface="Wingdings" panose="05000000000000000000" pitchFamily="2" charset="2"/>
              <a:buChar char="n"/>
              <a:defRPr/>
            </a:pPr>
            <a:r>
              <a:rPr lang="zh-CN" altLang="en-US" sz="2000">
                <a:solidFill>
                  <a:srgbClr val="C00000"/>
                </a:solidFill>
                <a:effectLst>
                  <a:outerShdw blurRad="38100" dist="38100" dir="2700000" algn="tl">
                    <a:srgbClr val="000000">
                      <a:alpha val="43137"/>
                    </a:srgbClr>
                  </a:outerShdw>
                </a:effectLst>
                <a:ea typeface="黑体" panose="02010609060101010101" pitchFamily="49" charset="-122"/>
              </a:rPr>
              <a:t>结算</a:t>
            </a:r>
            <a:r>
              <a:rPr lang="zh-CN" altLang="en-US" sz="2000" smtClean="0">
                <a:solidFill>
                  <a:srgbClr val="C00000"/>
                </a:solidFill>
                <a:effectLst>
                  <a:outerShdw blurRad="38100" dist="38100" dir="2700000" algn="tl">
                    <a:srgbClr val="000000">
                      <a:alpha val="43137"/>
                    </a:srgbClr>
                  </a:outerShdw>
                </a:effectLst>
                <a:ea typeface="黑体" panose="02010609060101010101" pitchFamily="49" charset="-122"/>
              </a:rPr>
              <a:t>货币：</a:t>
            </a:r>
            <a:r>
              <a:rPr lang="zh-CN" altLang="en-US" sz="2000" smtClean="0">
                <a:solidFill>
                  <a:schemeClr val="tx1">
                    <a:lumMod val="85000"/>
                    <a:lumOff val="15000"/>
                  </a:schemeClr>
                </a:solidFill>
                <a:ea typeface="黑体" panose="02010609060101010101" pitchFamily="49" charset="-122"/>
              </a:rPr>
              <a:t> </a:t>
            </a:r>
            <a:r>
              <a:rPr lang="zh-CN" altLang="zh-CN" sz="2000" smtClean="0">
                <a:ea typeface="黑体" panose="02010609060101010101" pitchFamily="49" charset="-122"/>
              </a:rPr>
              <a:t>人民币</a:t>
            </a:r>
          </a:p>
          <a:p>
            <a:pPr marL="0" indent="0">
              <a:lnSpc>
                <a:spcPts val="3000"/>
              </a:lnSpc>
              <a:spcBef>
                <a:spcPts val="600"/>
              </a:spcBef>
              <a:buClr>
                <a:srgbClr val="C00000"/>
              </a:buClr>
              <a:buFont typeface="Arial" charset="0"/>
              <a:buNone/>
              <a:tabLst>
                <a:tab pos="361950" algn="l"/>
              </a:tabLst>
              <a:defRPr/>
            </a:pPr>
            <a:endParaRPr lang="en-US" altLang="zh-CN" sz="2000" smtClean="0">
              <a:solidFill>
                <a:schemeClr val="tx1">
                  <a:lumMod val="85000"/>
                  <a:lumOff val="15000"/>
                </a:schemeClr>
              </a:solidFill>
              <a:ea typeface="黑体" panose="02010609060101010101" pitchFamily="49" charset="-122"/>
            </a:endParaRPr>
          </a:p>
          <a:p>
            <a:pPr>
              <a:lnSpc>
                <a:spcPct val="150000"/>
              </a:lnSpc>
              <a:spcBef>
                <a:spcPts val="0"/>
              </a:spcBef>
              <a:buClr>
                <a:srgbClr val="C00000"/>
              </a:buClr>
              <a:buFont typeface="Wingdings" panose="05000000000000000000" pitchFamily="2" charset="2"/>
              <a:buChar char="n"/>
              <a:defRPr/>
            </a:pPr>
            <a:r>
              <a:rPr lang="zh-CN" altLang="zh-CN" sz="200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保证金</a:t>
            </a:r>
            <a:r>
              <a:rPr lang="zh-CN" altLang="en-US" sz="200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制度</a:t>
            </a:r>
            <a:endParaRPr lang="en-US" altLang="zh-CN" sz="200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marL="809625" indent="-266700">
              <a:lnSpc>
                <a:spcPct val="150000"/>
              </a:lnSpc>
              <a:spcBef>
                <a:spcPts val="0"/>
              </a:spcBef>
              <a:buClr>
                <a:srgbClr val="C00000"/>
              </a:buClr>
              <a:buFont typeface="Wide Latin" panose="020A0A07050505020404" pitchFamily="18" charset="0"/>
              <a:buChar char="-"/>
              <a:tabLst>
                <a:tab pos="361950" algn="l"/>
              </a:tabLst>
              <a:defRPr/>
            </a:pPr>
            <a:r>
              <a:rPr lang="zh-CN" altLang="en-US" sz="2000">
                <a:latin typeface="黑体" panose="02010609060101010101" pitchFamily="49" charset="-122"/>
                <a:ea typeface="黑体" panose="02010609060101010101" pitchFamily="49" charset="-122"/>
              </a:rPr>
              <a:t>交易保证金、结算准备金（最低余额要求）</a:t>
            </a:r>
            <a:endParaRPr lang="en-US" altLang="zh-CN" sz="2000">
              <a:latin typeface="黑体" panose="02010609060101010101" pitchFamily="49" charset="-122"/>
              <a:ea typeface="黑体" panose="02010609060101010101" pitchFamily="49" charset="-122"/>
            </a:endParaRPr>
          </a:p>
          <a:p>
            <a:pPr marL="809625" indent="-266700">
              <a:lnSpc>
                <a:spcPct val="150000"/>
              </a:lnSpc>
              <a:spcBef>
                <a:spcPts val="0"/>
              </a:spcBef>
              <a:buClr>
                <a:srgbClr val="C00000"/>
              </a:buClr>
              <a:buFont typeface="Wide Latin" panose="020A0A07050505020404" pitchFamily="18" charset="0"/>
              <a:buChar char="-"/>
              <a:tabLst>
                <a:tab pos="361950" algn="l"/>
              </a:tabLst>
              <a:defRPr/>
            </a:pPr>
            <a:r>
              <a:rPr lang="zh-CN" altLang="en-US" sz="2000">
                <a:latin typeface="黑体" panose="02010609060101010101" pitchFamily="49" charset="-122"/>
                <a:ea typeface="黑体" panose="02010609060101010101" pitchFamily="49" charset="-122"/>
              </a:rPr>
              <a:t>作为保证金使用的资产：</a:t>
            </a:r>
            <a:r>
              <a:rPr lang="zh-CN" altLang="zh-CN" sz="2000" smtClean="0">
                <a:latin typeface="黑体" panose="02010609060101010101" pitchFamily="49" charset="-122"/>
                <a:ea typeface="黑体" panose="02010609060101010101" pitchFamily="49" charset="-122"/>
              </a:rPr>
              <a:t>外</a:t>
            </a:r>
            <a:r>
              <a:rPr lang="zh-CN" altLang="en-US" sz="2000" smtClean="0">
                <a:latin typeface="黑体" panose="02010609060101010101" pitchFamily="49" charset="-122"/>
                <a:ea typeface="黑体" panose="02010609060101010101" pitchFamily="49" charset="-122"/>
              </a:rPr>
              <a:t>汇</a:t>
            </a:r>
            <a:r>
              <a:rPr lang="zh-CN" altLang="zh-CN" sz="2000" smtClean="0">
                <a:latin typeface="黑体" panose="02010609060101010101" pitchFamily="49" charset="-122"/>
                <a:ea typeface="黑体" panose="02010609060101010101" pitchFamily="49" charset="-122"/>
              </a:rPr>
              <a:t>资金</a:t>
            </a:r>
            <a:r>
              <a:rPr lang="zh-CN" altLang="en-US" sz="2000" smtClean="0">
                <a:latin typeface="黑体" panose="02010609060101010101" pitchFamily="49" charset="-122"/>
                <a:ea typeface="黑体" panose="02010609060101010101" pitchFamily="49" charset="-122"/>
              </a:rPr>
              <a:t>（初期为美元）、</a:t>
            </a:r>
            <a:r>
              <a:rPr lang="zh-CN" altLang="zh-CN" sz="2000" smtClean="0">
                <a:latin typeface="黑体" panose="02010609060101010101" pitchFamily="49" charset="-122"/>
                <a:ea typeface="黑体" panose="02010609060101010101" pitchFamily="49" charset="-122"/>
              </a:rPr>
              <a:t>标准</a:t>
            </a:r>
            <a:r>
              <a:rPr lang="zh-CN" altLang="zh-CN" sz="2000">
                <a:latin typeface="黑体" panose="02010609060101010101" pitchFamily="49" charset="-122"/>
                <a:ea typeface="黑体" panose="02010609060101010101" pitchFamily="49" charset="-122"/>
              </a:rPr>
              <a:t>仓</a:t>
            </a:r>
            <a:r>
              <a:rPr lang="zh-CN" altLang="zh-CN" sz="2000" smtClean="0">
                <a:latin typeface="黑体" panose="02010609060101010101" pitchFamily="49" charset="-122"/>
                <a:ea typeface="黑体" panose="02010609060101010101" pitchFamily="49" charset="-122"/>
              </a:rPr>
              <a:t>单等</a:t>
            </a:r>
            <a:endParaRPr lang="en-US" altLang="zh-CN" sz="2000" smtClean="0">
              <a:latin typeface="黑体" panose="02010609060101010101" pitchFamily="49" charset="-122"/>
              <a:ea typeface="黑体" panose="02010609060101010101" pitchFamily="49" charset="-122"/>
            </a:endParaRPr>
          </a:p>
          <a:p>
            <a:pPr marL="809625" indent="-266700">
              <a:lnSpc>
                <a:spcPct val="150000"/>
              </a:lnSpc>
              <a:spcBef>
                <a:spcPts val="0"/>
              </a:spcBef>
              <a:buClr>
                <a:srgbClr val="C00000"/>
              </a:buClr>
              <a:buFont typeface="Wide Latin" panose="020A0A07050505020404" pitchFamily="18" charset="0"/>
              <a:buChar char="-"/>
              <a:tabLst>
                <a:tab pos="361950" algn="l"/>
              </a:tabLst>
              <a:defRPr/>
            </a:pPr>
            <a:endParaRPr lang="en-US" altLang="zh-CN" sz="2000">
              <a:latin typeface="黑体" panose="02010609060101010101" pitchFamily="49" charset="-122"/>
              <a:ea typeface="黑体" panose="02010609060101010101" pitchFamily="49" charset="-122"/>
            </a:endParaRPr>
          </a:p>
          <a:p>
            <a:pPr>
              <a:lnSpc>
                <a:spcPct val="150000"/>
              </a:lnSpc>
              <a:spcBef>
                <a:spcPts val="0"/>
              </a:spcBef>
              <a:buClr>
                <a:srgbClr val="C00000"/>
              </a:buClr>
              <a:buFont typeface="Wingdings" panose="05000000000000000000" pitchFamily="2" charset="2"/>
              <a:buChar char="n"/>
              <a:defRPr/>
            </a:pPr>
            <a:r>
              <a:rPr lang="zh-CN" altLang="en-US" sz="200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当日无负债结算制度</a:t>
            </a:r>
            <a:endParaRPr lang="en-US" altLang="zh-CN" sz="200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marL="809625" indent="-266700">
              <a:lnSpc>
                <a:spcPct val="150000"/>
              </a:lnSpc>
              <a:spcBef>
                <a:spcPts val="0"/>
              </a:spcBef>
              <a:buClr>
                <a:srgbClr val="C00000"/>
              </a:buClr>
              <a:buFont typeface="Wide Latin" panose="020A0A07050505020404" pitchFamily="18" charset="0"/>
              <a:buChar char="-"/>
              <a:defRPr/>
            </a:pPr>
            <a:r>
              <a:rPr lang="zh-CN" altLang="en-US" sz="2000">
                <a:latin typeface="黑体" panose="02010609060101010101" pitchFamily="49" charset="-122"/>
                <a:ea typeface="黑体" panose="02010609060101010101" pitchFamily="49" charset="-122"/>
              </a:rPr>
              <a:t>当日所有合约</a:t>
            </a:r>
            <a:r>
              <a:rPr lang="zh-CN" altLang="zh-CN" sz="2000">
                <a:latin typeface="黑体" panose="02010609060101010101" pitchFamily="49" charset="-122"/>
                <a:ea typeface="黑体" panose="02010609060101010101" pitchFamily="49" charset="-122"/>
              </a:rPr>
              <a:t>盈亏、</a:t>
            </a:r>
            <a:r>
              <a:rPr lang="zh-CN" altLang="en-US" sz="2000">
                <a:latin typeface="黑体" panose="02010609060101010101" pitchFamily="49" charset="-122"/>
                <a:ea typeface="黑体" panose="02010609060101010101" pitchFamily="49" charset="-122"/>
              </a:rPr>
              <a:t>交易保证金、</a:t>
            </a:r>
            <a:r>
              <a:rPr lang="zh-CN" altLang="zh-CN" sz="2000">
                <a:latin typeface="黑体" panose="02010609060101010101" pitchFamily="49" charset="-122"/>
                <a:ea typeface="黑体" panose="02010609060101010101" pitchFamily="49" charset="-122"/>
              </a:rPr>
              <a:t>手续费、税款</a:t>
            </a:r>
            <a:r>
              <a:rPr lang="zh-CN" altLang="en-US" sz="2000">
                <a:latin typeface="黑体" panose="02010609060101010101" pitchFamily="49" charset="-122"/>
                <a:ea typeface="黑体" panose="02010609060101010101" pitchFamily="49" charset="-122"/>
              </a:rPr>
              <a:t>、交割货款</a:t>
            </a:r>
            <a:r>
              <a:rPr lang="zh-CN" altLang="zh-CN" sz="2000">
                <a:latin typeface="黑体" panose="02010609060101010101" pitchFamily="49" charset="-122"/>
                <a:ea typeface="黑体" panose="02010609060101010101" pitchFamily="49" charset="-122"/>
              </a:rPr>
              <a:t>等</a:t>
            </a:r>
            <a:r>
              <a:rPr lang="zh-CN" altLang="en-US" sz="2000">
                <a:latin typeface="黑体" panose="02010609060101010101" pitchFamily="49" charset="-122"/>
                <a:ea typeface="黑体" panose="02010609060101010101" pitchFamily="49" charset="-122"/>
              </a:rPr>
              <a:t>，实行净额一次性划</a:t>
            </a:r>
            <a:r>
              <a:rPr lang="zh-CN" altLang="en-US" sz="2000" smtClean="0">
                <a:latin typeface="黑体" panose="02010609060101010101" pitchFamily="49" charset="-122"/>
                <a:ea typeface="黑体" panose="02010609060101010101" pitchFamily="49" charset="-122"/>
              </a:rPr>
              <a:t>转</a:t>
            </a:r>
            <a:endParaRPr lang="en-US" altLang="zh-CN" sz="2000">
              <a:latin typeface="黑体" panose="02010609060101010101" pitchFamily="49" charset="-122"/>
              <a:ea typeface="黑体" panose="02010609060101010101" pitchFamily="49" charset="-122"/>
            </a:endParaRP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8</a:t>
            </a:fld>
            <a:endParaRPr lang="zh-CN" altLang="en-US"/>
          </a:p>
        </p:txBody>
      </p:sp>
      <p:pic>
        <p:nvPicPr>
          <p:cNvPr id="5"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6"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24">
                                            <p:txEl>
                                              <p:pRg st="0" end="0"/>
                                            </p:txEl>
                                          </p:spTgt>
                                        </p:tgtEl>
                                        <p:attrNameLst>
                                          <p:attrName>style.visibility</p:attrName>
                                        </p:attrNameLst>
                                      </p:cBhvr>
                                      <p:to>
                                        <p:strVal val="visible"/>
                                      </p:to>
                                    </p:set>
                                    <p:animEffect transition="in" filter="fade">
                                      <p:cBhvr>
                                        <p:cTn id="7" dur="200"/>
                                        <p:tgtEl>
                                          <p:spTgt spid="24">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标题 3"/>
          <p:cNvSpPr>
            <a:spLocks noGrp="1"/>
          </p:cNvSpPr>
          <p:nvPr>
            <p:ph type="title"/>
          </p:nvPr>
        </p:nvSpPr>
        <p:spPr>
          <a:xfrm>
            <a:off x="342900" y="136525"/>
            <a:ext cx="5781675" cy="638175"/>
          </a:xfrm>
        </p:spPr>
        <p:txBody>
          <a:bodyPr>
            <a:noAutofit/>
          </a:bodyPr>
          <a:lstStyle/>
          <a:p>
            <a:r>
              <a:rPr lang="zh-CN" altLang="en-US" smtClean="0"/>
              <a:t>原油期货结算业务</a:t>
            </a:r>
            <a:r>
              <a:rPr lang="en-US" altLang="zh-CN" smtClean="0"/>
              <a:t>	</a:t>
            </a:r>
            <a:r>
              <a:rPr lang="zh-CN" altLang="en-US" smtClean="0"/>
              <a:t>结算制度</a:t>
            </a:r>
          </a:p>
        </p:txBody>
      </p:sp>
      <p:sp>
        <p:nvSpPr>
          <p:cNvPr id="5" name="内容占位符 2"/>
          <p:cNvSpPr txBox="1">
            <a:spLocks/>
          </p:cNvSpPr>
          <p:nvPr/>
        </p:nvSpPr>
        <p:spPr bwMode="auto">
          <a:xfrm>
            <a:off x="703385" y="1429483"/>
            <a:ext cx="9214338" cy="4600575"/>
          </a:xfrm>
          <a:prstGeom prst="roundRect">
            <a:avLst>
              <a:gd name="adj" fmla="val 0"/>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4669" tIns="42334" rIns="84669" bIns="42334"/>
          <a:lstStyle>
            <a:lvl1pPr marL="317500" indent="-317500" algn="l" defTabSz="846138" rtl="0" eaLnBrk="0" fontAlgn="base" hangingPunct="0">
              <a:spcBef>
                <a:spcPct val="20000"/>
              </a:spcBef>
              <a:spcAft>
                <a:spcPct val="0"/>
              </a:spcAft>
              <a:buFont typeface="Arial" charset="0"/>
              <a:buChar char="•"/>
              <a:defRPr sz="3000" kern="1200">
                <a:solidFill>
                  <a:schemeClr val="tx1"/>
                </a:solidFill>
                <a:latin typeface="+mn-lt"/>
                <a:ea typeface="微软雅黑" panose="020B0503020204020204" pitchFamily="34" charset="-122"/>
                <a:cs typeface="+mn-cs"/>
                <a:sym typeface="Calibri" pitchFamily="34" charset="0"/>
              </a:defRPr>
            </a:lvl1pPr>
            <a:lvl2pPr marL="687388" indent="-263525" algn="l" defTabSz="846138" rtl="0" eaLnBrk="0" fontAlgn="base" hangingPunct="0">
              <a:spcBef>
                <a:spcPct val="20000"/>
              </a:spcBef>
              <a:spcAft>
                <a:spcPct val="0"/>
              </a:spcAft>
              <a:buFont typeface="Arial" charset="0"/>
              <a:buChar char="–"/>
              <a:defRPr sz="2600" kern="1200">
                <a:solidFill>
                  <a:schemeClr val="tx1"/>
                </a:solidFill>
                <a:latin typeface="+mn-lt"/>
                <a:ea typeface="微软雅黑" panose="020B0503020204020204" pitchFamily="34" charset="-122"/>
                <a:cs typeface="+mn-cs"/>
                <a:sym typeface="Calibri" pitchFamily="34" charset="0"/>
              </a:defRPr>
            </a:lvl2pPr>
            <a:lvl3pPr marL="1058863" indent="-211138" algn="l" defTabSz="846138" rtl="0" eaLnBrk="0" fontAlgn="base" hangingPunct="0">
              <a:spcBef>
                <a:spcPct val="20000"/>
              </a:spcBef>
              <a:spcAft>
                <a:spcPct val="0"/>
              </a:spcAft>
              <a:buFont typeface="Arial" charset="0"/>
              <a:buChar char="•"/>
              <a:defRPr sz="2200" kern="1200">
                <a:solidFill>
                  <a:schemeClr val="tx1"/>
                </a:solidFill>
                <a:latin typeface="+mn-lt"/>
                <a:ea typeface="微软雅黑" panose="020B0503020204020204" pitchFamily="34" charset="-122"/>
                <a:cs typeface="+mn-cs"/>
                <a:sym typeface="Calibri" pitchFamily="34" charset="0"/>
              </a:defRPr>
            </a:lvl3pPr>
            <a:lvl4pPr marL="1481138"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4pPr>
            <a:lvl5pPr marL="1905000" indent="-211138" algn="l" defTabSz="846138" rtl="0" eaLnBrk="0" fontAlgn="base" hangingPunct="0">
              <a:spcBef>
                <a:spcPct val="20000"/>
              </a:spcBef>
              <a:spcAft>
                <a:spcPct val="0"/>
              </a:spcAft>
              <a:buFont typeface="Arial" charset="0"/>
              <a:buChar char="»"/>
              <a:defRPr sz="1900" kern="1200">
                <a:solidFill>
                  <a:schemeClr val="tx1"/>
                </a:solidFill>
                <a:latin typeface="+mn-lt"/>
                <a:ea typeface="微软雅黑" panose="020B0503020204020204" pitchFamily="34" charset="-122"/>
                <a:cs typeface="+mn-cs"/>
                <a:sym typeface="Calibri"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buClr>
                <a:srgbClr val="C00000"/>
              </a:buClr>
              <a:buFont typeface="Wingdings" panose="05000000000000000000" pitchFamily="2" charset="2"/>
              <a:buChar char="n"/>
              <a:defRPr/>
            </a:pPr>
            <a:r>
              <a:rPr lang="zh-CN" altLang="en-US" sz="2000" smtClean="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rPr>
              <a:t>委托结算</a:t>
            </a:r>
            <a:endParaRPr lang="en-US" altLang="zh-CN" sz="2000" smtClean="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marL="0" indent="0">
              <a:spcBef>
                <a:spcPts val="0"/>
              </a:spcBef>
              <a:buClr>
                <a:srgbClr val="C00000"/>
              </a:buClr>
              <a:buNone/>
              <a:defRPr/>
            </a:pPr>
            <a:endParaRPr lang="en-US" altLang="zh-CN" sz="2000" smtClean="0">
              <a:solidFill>
                <a:srgbClr val="C00000"/>
              </a:solidFill>
              <a:effectLst>
                <a:outerShdw blurRad="38100" dist="38100" dir="2700000" algn="tl">
                  <a:srgbClr val="000000">
                    <a:alpha val="43137"/>
                  </a:srgbClr>
                </a:outerShdw>
              </a:effectLst>
              <a:latin typeface="黑体" panose="02010609060101010101" pitchFamily="49" charset="-122"/>
              <a:ea typeface="黑体" panose="02010609060101010101" pitchFamily="49" charset="-122"/>
            </a:endParaRPr>
          </a:p>
          <a:p>
            <a:pPr marL="714375" indent="-352425">
              <a:lnSpc>
                <a:spcPct val="150000"/>
              </a:lnSpc>
              <a:spcBef>
                <a:spcPts val="0"/>
              </a:spcBef>
              <a:buClr>
                <a:srgbClr val="C00000"/>
              </a:buClr>
              <a:buFont typeface="Wide Latin" panose="020A0A07050505020404" pitchFamily="18" charset="0"/>
              <a:buChar char="-"/>
              <a:tabLst>
                <a:tab pos="2867025" algn="l"/>
              </a:tabLst>
              <a:defRPr/>
            </a:pPr>
            <a:r>
              <a:rPr lang="zh-CN" altLang="en-US" sz="2000" smtClean="0">
                <a:latin typeface="黑体" panose="02010609060101010101" pitchFamily="49" charset="-122"/>
                <a:ea typeface="黑体" panose="02010609060101010101" pitchFamily="49" charset="-122"/>
              </a:rPr>
              <a:t>境外特殊参与者： </a:t>
            </a:r>
            <a:r>
              <a:rPr lang="zh-CN" altLang="zh-CN" sz="2000" smtClean="0">
                <a:latin typeface="黑体" panose="02010609060101010101" pitchFamily="49" charset="-122"/>
                <a:ea typeface="黑体" panose="02010609060101010101" pitchFamily="49" charset="-122"/>
              </a:rPr>
              <a:t>应当且只能委托一家会员进行结算</a:t>
            </a:r>
            <a:endParaRPr lang="en-US" altLang="zh-CN" sz="2000" smtClean="0">
              <a:latin typeface="黑体" panose="02010609060101010101" pitchFamily="49" charset="-122"/>
              <a:ea typeface="黑体" panose="02010609060101010101" pitchFamily="49" charset="-122"/>
            </a:endParaRPr>
          </a:p>
          <a:p>
            <a:pPr marL="542925" indent="0">
              <a:lnSpc>
                <a:spcPct val="150000"/>
              </a:lnSpc>
              <a:spcBef>
                <a:spcPts val="0"/>
              </a:spcBef>
              <a:buClr>
                <a:srgbClr val="C00000"/>
              </a:buClr>
              <a:buFont typeface="Arial" charset="0"/>
              <a:buNone/>
              <a:tabLst>
                <a:tab pos="2867025" algn="l"/>
              </a:tabLst>
              <a:defRPr/>
            </a:pPr>
            <a:r>
              <a:rPr lang="en-US" altLang="zh-CN" sz="2000" smtClean="0">
                <a:latin typeface="黑体" panose="02010609060101010101" pitchFamily="49" charset="-122"/>
                <a:ea typeface="黑体" panose="02010609060101010101" pitchFamily="49" charset="-122"/>
              </a:rPr>
              <a:t>                  【</a:t>
            </a:r>
            <a:r>
              <a:rPr lang="zh-CN" altLang="en-US" sz="2000" smtClean="0">
                <a:latin typeface="黑体" panose="02010609060101010101" pitchFamily="49" charset="-122"/>
                <a:ea typeface="黑体" panose="02010609060101010101" pitchFamily="49" charset="-122"/>
              </a:rPr>
              <a:t>委托结算协议</a:t>
            </a:r>
            <a:r>
              <a:rPr lang="en-US" altLang="zh-CN" sz="2000" smtClean="0">
                <a:latin typeface="黑体" panose="02010609060101010101" pitchFamily="49" charset="-122"/>
                <a:ea typeface="黑体" panose="02010609060101010101" pitchFamily="49" charset="-122"/>
              </a:rPr>
              <a:t>】</a:t>
            </a:r>
          </a:p>
          <a:p>
            <a:pPr marL="542925" indent="0">
              <a:spcBef>
                <a:spcPts val="0"/>
              </a:spcBef>
              <a:buClr>
                <a:srgbClr val="C00000"/>
              </a:buClr>
              <a:buFont typeface="Arial" charset="0"/>
              <a:buNone/>
              <a:tabLst>
                <a:tab pos="2867025" algn="l"/>
              </a:tabLst>
              <a:defRPr/>
            </a:pPr>
            <a:endParaRPr lang="en-US" altLang="zh-CN" sz="2000" smtClean="0">
              <a:latin typeface="黑体" panose="02010609060101010101" pitchFamily="49" charset="-122"/>
              <a:ea typeface="黑体" panose="02010609060101010101" pitchFamily="49" charset="-122"/>
            </a:endParaRPr>
          </a:p>
          <a:p>
            <a:pPr marL="714375" indent="-352425">
              <a:lnSpc>
                <a:spcPct val="150000"/>
              </a:lnSpc>
              <a:spcBef>
                <a:spcPts val="0"/>
              </a:spcBef>
              <a:buClr>
                <a:srgbClr val="C00000"/>
              </a:buClr>
              <a:buFont typeface="Wide Latin" panose="020A0A07050505020404" pitchFamily="18" charset="0"/>
              <a:buChar char="-"/>
              <a:tabLst>
                <a:tab pos="2867025" algn="l"/>
              </a:tabLst>
              <a:defRPr/>
            </a:pPr>
            <a:r>
              <a:rPr lang="zh-CN" altLang="en-US" sz="2000" smtClean="0">
                <a:latin typeface="黑体" panose="02010609060101010101" pitchFamily="49" charset="-122"/>
                <a:ea typeface="黑体" panose="02010609060101010101" pitchFamily="49" charset="-122"/>
              </a:rPr>
              <a:t>境外中介机构：   委托期货公司会员或境外特殊经纪参与者进行交易结算 </a:t>
            </a:r>
            <a:endParaRPr lang="en-US" altLang="zh-CN" sz="2000" smtClean="0">
              <a:latin typeface="黑体" panose="02010609060101010101" pitchFamily="49" charset="-122"/>
              <a:ea typeface="黑体" panose="02010609060101010101" pitchFamily="49" charset="-122"/>
            </a:endParaRPr>
          </a:p>
          <a:p>
            <a:pPr marL="542925" indent="0">
              <a:lnSpc>
                <a:spcPct val="150000"/>
              </a:lnSpc>
              <a:spcBef>
                <a:spcPts val="0"/>
              </a:spcBef>
              <a:buClr>
                <a:srgbClr val="C00000"/>
              </a:buClr>
              <a:buNone/>
              <a:tabLst>
                <a:tab pos="2867025" algn="l"/>
              </a:tabLst>
              <a:defRPr/>
            </a:pPr>
            <a:r>
              <a:rPr lang="en-US" altLang="zh-CN" sz="2000" smtClean="0">
                <a:latin typeface="黑体" panose="02010609060101010101" pitchFamily="49" charset="-122"/>
                <a:ea typeface="黑体" panose="02010609060101010101" pitchFamily="49" charset="-122"/>
              </a:rPr>
              <a:t>	</a:t>
            </a:r>
            <a:r>
              <a:rPr lang="en-US" altLang="zh-CN" sz="2000">
                <a:latin typeface="黑体" panose="02010609060101010101" pitchFamily="49" charset="-122"/>
                <a:ea typeface="黑体" panose="02010609060101010101" pitchFamily="49" charset="-122"/>
              </a:rPr>
              <a:t>【</a:t>
            </a:r>
            <a:r>
              <a:rPr lang="zh-CN" altLang="en-US" sz="2000">
                <a:latin typeface="黑体" panose="02010609060101010101" pitchFamily="49" charset="-122"/>
                <a:ea typeface="黑体" panose="02010609060101010101" pitchFamily="49" charset="-122"/>
              </a:rPr>
              <a:t>期货经纪合同</a:t>
            </a:r>
            <a:r>
              <a:rPr lang="en-US" altLang="zh-CN" sz="2000">
                <a:latin typeface="黑体" panose="02010609060101010101" pitchFamily="49" charset="-122"/>
                <a:ea typeface="黑体" panose="02010609060101010101" pitchFamily="49" charset="-122"/>
              </a:rPr>
              <a:t>】</a:t>
            </a:r>
          </a:p>
        </p:txBody>
      </p:sp>
      <p:sp>
        <p:nvSpPr>
          <p:cNvPr id="2" name="灯片编号占位符 1"/>
          <p:cNvSpPr>
            <a:spLocks noGrp="1"/>
          </p:cNvSpPr>
          <p:nvPr>
            <p:ph type="sldNum" sz="quarter" idx="21"/>
          </p:nvPr>
        </p:nvSpPr>
        <p:spPr/>
        <p:txBody>
          <a:bodyPr/>
          <a:lstStyle/>
          <a:p>
            <a:pPr>
              <a:defRPr/>
            </a:pPr>
            <a:fld id="{47F4CFC2-BBEC-42D2-B3E8-C5396F017203}" type="slidenum">
              <a:rPr lang="zh-CN" altLang="en-US" smtClean="0"/>
              <a:pPr>
                <a:defRPr/>
              </a:pPr>
              <a:t>9</a:t>
            </a:fld>
            <a:endParaRPr lang="zh-CN" altLang="en-US"/>
          </a:p>
        </p:txBody>
      </p:sp>
      <p:pic>
        <p:nvPicPr>
          <p:cNvPr id="6" name="image6.png" descr="logo.psd"/>
          <p:cNvPicPr/>
          <p:nvPr/>
        </p:nvPicPr>
        <p:blipFill>
          <a:blip r:embed="rId2" cstate="print">
            <a:extLst/>
          </a:blip>
          <a:stretch>
            <a:fillRect/>
          </a:stretch>
        </p:blipFill>
        <p:spPr>
          <a:xfrm>
            <a:off x="-43449" y="6169059"/>
            <a:ext cx="1529350" cy="707185"/>
          </a:xfrm>
          <a:prstGeom prst="rect">
            <a:avLst/>
          </a:prstGeom>
          <a:ln w="12700">
            <a:miter lim="400000"/>
          </a:ln>
        </p:spPr>
      </p:pic>
      <p:sp>
        <p:nvSpPr>
          <p:cNvPr id="7" name="Shape 21"/>
          <p:cNvSpPr/>
          <p:nvPr/>
        </p:nvSpPr>
        <p:spPr>
          <a:xfrm>
            <a:off x="-2" y="6870161"/>
            <a:ext cx="10385425" cy="117231"/>
          </a:xfrm>
          <a:prstGeom prst="rect">
            <a:avLst/>
          </a:prstGeom>
          <a:solidFill>
            <a:srgbClr val="EF0709"/>
          </a:solidFill>
          <a:ln w="12700">
            <a:miter lim="400000"/>
          </a:ln>
          <a:effectLst>
            <a:outerShdw blurRad="38100" dist="23000" dir="5400000" rotWithShape="0">
              <a:srgbClr val="000000">
                <a:alpha val="35000"/>
              </a:srgbClr>
            </a:outerShdw>
          </a:effectLst>
        </p:spPr>
        <p:txBody>
          <a:bodyPr lIns="0" tIns="0" rIns="0" bIns="0" anchor="ctr"/>
          <a:lstStyle/>
          <a:p>
            <a:pPr lvl="0">
              <a:defRPr>
                <a:latin typeface="+mj-lt"/>
                <a:ea typeface="+mj-ea"/>
                <a:cs typeface="+mj-cs"/>
                <a:sym typeface="Helvetica"/>
              </a:defRPr>
            </a:pPr>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200"/>
                                        <p:tgtEl>
                                          <p:spTgt spid="5">
                                            <p:txEl>
                                              <p:pRg st="0" end="0"/>
                                            </p:txEl>
                                          </p:spTgt>
                                        </p:tgtEl>
                                      </p:cBhvr>
                                    </p:animEffect>
                                  </p:childTnLst>
                                </p:cTn>
                              </p:par>
                            </p:childTnLst>
                          </p:cTn>
                        </p:par>
                        <p:par>
                          <p:cTn id="8" fill="hold" nodeType="afterGroup">
                            <p:stCondLst>
                              <p:cond delay="200"/>
                            </p:stCondLst>
                            <p:childTnLst>
                              <p:par>
                                <p:cTn id="9" presetID="10" presetClass="entr" presetSubtype="0" fill="hold" grpId="0" nodeType="after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animEffect transition="in" filter="fade">
                                      <p:cBhvr>
                                        <p:cTn id="11" dur="200"/>
                                        <p:tgtEl>
                                          <p:spTgt spid="5">
                                            <p:txEl>
                                              <p:pRg st="2" end="2"/>
                                            </p:txEl>
                                          </p:spTgt>
                                        </p:tgtEl>
                                      </p:cBhvr>
                                    </p:animEffect>
                                  </p:childTnLst>
                                </p:cTn>
                              </p:par>
                            </p:childTnLst>
                          </p:cTn>
                        </p:par>
                        <p:par>
                          <p:cTn id="12" fill="hold" nodeType="afterGroup">
                            <p:stCondLst>
                              <p:cond delay="400"/>
                            </p:stCondLst>
                            <p:childTnLst>
                              <p:par>
                                <p:cTn id="13" presetID="10" presetClass="entr" presetSubtype="0" fill="hold" grpId="0" nodeType="after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animEffect transition="in" filter="fade">
                                      <p:cBhvr>
                                        <p:cTn id="15" dur="200"/>
                                        <p:tgtEl>
                                          <p:spTgt spid="5">
                                            <p:txEl>
                                              <p:pRg st="3" end="3"/>
                                            </p:txEl>
                                          </p:spTgt>
                                        </p:tgtEl>
                                      </p:cBhvr>
                                    </p:animEffect>
                                  </p:childTnLst>
                                </p:cTn>
                              </p:par>
                            </p:childTnLst>
                          </p:cTn>
                        </p:par>
                        <p:par>
                          <p:cTn id="16" fill="hold" nodeType="afterGroup">
                            <p:stCondLst>
                              <p:cond delay="600"/>
                            </p:stCondLst>
                            <p:childTnLst>
                              <p:par>
                                <p:cTn id="17" presetID="10" presetClass="entr" presetSubtype="0" fill="hold" grpId="0" nodeType="after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Effect transition="in" filter="fade">
                                      <p:cBhvr>
                                        <p:cTn id="19" dur="200"/>
                                        <p:tgtEl>
                                          <p:spTgt spid="5">
                                            <p:txEl>
                                              <p:pRg st="5" end="5"/>
                                            </p:txEl>
                                          </p:spTgt>
                                        </p:tgtEl>
                                      </p:cBhvr>
                                    </p:animEffect>
                                  </p:childTnLst>
                                </p:cTn>
                              </p:par>
                            </p:childTnLst>
                          </p:cTn>
                        </p:par>
                        <p:par>
                          <p:cTn id="20" fill="hold" nodeType="afterGroup">
                            <p:stCondLst>
                              <p:cond delay="800"/>
                            </p:stCondLst>
                            <p:childTnLst>
                              <p:par>
                                <p:cTn id="21" presetID="10" presetClass="entr" presetSubtype="0" fill="hold" grpId="0" nodeType="after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animEffect transition="in" filter="fade">
                                      <p:cBhvr>
                                        <p:cTn id="23" dur="2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theme/theme1.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主题">
      <a:majorFont>
        <a:latin typeface="Calibri"/>
        <a:ea typeface="宋体"/>
        <a:cs typeface=""/>
      </a:majorFont>
      <a:minorFont>
        <a:latin typeface="Calibri"/>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46138" rtl="0" eaLnBrk="1" fontAlgn="base" latinLnBrk="0" hangingPunct="1">
          <a:lnSpc>
            <a:spcPct val="100000"/>
          </a:lnSpc>
          <a:spcBef>
            <a:spcPct val="0"/>
          </a:spcBef>
          <a:spcAft>
            <a:spcPct val="0"/>
          </a:spcAft>
          <a:buClrTx/>
          <a:buSzTx/>
          <a:buFont typeface="Arial" panose="020B0604020202020204" pitchFamily="34" charset="0"/>
          <a:buNone/>
          <a:tabLst/>
          <a:defRPr kumimoji="0" lang="zh-CN" sz="17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846138" rtl="0" eaLnBrk="1" fontAlgn="base" latinLnBrk="0" hangingPunct="1">
          <a:lnSpc>
            <a:spcPct val="100000"/>
          </a:lnSpc>
          <a:spcBef>
            <a:spcPct val="0"/>
          </a:spcBef>
          <a:spcAft>
            <a:spcPct val="0"/>
          </a:spcAft>
          <a:buClrTx/>
          <a:buSzTx/>
          <a:buFont typeface="Arial" panose="020B0604020202020204" pitchFamily="34" charset="0"/>
          <a:buNone/>
          <a:tabLst/>
          <a:defRPr kumimoji="0" lang="zh-CN" sz="17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txDef>
      <a:spPr>
        <a:noFill/>
        <a:ln>
          <a:solidFill>
            <a:srgbClr val="C00000"/>
          </a:solidFill>
        </a:ln>
      </a:spPr>
      <a:bodyPr wrap="square" lIns="0" tIns="0" rIns="0" bIns="0" rtlCol="0" anchor="ctr">
        <a:noAutofit/>
      </a:bodyPr>
      <a:lstStyle>
        <a:defPPr algn="ctr">
          <a:defRPr sz="1600" dirty="0" smtClean="0">
            <a:latin typeface="华文细黑" pitchFamily="2" charset="-122"/>
            <a:ea typeface="华文细黑" pitchFamily="2"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14467</TotalTime>
  <Words>2278</Words>
  <Application>Microsoft Office PowerPoint</Application>
  <PresentationFormat>自定义</PresentationFormat>
  <Paragraphs>563</Paragraphs>
  <Slides>31</Slides>
  <Notes>7</Notes>
  <HiddenSlides>0</HiddenSlides>
  <MMClips>0</MMClips>
  <ScaleCrop>false</ScaleCrop>
  <HeadingPairs>
    <vt:vector size="6" baseType="variant">
      <vt:variant>
        <vt:lpstr>已用的字体</vt:lpstr>
      </vt:variant>
      <vt:variant>
        <vt:i4>21</vt:i4>
      </vt:variant>
      <vt:variant>
        <vt:lpstr>主题</vt:lpstr>
      </vt:variant>
      <vt:variant>
        <vt:i4>1</vt:i4>
      </vt:variant>
      <vt:variant>
        <vt:lpstr>幻灯片标题</vt:lpstr>
      </vt:variant>
      <vt:variant>
        <vt:i4>31</vt:i4>
      </vt:variant>
    </vt:vector>
  </HeadingPairs>
  <TitlesOfParts>
    <vt:vector size="53" baseType="lpstr">
      <vt:lpstr>Helvetica Neue Black Condensed</vt:lpstr>
      <vt:lpstr>仿宋</vt:lpstr>
      <vt:lpstr>黑体</vt:lpstr>
      <vt:lpstr>华文仿宋</vt:lpstr>
      <vt:lpstr>华文行楷</vt:lpstr>
      <vt:lpstr>华文细黑</vt:lpstr>
      <vt:lpstr>华文新魏</vt:lpstr>
      <vt:lpstr>楷体</vt:lpstr>
      <vt:lpstr>宋体</vt:lpstr>
      <vt:lpstr>微软雅黑</vt:lpstr>
      <vt:lpstr>幼圆</vt:lpstr>
      <vt:lpstr>Arial</vt:lpstr>
      <vt:lpstr>Arial Black</vt:lpstr>
      <vt:lpstr>Arial Rounded MT Bold</vt:lpstr>
      <vt:lpstr>Bookman Old Style</vt:lpstr>
      <vt:lpstr>Calibri</vt:lpstr>
      <vt:lpstr>Constantia</vt:lpstr>
      <vt:lpstr>Helvetica</vt:lpstr>
      <vt:lpstr>Trebuchet MS</vt:lpstr>
      <vt:lpstr>Wide Latin</vt:lpstr>
      <vt:lpstr>Wingdings</vt:lpstr>
      <vt:lpstr>Office 主题</vt:lpstr>
      <vt:lpstr>PowerPoint 演示文稿</vt:lpstr>
      <vt:lpstr>原油期货结算业务 议程</vt:lpstr>
      <vt:lpstr>引子 原油结算与上期所现有品种结算主要区别</vt:lpstr>
      <vt:lpstr>原油期货结算业务 结算交割配套政策</vt:lpstr>
      <vt:lpstr>原油期货结算业务 原油期货参与模式 — 境外主体</vt:lpstr>
      <vt:lpstr>原油期货结算业务 结算架构</vt:lpstr>
      <vt:lpstr>原油期货结算业务 结算架构</vt:lpstr>
      <vt:lpstr>原油期货结算业务 结算制度</vt:lpstr>
      <vt:lpstr>原油期货结算业务 结算制度</vt:lpstr>
      <vt:lpstr>原油期货结算业务 保证金管理 - 指定存管银行</vt:lpstr>
      <vt:lpstr>原油期货结算业务 境内客户存管业务指定存管银行</vt:lpstr>
      <vt:lpstr>原油期货结算业务 保证金管理 - 存管银行账户设置</vt:lpstr>
      <vt:lpstr>原油期货结算业务 保证金管理 - 存管银行账户设置</vt:lpstr>
      <vt:lpstr>原油期货结算业务 保证金管理 – 资金划拨</vt:lpstr>
      <vt:lpstr>原油期货结算业务 保证金分账管理</vt:lpstr>
      <vt:lpstr>原油期货结算业务 保证金分账管理</vt:lpstr>
      <vt:lpstr>原油期货结算业务 日常结算 – 电子出入金</vt:lpstr>
      <vt:lpstr>原油期货结算业务 日常结算 - 作为保证金使用的资产</vt:lpstr>
      <vt:lpstr>原油期货结算业务 日常结算 - 作为保证金使用的资产</vt:lpstr>
      <vt:lpstr>原油期货结算业务 结算风险控制 – 交易保证金</vt:lpstr>
      <vt:lpstr>原油期货结算业务 结算风险控制 - 交易保证金</vt:lpstr>
      <vt:lpstr>原油期货结算业务 委托结算</vt:lpstr>
      <vt:lpstr>原油期货结算业务 结算风险控制 - 结算准备金</vt:lpstr>
      <vt:lpstr>原油期货结算业务 结算风险控制 - 结算准备金</vt:lpstr>
      <vt:lpstr>原油期货结算业务 结算风险控制</vt:lpstr>
      <vt:lpstr>原油期货结算业务 结算风险控制</vt:lpstr>
      <vt:lpstr>原油期货结算业务 会员结算</vt:lpstr>
      <vt:lpstr>原油期货结算业务 会员结算 – 日常结购汇 vs 强制结汇</vt:lpstr>
      <vt:lpstr>原油期货结算业务 交割结算 – 保税实物交割</vt:lpstr>
      <vt:lpstr>原油期货结算业务 交割结算 – 免征增值税政策</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Lynn</dc:creator>
  <cp:lastModifiedBy>Hu, Rosa</cp:lastModifiedBy>
  <cp:revision>567</cp:revision>
  <cp:lastPrinted>2017-06-02T14:12:25Z</cp:lastPrinted>
  <dcterms:modified xsi:type="dcterms:W3CDTF">2017-06-09T06:44:40Z</dcterms:modified>
</cp:coreProperties>
</file>