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20" r:id="rId4"/>
    <p:sldId id="311" r:id="rId5"/>
    <p:sldId id="325" r:id="rId6"/>
    <p:sldId id="315" r:id="rId7"/>
    <p:sldId id="327" r:id="rId8"/>
    <p:sldId id="317" r:id="rId9"/>
    <p:sldId id="328" r:id="rId10"/>
    <p:sldId id="329" r:id="rId11"/>
    <p:sldId id="307" r:id="rId12"/>
    <p:sldId id="294" r:id="rId13"/>
    <p:sldId id="321" r:id="rId14"/>
    <p:sldId id="324" r:id="rId15"/>
    <p:sldId id="323" r:id="rId16"/>
    <p:sldId id="26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408" autoAdjust="0"/>
  </p:normalViewPr>
  <p:slideViewPr>
    <p:cSldViewPr>
      <p:cViewPr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lang="zh-CN"/>
        </a:p>
      </dgm:t>
    </dgm:pt>
    <dgm:pt modelId="{AC5265C1-0BAB-4984-A634-E4518A8EC253}">
      <dgm:prSet phldrT="[Text]"/>
      <dgm:spPr>
        <a:solidFill>
          <a:srgbClr val="FFC000"/>
        </a:solidFill>
      </dgm:spPr>
      <dgm:t>
        <a:bodyPr/>
        <a:lstStyle>
          <a:extLst/>
        </a:lstStyle>
        <a:p>
          <a:pPr algn="ctr"/>
          <a:r>
            <a:rPr lang="zh-CN" altLang="en-US" dirty="0" smtClean="0">
              <a:solidFill>
                <a:schemeClr val="tx1"/>
              </a:solidFill>
              <a:latin typeface="华文楷体" pitchFamily="2" charset="-122"/>
              <a:ea typeface="华文楷体" pitchFamily="2" charset="-122"/>
              <a:hlinkClick xmlns:r="http://schemas.openxmlformats.org/officeDocument/2006/relationships" r:id="" action="ppaction://noaction"/>
            </a:rPr>
            <a:t> 矛盾因素分析</a:t>
          </a:r>
          <a:endParaRPr lang="zh-CN" dirty="0">
            <a:solidFill>
              <a:schemeClr val="tx1"/>
            </a:solidFill>
            <a:latin typeface="华文楷体" pitchFamily="2" charset="-122"/>
            <a:ea typeface="华文楷体" pitchFamily="2" charset="-122"/>
          </a:endParaRPr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zh-CN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zh-CN"/>
        </a:p>
      </dgm:t>
    </dgm:pt>
    <dgm:pt modelId="{F50BDB3E-817D-4A89-9D71-D9E0B029567B}">
      <dgm:prSet phldrT="[Text]"/>
      <dgm:spPr>
        <a:solidFill>
          <a:srgbClr val="00B0F0"/>
        </a:solidFill>
      </dgm:spPr>
      <dgm:t>
        <a:bodyPr/>
        <a:lstStyle>
          <a:extLst/>
        </a:lstStyle>
        <a:p>
          <a:pPr algn="ctr"/>
          <a:r>
            <a:rPr lang="zh-CN" altLang="en-US" dirty="0" smtClean="0">
              <a:solidFill>
                <a:schemeClr val="tx1"/>
              </a:solidFill>
              <a:latin typeface="华文楷体" pitchFamily="2" charset="-122"/>
              <a:ea typeface="华文楷体" pitchFamily="2" charset="-122"/>
              <a:hlinkClick xmlns:r="http://schemas.openxmlformats.org/officeDocument/2006/relationships" r:id="" action="ppaction://noaction"/>
            </a:rPr>
            <a:t>交易策略及风险控制</a:t>
          </a:r>
          <a:endParaRPr lang="zh-CN" dirty="0">
            <a:solidFill>
              <a:schemeClr val="tx1"/>
            </a:solidFill>
            <a:latin typeface="华文楷体" pitchFamily="2" charset="-122"/>
            <a:ea typeface="华文楷体" pitchFamily="2" charset="-122"/>
          </a:endParaRPr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lang="zh-CN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lang="zh-CN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zh-CN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zh-CN"/>
        </a:p>
      </dgm:t>
    </dgm:pt>
    <dgm:pt modelId="{06B5F591-72E0-4CFF-9799-36D4050BD51D}" type="pres">
      <dgm:prSet presAssocID="{AC5265C1-0BAB-4984-A634-E4518A8EC253}" presName="parentLeftMargin" presStyleLbl="node1" presStyleIdx="0" presStyleCnt="2"/>
      <dgm:spPr/>
      <dgm:t>
        <a:bodyPr/>
        <a:lstStyle>
          <a:extLst/>
        </a:lstStyle>
        <a:p>
          <a:endParaRPr lang="zh-CN"/>
        </a:p>
      </dgm:t>
    </dgm:pt>
    <dgm:pt modelId="{12E5634D-BCAA-48AB-BADB-754A15E9B7AC}" type="pres">
      <dgm:prSet presAssocID="{AC5265C1-0BAB-4984-A634-E4518A8EC253}" presName="parentText" presStyleLbl="node1" presStyleIdx="0" presStyleCnt="2" custScaleX="139559" custScaleY="138986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zh-CN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zh-CN"/>
        </a:p>
      </dgm:t>
    </dgm:pt>
    <dgm:pt modelId="{51228DB3-E7D4-486B-A0C1-9A59D129891F}" type="pres">
      <dgm:prSet presAssocID="{AC5265C1-0BAB-4984-A634-E4518A8EC253}" presName="childText" presStyleLbl="alignAcc1" presStyleIdx="0" presStyleCnt="2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zh-CN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zh-CN"/>
        </a:p>
      </dgm:t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lang="zh-CN"/>
        </a:p>
      </dgm:t>
    </dgm:pt>
    <dgm:pt modelId="{63AA2D3F-331D-492F-82D5-8A2B6C78BAAD}" type="pres">
      <dgm:prSet presAssocID="{F50BDB3E-817D-4A89-9D71-D9E0B029567B}" presName="parentLeftMargin" presStyleLbl="node1" presStyleIdx="0" presStyleCnt="2"/>
      <dgm:spPr/>
      <dgm:t>
        <a:bodyPr/>
        <a:lstStyle>
          <a:extLst/>
        </a:lstStyle>
        <a:p>
          <a:endParaRPr lang="zh-CN"/>
        </a:p>
      </dgm:t>
    </dgm:pt>
    <dgm:pt modelId="{2CFD44AC-C5B0-407B-B2EE-07415AFE4DC4}" type="pres">
      <dgm:prSet presAssocID="{F50BDB3E-817D-4A89-9D71-D9E0B029567B}" presName="parentText" presStyleLbl="node1" presStyleIdx="1" presStyleCnt="2" custScaleX="140883" custScaleY="139841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zh-CN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lang="zh-CN"/>
        </a:p>
      </dgm:t>
    </dgm:pt>
    <dgm:pt modelId="{2DB5D132-AB90-49A4-A479-F0988A86E33E}" type="pres">
      <dgm:prSet presAssocID="{F50BDB3E-817D-4A89-9D71-D9E0B029567B}" presName="childText" presStyleLbl="alignAcc1" presStyleIdx="1" presStyleCnt="2" custLinFactY="-32108" custLinFactNeighborX="0" custLinFactNeighborY="-100000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zh-CN"/>
        </a:p>
      </dgm:t>
    </dgm:pt>
  </dgm:ptLst>
  <dgm:cxnLst>
    <dgm:cxn modelId="{BF2FA543-16C5-4DC6-BC3A-3E56302D8CE9}" type="presOf" srcId="{F50BDB3E-817D-4A89-9D71-D9E0B029567B}" destId="{63AA2D3F-331D-492F-82D5-8A2B6C78BAAD}" srcOrd="0" destOrd="0" presId="urn:microsoft.com/office/officeart/2005/8/layout/list1#1"/>
    <dgm:cxn modelId="{579A338B-B5D8-4240-8867-8564B0DC96F3}" srcId="{8554BDF9-8515-4677-9942-0171F000F8EB}" destId="{AC5265C1-0BAB-4984-A634-E4518A8EC253}" srcOrd="0" destOrd="0" parTransId="{26A0947C-B518-417C-9D68-EC422DC1E3A5}" sibTransId="{E68E8117-B3CB-464C-9711-4DBE8BF88216}"/>
    <dgm:cxn modelId="{E8EF61B1-515C-44F0-9393-3A960B69FA7A}" srcId="{8554BDF9-8515-4677-9942-0171F000F8EB}" destId="{F50BDB3E-817D-4A89-9D71-D9E0B029567B}" srcOrd="1" destOrd="0" parTransId="{DE0B39BA-A6F3-455E-8022-365CCF701DB7}" sibTransId="{25F4C625-3E51-442C-BBB8-3FA715271B27}"/>
    <dgm:cxn modelId="{A4393C3F-FF3A-48C4-A2F7-798B504C2820}" type="presOf" srcId="{F50BDB3E-817D-4A89-9D71-D9E0B029567B}" destId="{2CFD44AC-C5B0-407B-B2EE-07415AFE4DC4}" srcOrd="1" destOrd="0" presId="urn:microsoft.com/office/officeart/2005/8/layout/list1#1"/>
    <dgm:cxn modelId="{988CB2FD-ADB5-4171-A44C-6D048B6A2869}" type="presOf" srcId="{AC5265C1-0BAB-4984-A634-E4518A8EC253}" destId="{12E5634D-BCAA-48AB-BADB-754A15E9B7AC}" srcOrd="1" destOrd="0" presId="urn:microsoft.com/office/officeart/2005/8/layout/list1#1"/>
    <dgm:cxn modelId="{721D7787-F9C9-49DB-95CB-F9FCA945529D}" type="presOf" srcId="{AC5265C1-0BAB-4984-A634-E4518A8EC253}" destId="{06B5F591-72E0-4CFF-9799-36D4050BD51D}" srcOrd="0" destOrd="0" presId="urn:microsoft.com/office/officeart/2005/8/layout/list1#1"/>
    <dgm:cxn modelId="{5ACEB9F0-AFF9-4EEE-B69E-AFE81F2EBA6E}" type="presOf" srcId="{8554BDF9-8515-4677-9942-0171F000F8EB}" destId="{9D58511D-D18C-46E6-ADFB-6CDE1389D37F}" srcOrd="0" destOrd="0" presId="urn:microsoft.com/office/officeart/2005/8/layout/list1#1"/>
    <dgm:cxn modelId="{3E114870-67C2-4368-BD10-378519FDA736}" type="presParOf" srcId="{9D58511D-D18C-46E6-ADFB-6CDE1389D37F}" destId="{D4434ECF-2146-46AC-B62E-87AB389C995A}" srcOrd="0" destOrd="0" presId="urn:microsoft.com/office/officeart/2005/8/layout/list1#1"/>
    <dgm:cxn modelId="{EB39FC1F-39AC-41FA-ACCA-22009DFCA74A}" type="presParOf" srcId="{D4434ECF-2146-46AC-B62E-87AB389C995A}" destId="{06B5F591-72E0-4CFF-9799-36D4050BD51D}" srcOrd="0" destOrd="0" presId="urn:microsoft.com/office/officeart/2005/8/layout/list1#1"/>
    <dgm:cxn modelId="{CEACA936-28C3-4350-9602-0B1ACBC84130}" type="presParOf" srcId="{D4434ECF-2146-46AC-B62E-87AB389C995A}" destId="{12E5634D-BCAA-48AB-BADB-754A15E9B7AC}" srcOrd="1" destOrd="0" presId="urn:microsoft.com/office/officeart/2005/8/layout/list1#1"/>
    <dgm:cxn modelId="{BB8C05DB-FE02-4E14-A623-A352DC4D1A71}" type="presParOf" srcId="{9D58511D-D18C-46E6-ADFB-6CDE1389D37F}" destId="{3DAA9763-50F6-4CC4-B6DA-0A4C45FFB361}" srcOrd="1" destOrd="0" presId="urn:microsoft.com/office/officeart/2005/8/layout/list1#1"/>
    <dgm:cxn modelId="{C98020B2-10FA-4CFD-B165-FF42C611BC61}" type="presParOf" srcId="{9D58511D-D18C-46E6-ADFB-6CDE1389D37F}" destId="{51228DB3-E7D4-486B-A0C1-9A59D129891F}" srcOrd="2" destOrd="0" presId="urn:microsoft.com/office/officeart/2005/8/layout/list1#1"/>
    <dgm:cxn modelId="{D1F83D92-528A-4928-B0DB-B3DCCC6E52A8}" type="presParOf" srcId="{9D58511D-D18C-46E6-ADFB-6CDE1389D37F}" destId="{ECC02425-44D1-4F4C-B5D6-13442CA71F2A}" srcOrd="3" destOrd="0" presId="urn:microsoft.com/office/officeart/2005/8/layout/list1#1"/>
    <dgm:cxn modelId="{A08FD73E-ECBC-4BE1-9372-289B63986B0F}" type="presParOf" srcId="{9D58511D-D18C-46E6-ADFB-6CDE1389D37F}" destId="{98CD7476-6A48-4BD0-A0B1-E79081300878}" srcOrd="4" destOrd="0" presId="urn:microsoft.com/office/officeart/2005/8/layout/list1#1"/>
    <dgm:cxn modelId="{7608AE6F-7D4D-44F0-A993-B672DE0B1B11}" type="presParOf" srcId="{98CD7476-6A48-4BD0-A0B1-E79081300878}" destId="{63AA2D3F-331D-492F-82D5-8A2B6C78BAAD}" srcOrd="0" destOrd="0" presId="urn:microsoft.com/office/officeart/2005/8/layout/list1#1"/>
    <dgm:cxn modelId="{B1013538-C3F3-479F-9C05-3AE167D9C498}" type="presParOf" srcId="{98CD7476-6A48-4BD0-A0B1-E79081300878}" destId="{2CFD44AC-C5B0-407B-B2EE-07415AFE4DC4}" srcOrd="1" destOrd="0" presId="urn:microsoft.com/office/officeart/2005/8/layout/list1#1"/>
    <dgm:cxn modelId="{919293DE-43E7-4247-95C1-9E917862EBB9}" type="presParOf" srcId="{9D58511D-D18C-46E6-ADFB-6CDE1389D37F}" destId="{E27A153A-8ADD-4646-B3A3-509A74CD0695}" srcOrd="5" destOrd="0" presId="urn:microsoft.com/office/officeart/2005/8/layout/list1#1"/>
    <dgm:cxn modelId="{1C6EC277-1A66-4626-A46B-5DCEBEEC20CE}" type="presParOf" srcId="{9D58511D-D18C-46E6-ADFB-6CDE1389D37F}" destId="{2DB5D132-AB90-49A4-A479-F0988A86E33E}" srcOrd="6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228DB3-E7D4-486B-A0C1-9A59D129891F}">
      <dsp:nvSpPr>
        <dsp:cNvPr id="0" name=""/>
        <dsp:cNvSpPr/>
      </dsp:nvSpPr>
      <dsp:spPr>
        <a:xfrm>
          <a:off x="0" y="1426229"/>
          <a:ext cx="441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215877" y="532652"/>
          <a:ext cx="4203722" cy="1353946"/>
        </a:xfrm>
        <a:prstGeom prst="roundRect">
          <a:avLst/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solidFill>
                <a:schemeClr val="tx1"/>
              </a:solidFill>
              <a:latin typeface="华文楷体" pitchFamily="2" charset="-122"/>
              <a:ea typeface="华文楷体" pitchFamily="2" charset="-122"/>
              <a:hlinkClick xmlns:r="http://schemas.openxmlformats.org/officeDocument/2006/relationships" r:id="" action="ppaction://noaction"/>
            </a:rPr>
            <a:t> 矛盾因素分析</a:t>
          </a:r>
          <a:endParaRPr lang="zh-CN" sz="3300" kern="1200" dirty="0">
            <a:solidFill>
              <a:schemeClr val="tx1"/>
            </a:solidFill>
            <a:latin typeface="华文楷体" pitchFamily="2" charset="-122"/>
            <a:ea typeface="华文楷体" pitchFamily="2" charset="-122"/>
          </a:endParaRPr>
        </a:p>
      </dsp:txBody>
      <dsp:txXfrm>
        <a:off x="215877" y="532652"/>
        <a:ext cx="4203722" cy="1353946"/>
      </dsp:txXfrm>
    </dsp:sp>
    <dsp:sp modelId="{2DB5D132-AB90-49A4-A479-F0988A86E33E}">
      <dsp:nvSpPr>
        <dsp:cNvPr id="0" name=""/>
        <dsp:cNvSpPr/>
      </dsp:nvSpPr>
      <dsp:spPr>
        <a:xfrm>
          <a:off x="0" y="2557134"/>
          <a:ext cx="441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D44AC-C5B0-407B-B2EE-07415AFE4DC4}">
      <dsp:nvSpPr>
        <dsp:cNvPr id="0" name=""/>
        <dsp:cNvSpPr/>
      </dsp:nvSpPr>
      <dsp:spPr>
        <a:xfrm>
          <a:off x="213211" y="2390848"/>
          <a:ext cx="4205296" cy="1362275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>
              <a:solidFill>
                <a:schemeClr val="tx1"/>
              </a:solidFill>
              <a:latin typeface="华文楷体" pitchFamily="2" charset="-122"/>
              <a:ea typeface="华文楷体" pitchFamily="2" charset="-122"/>
              <a:hlinkClick xmlns:r="http://schemas.openxmlformats.org/officeDocument/2006/relationships" r:id="" action="ppaction://noaction"/>
            </a:rPr>
            <a:t>交易策略及风险控制</a:t>
          </a:r>
          <a:endParaRPr lang="zh-CN" sz="3300" kern="1200" dirty="0">
            <a:solidFill>
              <a:schemeClr val="tx1"/>
            </a:solidFill>
            <a:latin typeface="华文楷体" pitchFamily="2" charset="-122"/>
            <a:ea typeface="华文楷体" pitchFamily="2" charset="-122"/>
          </a:endParaRPr>
        </a:p>
      </dsp:txBody>
      <dsp:txXfrm>
        <a:off x="213211" y="2390848"/>
        <a:ext cx="4205296" cy="1362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CBAFD-6504-4057-8E75-1E3DDFED92C4}" type="datetimeFigureOut">
              <a:rPr lang="zh-CN" altLang="en-US" smtClean="0"/>
              <a:pPr/>
              <a:t>2014-12-12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E4D90-5A3E-485C-82BF-9144C46BA1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6328FE-E6CF-41D6-9E87-67467248CB28}" type="slidenum">
              <a:rPr lang="zh-CN" altLang="en-US" smtClean="0">
                <a:ea typeface="宋体" charset="-122"/>
              </a:rPr>
              <a:pPr/>
              <a:t>1</a:t>
            </a:fld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C620C2-41F3-4932-B1E6-492EF03BEF7C}" type="slidenum">
              <a:rPr lang="zh-CN" altLang="en-US" smtClean="0">
                <a:latin typeface="Arial" pitchFamily="34" charset="0"/>
              </a:rPr>
              <a:pPr/>
              <a:t>4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C620C2-41F3-4932-B1E6-492EF03BEF7C}" type="slidenum">
              <a:rPr lang="zh-CN" altLang="en-US" smtClean="0">
                <a:latin typeface="Arial" pitchFamily="34" charset="0"/>
              </a:rPr>
              <a:pPr/>
              <a:t>6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C620C2-41F3-4932-B1E6-492EF03BEF7C}" type="slidenum">
              <a:rPr lang="zh-CN" altLang="en-US" smtClean="0">
                <a:latin typeface="Arial" pitchFamily="34" charset="0"/>
              </a:rPr>
              <a:pPr/>
              <a:t>7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E4D90-5A3E-485C-82BF-9144C46BA16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C620C2-41F3-4932-B1E6-492EF03BEF7C}" type="slidenum">
              <a:rPr lang="zh-CN" altLang="en-US" smtClean="0">
                <a:latin typeface="Arial" pitchFamily="34" charset="0"/>
              </a:rPr>
              <a:pPr/>
              <a:t>9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9420F8-D94D-4E20-8458-18ED05ABC5DD}" type="slidenum">
              <a:rPr lang="zh-CN" altLang="en-US" smtClean="0">
                <a:latin typeface="Arial" pitchFamily="34" charset="0"/>
              </a:rPr>
              <a:pPr/>
              <a:t>16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2014-12-12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2014-12-12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2014-12-12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2014-12-12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2014-12-12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2014-12-12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2014-12-12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wmf"/><Relationship Id="rId7" Type="http://schemas.openxmlformats.org/officeDocument/2006/relationships/slide" Target="slide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PPT背景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-315416"/>
            <a:ext cx="98107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2411760" y="2204864"/>
            <a:ext cx="72530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latin typeface="+mn-ea"/>
              </a:rPr>
              <a:t>反转不易 </a:t>
            </a:r>
            <a:r>
              <a:rPr lang="en-US" altLang="zh-CN" sz="3200" b="1" dirty="0" smtClean="0">
                <a:latin typeface="+mn-ea"/>
              </a:rPr>
              <a:t> </a:t>
            </a:r>
            <a:r>
              <a:rPr lang="zh-CN" altLang="en-US" sz="3200" b="1" dirty="0" smtClean="0">
                <a:latin typeface="+mn-ea"/>
              </a:rPr>
              <a:t>矿石反弹抛空为良策</a:t>
            </a:r>
            <a:endParaRPr lang="en-US" altLang="zh-CN" sz="3200" b="1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latin typeface="+mn-ea"/>
              </a:rPr>
              <a:t>                           </a:t>
            </a:r>
            <a:endParaRPr lang="en-US" altLang="zh-CN" sz="2000" b="1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 smtClean="0">
                <a:latin typeface="+mn-ea"/>
              </a:rPr>
              <a:t>                             </a:t>
            </a:r>
            <a:r>
              <a:rPr lang="zh-CN" altLang="en-US" sz="2000" b="1" dirty="0" smtClean="0">
                <a:latin typeface="+mn-ea"/>
              </a:rPr>
              <a:t>中钢期货研发团队</a:t>
            </a:r>
            <a:endParaRPr lang="en-US" altLang="zh-CN" sz="20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pt背景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190500"/>
            <a:ext cx="97536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42844" y="642918"/>
            <a:ext cx="5857916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房地产市场难回暖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407196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929066"/>
            <a:ext cx="43577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428736"/>
            <a:ext cx="442915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357298"/>
            <a:ext cx="414340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pt背景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190500"/>
            <a:ext cx="97536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42844" y="642918"/>
            <a:ext cx="5857916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降息对房地产市场影响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4429124" y="2071678"/>
            <a:ext cx="3571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左箭头 13"/>
          <p:cNvSpPr/>
          <p:nvPr/>
        </p:nvSpPr>
        <p:spPr>
          <a:xfrm>
            <a:off x="4429124" y="4572008"/>
            <a:ext cx="35719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3" y="1500174"/>
            <a:ext cx="4286248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下箭头 15"/>
          <p:cNvSpPr/>
          <p:nvPr/>
        </p:nvSpPr>
        <p:spPr>
          <a:xfrm>
            <a:off x="6929454" y="3286124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929066"/>
            <a:ext cx="42148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57298"/>
            <a:ext cx="4367221" cy="229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29066"/>
            <a:ext cx="44291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笑脸 10">
            <a:hlinkClick r:id="rId7" action="ppaction://hlinksldjump"/>
          </p:cNvPr>
          <p:cNvSpPr/>
          <p:nvPr/>
        </p:nvSpPr>
        <p:spPr>
          <a:xfrm>
            <a:off x="8972552" y="6429396"/>
            <a:ext cx="342896" cy="34289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pt背景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190500"/>
            <a:ext cx="97536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42844" y="642918"/>
            <a:ext cx="4862513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季节性补库和供应短缺难现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4357686" cy="242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5313" y="1285860"/>
            <a:ext cx="4638687" cy="24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1317599"/>
            <a:ext cx="4357687" cy="239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857628"/>
            <a:ext cx="4448187" cy="237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笑脸 7">
            <a:hlinkClick r:id="rId7" action="ppaction://hlinksldjump"/>
          </p:cNvPr>
          <p:cNvSpPr/>
          <p:nvPr/>
        </p:nvSpPr>
        <p:spPr>
          <a:xfrm>
            <a:off x="8972552" y="6429396"/>
            <a:ext cx="342896" cy="34289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pt背景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90500"/>
            <a:ext cx="97536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000232" y="571480"/>
            <a:ext cx="4429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交易策略及风险控制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85860"/>
            <a:ext cx="857252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5643578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dirty="0" smtClean="0"/>
              <a:t>短线</a:t>
            </a:r>
            <a:r>
              <a:rPr lang="en-US" altLang="zh-CN" dirty="0" smtClean="0"/>
              <a:t>460-500</a:t>
            </a:r>
            <a:r>
              <a:rPr lang="zh-CN" altLang="en-US" dirty="0" smtClean="0"/>
              <a:t>区间运行；若遇利好刺激，或突破</a:t>
            </a:r>
            <a:r>
              <a:rPr lang="en-US" altLang="zh-CN" dirty="0" smtClean="0"/>
              <a:t>500</a:t>
            </a:r>
            <a:r>
              <a:rPr lang="zh-CN" altLang="en-US" dirty="0" smtClean="0"/>
              <a:t>关口，但仍将于</a:t>
            </a:r>
            <a:r>
              <a:rPr lang="en-US" altLang="zh-CN" dirty="0" smtClean="0"/>
              <a:t>520</a:t>
            </a:r>
            <a:r>
              <a:rPr lang="zh-CN" altLang="en-US" dirty="0" smtClean="0"/>
              <a:t>处承压；中线下跌目标位</a:t>
            </a:r>
            <a:r>
              <a:rPr lang="en-US" altLang="zh-CN" dirty="0" smtClean="0"/>
              <a:t>420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pt背景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90500"/>
            <a:ext cx="97536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000232" y="571480"/>
            <a:ext cx="4429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交易策略及风险控制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42844" y="2571745"/>
          <a:ext cx="4643470" cy="3344555"/>
        </p:xfrm>
        <a:graphic>
          <a:graphicData uri="http://schemas.openxmlformats.org/drawingml/2006/table">
            <a:tbl>
              <a:tblPr/>
              <a:tblGrid>
                <a:gridCol w="287648"/>
                <a:gridCol w="2149797"/>
                <a:gridCol w="2206025"/>
              </a:tblGrid>
              <a:tr h="1074705">
                <a:tc gridSpan="3"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微软雅黑" pitchFamily="34" charset="-122"/>
                          <a:cs typeface="Tahoma" pitchFamily="34" charset="0"/>
                        </a:rPr>
                        <a:t>       460-500</a:t>
                      </a: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微软雅黑" pitchFamily="34" charset="-122"/>
                          <a:cs typeface="Tahoma" pitchFamily="34" charset="0"/>
                        </a:rPr>
                        <a:t>元区间灵活操作：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微软雅黑" pitchFamily="34" charset="-122"/>
                          <a:cs typeface="Tahoma" pitchFamily="34" charset="0"/>
                        </a:rPr>
                        <a:t>可在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微软雅黑" pitchFamily="34" charset="-122"/>
                          <a:cs typeface="Tahoma" pitchFamily="34" charset="0"/>
                        </a:rPr>
                        <a:t>490-500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微软雅黑" pitchFamily="34" charset="-122"/>
                          <a:cs typeface="Tahoma" pitchFamily="34" charset="0"/>
                        </a:rPr>
                        <a:t>元建仓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微软雅黑" pitchFamily="34" charset="-122"/>
                          <a:cs typeface="Tahoma" pitchFamily="34" charset="0"/>
                        </a:rPr>
                        <a:t>25%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微软雅黑" pitchFamily="34" charset="-122"/>
                          <a:cs typeface="Tahoma" pitchFamily="34" charset="0"/>
                        </a:rPr>
                        <a:t>，开仓均价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微软雅黑" pitchFamily="34" charset="-122"/>
                          <a:cs typeface="Tahoma" pitchFamily="34" charset="0"/>
                        </a:rPr>
                        <a:t>495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微软雅黑" pitchFamily="34" charset="-122"/>
                          <a:cs typeface="Tahoma" pitchFamily="34" charset="0"/>
                        </a:rPr>
                        <a:t>元；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微软雅黑" pitchFamily="34" charset="-122"/>
                          <a:cs typeface="Tahoma" pitchFamily="34" charset="0"/>
                        </a:rPr>
                        <a:t>460-470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微软雅黑" pitchFamily="34" charset="-122"/>
                          <a:cs typeface="Tahoma" pitchFamily="34" charset="0"/>
                        </a:rPr>
                        <a:t>元逢低止盈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微软雅黑" pitchFamily="34" charset="-122"/>
                          <a:cs typeface="Tahoma" pitchFamily="34" charset="0"/>
                        </a:rPr>
                        <a:t>12.5%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微软雅黑" pitchFamily="34" charset="-122"/>
                          <a:cs typeface="Tahoma" pitchFamily="34" charset="0"/>
                        </a:rPr>
                        <a:t>，止盈均价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微软雅黑" pitchFamily="34" charset="-122"/>
                          <a:cs typeface="Tahoma" pitchFamily="34" charset="0"/>
                        </a:rPr>
                        <a:t>465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微软雅黑" pitchFamily="34" charset="-122"/>
                          <a:cs typeface="Tahoma" pitchFamily="34" charset="0"/>
                        </a:rPr>
                        <a:t>元，获利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微软雅黑" pitchFamily="34" charset="-122"/>
                          <a:cs typeface="Tahoma" pitchFamily="34" charset="0"/>
                        </a:rPr>
                        <a:t>7.5%</a:t>
                      </a:r>
                      <a:r>
                        <a:rPr lang="zh-CN" altLang="en-US" sz="1200" dirty="0" smtClean="0">
                          <a:latin typeface="Tahoma" pitchFamily="34" charset="0"/>
                          <a:ea typeface="微软雅黑" pitchFamily="34" charset="-122"/>
                          <a:cs typeface="Tahoma" pitchFamily="34" charset="0"/>
                        </a:rPr>
                        <a:t>；上述操作可反复进行。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endParaRPr lang="zh-CN" sz="12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zh-CN" sz="12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5546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en-US" sz="14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zh-CN" sz="1400" b="1" dirty="0" smtClean="0">
                          <a:latin typeface="Tahoma"/>
                          <a:ea typeface="微软雅黑"/>
                          <a:cs typeface="Times New Roman"/>
                        </a:rPr>
                        <a:t>走势</a:t>
                      </a:r>
                      <a:r>
                        <a:rPr lang="en-US" sz="1400" b="1" dirty="0" smtClean="0">
                          <a:latin typeface="Tahoma"/>
                          <a:ea typeface="微软雅黑"/>
                          <a:cs typeface="Times New Roman"/>
                        </a:rPr>
                        <a:t>1</a:t>
                      </a:r>
                      <a:r>
                        <a:rPr lang="zh-CN" sz="1400" b="1" dirty="0" smtClean="0">
                          <a:latin typeface="Tahoma"/>
                          <a:ea typeface="微软雅黑"/>
                          <a:cs typeface="Times New Roman"/>
                        </a:rPr>
                        <a:t>：扩大反弹</a:t>
                      </a:r>
                      <a:endParaRPr lang="en-US" altLang="zh-CN" sz="1400" b="1" dirty="0" smtClean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zh-CN" sz="1400" b="1" dirty="0" smtClean="0">
                          <a:latin typeface="Tahoma"/>
                          <a:ea typeface="微软雅黑"/>
                          <a:cs typeface="Times New Roman"/>
                        </a:rPr>
                        <a:t>走势</a:t>
                      </a:r>
                      <a:r>
                        <a:rPr lang="en-US" sz="1400" b="1" dirty="0">
                          <a:latin typeface="Tahoma"/>
                          <a:ea typeface="微软雅黑"/>
                          <a:cs typeface="Times New Roman"/>
                        </a:rPr>
                        <a:t>2</a:t>
                      </a:r>
                      <a:r>
                        <a:rPr lang="zh-CN" sz="1400" b="1" dirty="0">
                          <a:latin typeface="Tahoma"/>
                          <a:ea typeface="微软雅黑"/>
                          <a:cs typeface="Times New Roman"/>
                        </a:rPr>
                        <a:t>：再次下跌</a:t>
                      </a: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604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altLang="zh-CN" sz="1400" dirty="0" smtClean="0">
                          <a:latin typeface="Tahoma"/>
                          <a:ea typeface="微软雅黑"/>
                          <a:cs typeface="Times New Roman"/>
                        </a:rPr>
                        <a:t>1</a:t>
                      </a:r>
                      <a:endParaRPr lang="zh-CN" sz="14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alt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      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突破</a:t>
                      </a:r>
                      <a:r>
                        <a:rPr lang="en-US" sz="1200" dirty="0">
                          <a:latin typeface="Tahoma"/>
                          <a:ea typeface="微软雅黑"/>
                          <a:cs typeface="Times New Roman"/>
                        </a:rPr>
                        <a:t>500</a:t>
                      </a:r>
                      <a:r>
                        <a:rPr lang="zh-CN" sz="1200" dirty="0">
                          <a:latin typeface="Tahoma"/>
                          <a:ea typeface="微软雅黑"/>
                          <a:cs typeface="Times New Roman"/>
                        </a:rPr>
                        <a:t>元一线压力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，在</a:t>
                      </a:r>
                      <a:r>
                        <a:rPr lang="en-US" sz="1200" dirty="0">
                          <a:latin typeface="Tahoma"/>
                          <a:ea typeface="微软雅黑"/>
                          <a:cs typeface="Times New Roman"/>
                        </a:rPr>
                        <a:t>505-515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元</a:t>
                      </a:r>
                      <a:r>
                        <a:rPr lang="zh-CN" altLang="en-US" sz="1200" dirty="0" smtClean="0">
                          <a:latin typeface="Tahoma"/>
                          <a:ea typeface="微软雅黑"/>
                          <a:cs typeface="Times New Roman"/>
                        </a:rPr>
                        <a:t>加仓</a:t>
                      </a:r>
                      <a:r>
                        <a:rPr lang="en-US" sz="1200" dirty="0" smtClean="0">
                          <a:latin typeface="Tahoma"/>
                          <a:ea typeface="微软雅黑"/>
                          <a:cs typeface="Times New Roman"/>
                        </a:rPr>
                        <a:t>20%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，开</a:t>
                      </a:r>
                      <a:r>
                        <a:rPr lang="zh-CN" sz="1200" dirty="0">
                          <a:latin typeface="Tahoma"/>
                          <a:ea typeface="微软雅黑"/>
                          <a:cs typeface="Times New Roman"/>
                        </a:rPr>
                        <a:t>仓均价</a:t>
                      </a:r>
                      <a:r>
                        <a:rPr lang="en-US" sz="1200" dirty="0">
                          <a:latin typeface="Tahoma"/>
                          <a:ea typeface="微软雅黑"/>
                          <a:cs typeface="Times New Roman"/>
                        </a:rPr>
                        <a:t>510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元</a:t>
                      </a:r>
                      <a:r>
                        <a:rPr lang="zh-CN" altLang="en-US" sz="1200" dirty="0" smtClean="0">
                          <a:latin typeface="Tahoma"/>
                          <a:ea typeface="微软雅黑"/>
                          <a:cs typeface="Times New Roman"/>
                        </a:rPr>
                        <a:t>。</a:t>
                      </a:r>
                      <a:endParaRPr lang="zh-CN" sz="12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alt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       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若矿</a:t>
                      </a:r>
                      <a:r>
                        <a:rPr lang="zh-CN" sz="1200" dirty="0">
                          <a:latin typeface="Tahoma"/>
                          <a:ea typeface="微软雅黑"/>
                          <a:cs typeface="Times New Roman"/>
                        </a:rPr>
                        <a:t>价再次创新低下跌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，在</a:t>
                      </a:r>
                      <a:r>
                        <a:rPr lang="en-US" sz="1200" dirty="0">
                          <a:latin typeface="Tahoma"/>
                          <a:ea typeface="微软雅黑"/>
                          <a:cs typeface="Times New Roman"/>
                        </a:rPr>
                        <a:t>450-460</a:t>
                      </a:r>
                      <a:r>
                        <a:rPr lang="zh-CN" sz="1200" dirty="0">
                          <a:latin typeface="Tahoma"/>
                          <a:ea typeface="微软雅黑"/>
                          <a:cs typeface="Times New Roman"/>
                        </a:rPr>
                        <a:t>元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内</a:t>
                      </a:r>
                      <a:r>
                        <a:rPr lang="zh-CN" altLang="en-US" sz="1200" dirty="0" smtClean="0">
                          <a:latin typeface="Tahoma"/>
                          <a:ea typeface="微软雅黑"/>
                          <a:cs typeface="Times New Roman"/>
                        </a:rPr>
                        <a:t>加仓</a:t>
                      </a:r>
                      <a:r>
                        <a:rPr lang="en-US" sz="1200" dirty="0" smtClean="0">
                          <a:latin typeface="Tahoma"/>
                          <a:ea typeface="微软雅黑"/>
                          <a:cs typeface="Times New Roman"/>
                        </a:rPr>
                        <a:t>20%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，开</a:t>
                      </a:r>
                      <a:r>
                        <a:rPr lang="zh-CN" sz="1200" dirty="0">
                          <a:latin typeface="Tahoma"/>
                          <a:ea typeface="微软雅黑"/>
                          <a:cs typeface="Times New Roman"/>
                        </a:rPr>
                        <a:t>仓均价</a:t>
                      </a:r>
                      <a:r>
                        <a:rPr lang="en-US" sz="1200" dirty="0">
                          <a:latin typeface="Tahoma"/>
                          <a:ea typeface="微软雅黑"/>
                          <a:cs typeface="Times New Roman"/>
                        </a:rPr>
                        <a:t>455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元</a:t>
                      </a:r>
                      <a:r>
                        <a:rPr lang="zh-CN" altLang="en-US" sz="1200" dirty="0" smtClean="0">
                          <a:latin typeface="Tahoma"/>
                          <a:ea typeface="微软雅黑"/>
                          <a:cs typeface="Times New Roman"/>
                        </a:rPr>
                        <a:t>。</a:t>
                      </a:r>
                      <a:endParaRPr lang="zh-CN" sz="12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700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en-US" altLang="zh-CN" sz="1400" dirty="0" smtClean="0">
                          <a:latin typeface="Tahoma"/>
                          <a:ea typeface="微软雅黑"/>
                          <a:cs typeface="Times New Roman"/>
                        </a:rPr>
                        <a:t>2</a:t>
                      </a:r>
                      <a:endParaRPr lang="zh-CN" sz="14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alt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       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若</a:t>
                      </a:r>
                      <a:r>
                        <a:rPr lang="zh-CN" sz="1200" dirty="0">
                          <a:latin typeface="Tahoma"/>
                          <a:ea typeface="微软雅黑"/>
                          <a:cs typeface="Times New Roman"/>
                        </a:rPr>
                        <a:t>矿价持续走强，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则</a:t>
                      </a:r>
                      <a:r>
                        <a:rPr lang="zh-CN" altLang="en-US" sz="1200" dirty="0" smtClean="0">
                          <a:latin typeface="Tahoma"/>
                          <a:ea typeface="微软雅黑"/>
                          <a:cs typeface="Times New Roman"/>
                        </a:rPr>
                        <a:t>于</a:t>
                      </a:r>
                      <a:r>
                        <a:rPr lang="en-US" sz="1200" dirty="0" smtClean="0">
                          <a:latin typeface="Tahoma"/>
                          <a:ea typeface="微软雅黑"/>
                          <a:cs typeface="Times New Roman"/>
                        </a:rPr>
                        <a:t>520</a:t>
                      </a:r>
                      <a:r>
                        <a:rPr lang="zh-CN" sz="1200" dirty="0">
                          <a:latin typeface="Tahoma"/>
                          <a:ea typeface="微软雅黑"/>
                          <a:cs typeface="Times New Roman"/>
                        </a:rPr>
                        <a:t>元止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损，</a:t>
                      </a:r>
                      <a:r>
                        <a:rPr lang="zh-CN" sz="1200" dirty="0">
                          <a:latin typeface="Tahoma"/>
                          <a:ea typeface="微软雅黑"/>
                          <a:cs typeface="Times New Roman"/>
                        </a:rPr>
                        <a:t>总亏损</a:t>
                      </a:r>
                      <a:r>
                        <a:rPr lang="en-US" sz="1200" dirty="0">
                          <a:latin typeface="Tahoma"/>
                          <a:ea typeface="微软雅黑"/>
                          <a:cs typeface="Times New Roman"/>
                        </a:rPr>
                        <a:t>16.5</a:t>
                      </a:r>
                      <a:r>
                        <a:rPr lang="en-US" sz="1200" dirty="0" smtClean="0">
                          <a:latin typeface="Tahoma"/>
                          <a:ea typeface="微软雅黑"/>
                          <a:cs typeface="Times New Roman"/>
                        </a:rPr>
                        <a:t>%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；</a:t>
                      </a:r>
                      <a:endParaRPr lang="en-US" altLang="zh-CN" sz="1200" dirty="0" smtClean="0">
                        <a:latin typeface="Tahoma"/>
                        <a:ea typeface="微软雅黑"/>
                        <a:cs typeface="Times New Roman"/>
                      </a:endParaRP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alt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       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若重</a:t>
                      </a:r>
                      <a:r>
                        <a:rPr lang="zh-CN" sz="1200" dirty="0">
                          <a:latin typeface="Tahoma"/>
                          <a:ea typeface="微软雅黑"/>
                          <a:cs typeface="Times New Roman"/>
                        </a:rPr>
                        <a:t>归跌势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，下跌</a:t>
                      </a:r>
                      <a:r>
                        <a:rPr lang="zh-CN" sz="1200" dirty="0">
                          <a:latin typeface="Tahoma"/>
                          <a:ea typeface="微软雅黑"/>
                          <a:cs typeface="Times New Roman"/>
                        </a:rPr>
                        <a:t>目标位看向</a:t>
                      </a:r>
                      <a:r>
                        <a:rPr lang="en-US" sz="1200" dirty="0">
                          <a:latin typeface="Tahoma"/>
                          <a:ea typeface="微软雅黑"/>
                          <a:cs typeface="Times New Roman"/>
                        </a:rPr>
                        <a:t>420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元</a:t>
                      </a:r>
                      <a:r>
                        <a:rPr lang="zh-CN" altLang="en-US" sz="1200" dirty="0" smtClean="0">
                          <a:latin typeface="Tahoma"/>
                          <a:ea typeface="微软雅黑"/>
                          <a:cs typeface="Times New Roman"/>
                        </a:rPr>
                        <a:t>，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总盈利为</a:t>
                      </a:r>
                      <a:r>
                        <a:rPr lang="en-US" sz="1200" dirty="0">
                          <a:latin typeface="Tahoma"/>
                          <a:ea typeface="微软雅黑"/>
                          <a:cs typeface="Times New Roman"/>
                        </a:rPr>
                        <a:t>62.25</a:t>
                      </a:r>
                      <a:r>
                        <a:rPr lang="en-US" sz="1200" dirty="0" smtClean="0">
                          <a:latin typeface="Tahoma"/>
                          <a:ea typeface="微软雅黑"/>
                          <a:cs typeface="Times New Roman"/>
                        </a:rPr>
                        <a:t>%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。</a:t>
                      </a:r>
                      <a:endParaRPr lang="zh-CN" sz="12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US" alt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       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若</a:t>
                      </a:r>
                      <a:r>
                        <a:rPr lang="zh-CN" sz="1200" dirty="0">
                          <a:latin typeface="Tahoma"/>
                          <a:ea typeface="微软雅黑"/>
                          <a:cs typeface="Times New Roman"/>
                        </a:rPr>
                        <a:t>价格持续下跌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至</a:t>
                      </a:r>
                      <a:r>
                        <a:rPr lang="en-US" alt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420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目标</a:t>
                      </a:r>
                      <a:r>
                        <a:rPr lang="zh-CN" sz="1200" dirty="0">
                          <a:latin typeface="Tahoma"/>
                          <a:ea typeface="微软雅黑"/>
                          <a:cs typeface="Times New Roman"/>
                        </a:rPr>
                        <a:t>位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，总盈利为</a:t>
                      </a:r>
                      <a:r>
                        <a:rPr lang="en-US" sz="1200" dirty="0">
                          <a:latin typeface="Tahoma"/>
                          <a:ea typeface="微软雅黑"/>
                          <a:cs typeface="Times New Roman"/>
                        </a:rPr>
                        <a:t>40.25</a:t>
                      </a:r>
                      <a:r>
                        <a:rPr lang="en-US" sz="1200" dirty="0" smtClean="0">
                          <a:latin typeface="Tahoma"/>
                          <a:ea typeface="微软雅黑"/>
                          <a:cs typeface="Times New Roman"/>
                        </a:rPr>
                        <a:t>%</a:t>
                      </a:r>
                      <a:r>
                        <a:rPr lang="zh-CN" sz="1200" dirty="0" smtClean="0">
                          <a:latin typeface="Tahoma"/>
                          <a:ea typeface="微软雅黑"/>
                          <a:cs typeface="Times New Roman"/>
                        </a:rPr>
                        <a:t>。</a:t>
                      </a:r>
                      <a:endParaRPr lang="zh-CN" sz="1200" dirty="0">
                        <a:latin typeface="Tahoma"/>
                        <a:ea typeface="微软雅黑"/>
                        <a:cs typeface="Times New Roman"/>
                      </a:endParaRPr>
                    </a:p>
                  </a:txBody>
                  <a:tcPr marL="64717" marR="647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-142908" y="1285860"/>
            <a:ext cx="9144000" cy="69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794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latin typeface="Tahoma" pitchFamily="34" charset="0"/>
                <a:ea typeface="微软雅黑" pitchFamily="34" charset="-122"/>
                <a:cs typeface="Tahoma" pitchFamily="34" charset="0"/>
              </a:rPr>
              <a:t> 建议在</a:t>
            </a:r>
            <a:r>
              <a:rPr lang="en-US" altLang="zh-CN" sz="1400" dirty="0" smtClean="0">
                <a:latin typeface="Tahoma" pitchFamily="34" charset="0"/>
                <a:ea typeface="微软雅黑" pitchFamily="34" charset="-122"/>
                <a:cs typeface="Tahoma" pitchFamily="34" charset="0"/>
              </a:rPr>
              <a:t>I1505</a:t>
            </a:r>
            <a:r>
              <a:rPr lang="zh-CN" altLang="en-US" sz="1400" dirty="0" smtClean="0">
                <a:latin typeface="Tahoma" pitchFamily="34" charset="0"/>
                <a:ea typeface="微软雅黑" pitchFamily="34" charset="-122"/>
                <a:cs typeface="Tahoma" pitchFamily="34" charset="0"/>
              </a:rPr>
              <a:t>合约上中线做空，时间跨度</a:t>
            </a:r>
            <a:r>
              <a:rPr lang="en-US" altLang="zh-CN" sz="1400" dirty="0" smtClean="0">
                <a:latin typeface="Tahoma" pitchFamily="34" charset="0"/>
                <a:ea typeface="微软雅黑" pitchFamily="34" charset="-122"/>
                <a:cs typeface="Tahoma" pitchFamily="34" charset="0"/>
              </a:rPr>
              <a:t>3</a:t>
            </a:r>
            <a:r>
              <a:rPr lang="zh-CN" altLang="en-US" sz="1400" dirty="0" smtClean="0">
                <a:latin typeface="Tahoma" pitchFamily="34" charset="0"/>
                <a:ea typeface="微软雅黑" pitchFamily="34" charset="-122"/>
                <a:cs typeface="Tahoma" pitchFamily="34" charset="0"/>
              </a:rPr>
              <a:t>个月；采取分批建仓策略，并且短期内可灵活操作，逢低主动部分止盈；起始资金</a:t>
            </a:r>
            <a:r>
              <a:rPr lang="en-US" altLang="zh-CN" sz="1400" dirty="0" smtClean="0">
                <a:latin typeface="Tahoma" pitchFamily="34" charset="0"/>
                <a:ea typeface="微软雅黑" pitchFamily="34" charset="-122"/>
                <a:cs typeface="Tahoma" pitchFamily="34" charset="0"/>
              </a:rPr>
              <a:t>1000</a:t>
            </a:r>
            <a:r>
              <a:rPr lang="zh-CN" altLang="en-US" sz="1400" dirty="0" smtClean="0">
                <a:latin typeface="Tahoma" pitchFamily="34" charset="0"/>
                <a:ea typeface="微软雅黑" pitchFamily="34" charset="-122"/>
                <a:cs typeface="Tahoma" pitchFamily="34" charset="0"/>
              </a:rPr>
              <a:t>万，最大总持仓占比约</a:t>
            </a:r>
            <a:r>
              <a:rPr lang="en-US" altLang="zh-CN" sz="1400" dirty="0" smtClean="0">
                <a:latin typeface="Tahoma" pitchFamily="34" charset="0"/>
                <a:ea typeface="微软雅黑" pitchFamily="34" charset="-122"/>
                <a:cs typeface="Tahoma" pitchFamily="34" charset="0"/>
              </a:rPr>
              <a:t>45%</a:t>
            </a:r>
            <a:r>
              <a:rPr lang="zh-CN" altLang="en-US" sz="1400" dirty="0" smtClean="0">
                <a:latin typeface="Tahoma" pitchFamily="34" charset="0"/>
                <a:ea typeface="微软雅黑" pitchFamily="34" charset="-122"/>
                <a:cs typeface="Tahoma" pitchFamily="34" charset="0"/>
              </a:rPr>
              <a:t>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0611" y="2571744"/>
            <a:ext cx="424338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pt背景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90500"/>
            <a:ext cx="97536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000232" y="571480"/>
            <a:ext cx="4429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交易策略及风险控制</a:t>
            </a:r>
          </a:p>
        </p:txBody>
      </p:sp>
      <p:pic>
        <p:nvPicPr>
          <p:cNvPr id="9" name="Picture 7" descr="天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7" y="3786190"/>
            <a:ext cx="21955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14686"/>
            <a:ext cx="642939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1" y="1428736"/>
            <a:ext cx="642942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pt背景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190500"/>
            <a:ext cx="97536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l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4" y="-214338"/>
            <a:ext cx="5148263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34000" y="1214422"/>
            <a:ext cx="3810000" cy="54168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350000"/>
              </a:lnSpc>
            </a:pPr>
            <a:r>
              <a:rPr kumimoji="1" lang="zh-CN" altLang="en-US" sz="3200" b="1" dirty="0">
                <a:latin typeface="Times New Roman" pitchFamily="18" charset="0"/>
              </a:rPr>
              <a:t> 中钢期货有限公司</a:t>
            </a:r>
          </a:p>
          <a:p>
            <a:pPr algn="ctr">
              <a:lnSpc>
                <a:spcPct val="350000"/>
              </a:lnSpc>
            </a:pPr>
            <a:r>
              <a:rPr kumimoji="1" lang="zh-CN" altLang="en-US" b="1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kumimoji="1" lang="zh-CN" alt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研究发展总部</a:t>
            </a:r>
            <a:r>
              <a:rPr kumimoji="1" lang="en-US" altLang="zh-CN" sz="2000" b="1" dirty="0" smtClean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endParaRPr kumimoji="1" lang="en-US" altLang="zh-CN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lnSpc>
                <a:spcPct val="350000"/>
              </a:lnSpc>
            </a:pPr>
            <a:r>
              <a:rPr kumimoji="1" lang="en-US" altLang="zh-CN" sz="2000" b="1" dirty="0" smtClean="0">
                <a:solidFill>
                  <a:srgbClr val="000000"/>
                </a:solidFill>
                <a:latin typeface="Times New Roman" pitchFamily="18" charset="0"/>
              </a:rPr>
              <a:t>                  010-62688551</a:t>
            </a:r>
            <a:endParaRPr kumimoji="1" lang="en-US" altLang="zh-CN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350000"/>
              </a:lnSpc>
            </a:pPr>
            <a:r>
              <a:rPr kumimoji="1" lang="en-US" altLang="zh-CN" sz="2000" b="1" dirty="0" smtClean="0">
                <a:solidFill>
                  <a:srgbClr val="000000"/>
                </a:solidFill>
                <a:latin typeface="Times New Roman" pitchFamily="18" charset="0"/>
              </a:rPr>
              <a:t>            </a:t>
            </a:r>
            <a:endParaRPr kumimoji="1" lang="en-US" altLang="zh-CN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kumimoji="1" lang="zh-CN" alt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755650" y="2420938"/>
            <a:ext cx="17287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ea typeface="华文行楷" pitchFamily="2" charset="-122"/>
              </a:rPr>
              <a:t>谢谢</a:t>
            </a:r>
            <a:r>
              <a:rPr lang="zh-CN" altLang="en-US" sz="3600">
                <a:ea typeface="华文新魏" pitchFamily="2" charset="-122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ppt背景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95250"/>
            <a:ext cx="97536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724400" y="1500174"/>
          <a:ext cx="4419600" cy="4702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928926" y="642918"/>
            <a:ext cx="3571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主要内容</a:t>
            </a: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714488"/>
            <a:ext cx="457203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pt背景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-190500"/>
            <a:ext cx="97536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0" y="1357298"/>
            <a:ext cx="5857916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何因素会促使铁矿企稳甚至大幅反弹？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1" name="Picture 10" descr="MCj024035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143248"/>
            <a:ext cx="19891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571474" y="1928802"/>
            <a:ext cx="7929565" cy="2719389"/>
            <a:chOff x="-24" y="680"/>
            <a:chExt cx="4995" cy="1713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invGray">
            <a:xfrm>
              <a:off x="-24" y="1715"/>
              <a:ext cx="1755" cy="453"/>
            </a:xfrm>
            <a:prstGeom prst="cloudCallout">
              <a:avLst>
                <a:gd name="adj1" fmla="val 51199"/>
                <a:gd name="adj2" fmla="val 118875"/>
              </a:avLst>
            </a:prstGeom>
            <a:solidFill>
              <a:srgbClr val="008080">
                <a:alpha val="30000"/>
              </a:srgbClr>
            </a:solidFill>
            <a:ln w="12700">
              <a:solidFill>
                <a:srgbClr val="00808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zh-CN" alt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 </a:t>
              </a:r>
              <a:r>
                <a:rPr lang="zh-CN" alt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  <a:hlinkClick r:id="rId4" action="ppaction://hlinksldjump"/>
                </a:rPr>
                <a:t>政策面回暖？</a:t>
              </a:r>
              <a:r>
                <a:rPr lang="en-US" altLang="zh-CN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NO!</a:t>
              </a:r>
              <a:endParaRPr lang="zh-CN" alt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  <a:p>
              <a:pPr>
                <a:defRPr/>
              </a:pPr>
              <a:endParaRPr lang="zh-CN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invGray">
            <a:xfrm>
              <a:off x="2586" y="680"/>
              <a:ext cx="1769" cy="453"/>
            </a:xfrm>
            <a:prstGeom prst="cloudCallout">
              <a:avLst>
                <a:gd name="adj1" fmla="val -41407"/>
                <a:gd name="adj2" fmla="val 130796"/>
              </a:avLst>
            </a:prstGeom>
            <a:solidFill>
              <a:srgbClr val="008080">
                <a:alpha val="30000"/>
              </a:srgbClr>
            </a:solidFill>
            <a:ln w="12700">
              <a:solidFill>
                <a:srgbClr val="00808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zh-CN" alt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     </a:t>
              </a:r>
              <a:r>
                <a:rPr lang="zh-CN" alt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  <a:hlinkClick r:id="rId5" action="ppaction://hlinksldjump"/>
                </a:rPr>
                <a:t>需求稳定？</a:t>
              </a:r>
              <a:r>
                <a:rPr lang="en-US" altLang="zh-CN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NO!</a:t>
              </a:r>
              <a:endParaRPr lang="zh-CN" alt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invGray">
            <a:xfrm>
              <a:off x="2946" y="1895"/>
              <a:ext cx="2025" cy="498"/>
            </a:xfrm>
            <a:prstGeom prst="cloudCallout">
              <a:avLst>
                <a:gd name="adj1" fmla="val -41407"/>
                <a:gd name="adj2" fmla="val 130796"/>
              </a:avLst>
            </a:prstGeom>
            <a:solidFill>
              <a:srgbClr val="008080">
                <a:alpha val="30000"/>
              </a:srgbClr>
            </a:solidFill>
            <a:ln w="12700">
              <a:solidFill>
                <a:srgbClr val="00808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zh-CN" alt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        </a:t>
              </a:r>
              <a:r>
                <a:rPr lang="zh-CN" altLang="en-US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  <a:hlinkClick r:id="rId6" action="ppaction://hlinksldjump"/>
                </a:rPr>
                <a:t>季节性补库？</a:t>
              </a:r>
              <a:r>
                <a:rPr lang="en-US" altLang="zh-CN" sz="16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ea typeface="宋体" pitchFamily="2" charset="-122"/>
                </a:rPr>
                <a:t>NO!</a:t>
              </a:r>
              <a:endParaRPr lang="zh-CN" alt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  <a:p>
              <a:pPr>
                <a:defRPr/>
              </a:pPr>
              <a:endParaRPr lang="zh-CN" alt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endParaRPr>
            </a:p>
          </p:txBody>
        </p:sp>
      </p:grp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2857488" y="571480"/>
            <a:ext cx="3571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矛盾因素分析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invGray">
          <a:xfrm>
            <a:off x="285720" y="2143116"/>
            <a:ext cx="2519363" cy="719138"/>
          </a:xfrm>
          <a:prstGeom prst="cloudCallout">
            <a:avLst>
              <a:gd name="adj1" fmla="val 51199"/>
              <a:gd name="adj2" fmla="val 118875"/>
            </a:avLst>
          </a:prstGeom>
          <a:solidFill>
            <a:srgbClr val="008080">
              <a:alpha val="30000"/>
            </a:srgbClr>
          </a:solidFill>
          <a:ln w="12700">
            <a:solidFill>
              <a:srgbClr val="00808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   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  <a:hlinkClick r:id="rId7" action="ppaction://hlinksldjump"/>
              </a:rPr>
              <a:t>成本支撑？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pitchFamily="2" charset="-122"/>
              </a:rPr>
              <a:t>NO!</a:t>
            </a:r>
            <a:endParaRPr lang="zh-CN" altLang="en-US" sz="1600" b="1" dirty="0">
              <a:effectLst>
                <a:outerShdw blurRad="38100" dist="38100" dir="2700000" algn="tl">
                  <a:srgbClr val="000000"/>
                </a:outerShdw>
              </a:effectLst>
              <a:ea typeface="宋体" pitchFamily="2" charset="-122"/>
            </a:endParaRPr>
          </a:p>
        </p:txBody>
      </p:sp>
      <p:sp>
        <p:nvSpPr>
          <p:cNvPr id="14" name="笑脸 13">
            <a:hlinkClick r:id="rId8" action="ppaction://hlinksldjump"/>
          </p:cNvPr>
          <p:cNvSpPr/>
          <p:nvPr/>
        </p:nvSpPr>
        <p:spPr>
          <a:xfrm>
            <a:off x="8972552" y="6429396"/>
            <a:ext cx="342896" cy="34289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pt背景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190500"/>
            <a:ext cx="97536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矩形 38"/>
          <p:cNvSpPr>
            <a:spLocks noChangeArrowheads="1"/>
          </p:cNvSpPr>
          <p:nvPr/>
        </p:nvSpPr>
        <p:spPr bwMode="auto">
          <a:xfrm>
            <a:off x="-714412" y="685800"/>
            <a:ext cx="10215634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28650" lvl="1" indent="-266700">
              <a:spcBef>
                <a:spcPct val="20000"/>
              </a:spcBef>
              <a:spcAft>
                <a:spcPct val="20000"/>
              </a:spcAft>
              <a:buClr>
                <a:srgbClr val="346A6C"/>
              </a:buClr>
            </a:pP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      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国外高成本矿山减产难以撼动供给宽松全局</a:t>
            </a:r>
            <a:endParaRPr lang="en-US" altLang="zh-CN" sz="2400" dirty="0" smtClean="0">
              <a:latin typeface="华文行楷" pitchFamily="2" charset="-122"/>
              <a:ea typeface="华文行楷" pitchFamily="2" charset="-122"/>
            </a:endParaRPr>
          </a:p>
          <a:p>
            <a:endParaRPr lang="zh-CN" altLang="en-US" sz="2400" b="1" dirty="0">
              <a:latin typeface="华文行楷" pitchFamily="2" charset="-122"/>
              <a:ea typeface="华文行楷" pitchFamily="2" charset="-122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-428660" y="1928802"/>
            <a:ext cx="2286016" cy="1643073"/>
            <a:chOff x="2395" y="1434"/>
            <a:chExt cx="958" cy="697"/>
          </a:xfrm>
        </p:grpSpPr>
        <p:pic>
          <p:nvPicPr>
            <p:cNvPr id="6" name="Picture 28" descr="0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2" y="1434"/>
              <a:ext cx="697" cy="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29"/>
            <p:cNvSpPr>
              <a:spLocks noChangeArrowheads="1"/>
            </p:cNvSpPr>
            <p:nvPr/>
          </p:nvSpPr>
          <p:spPr bwMode="auto">
            <a:xfrm>
              <a:off x="2395" y="1620"/>
              <a:ext cx="95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9" name="Picture 24" descr="rect4-blue"/>
          <p:cNvPicPr>
            <a:picLocks noChangeAspect="1" noChangeArrowheads="1"/>
          </p:cNvPicPr>
          <p:nvPr/>
        </p:nvPicPr>
        <p:blipFill>
          <a:blip r:embed="rId5" cstate="print">
            <a:lum bright="42000"/>
          </a:blip>
          <a:srcRect/>
          <a:stretch>
            <a:fillRect/>
          </a:stretch>
        </p:blipFill>
        <p:spPr bwMode="auto">
          <a:xfrm>
            <a:off x="1214414" y="1643050"/>
            <a:ext cx="492922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3" descr="rect4-orange"/>
          <p:cNvPicPr>
            <a:picLocks noChangeAspect="1" noChangeArrowheads="1"/>
          </p:cNvPicPr>
          <p:nvPr/>
        </p:nvPicPr>
        <p:blipFill>
          <a:blip r:embed="rId6" cstate="print">
            <a:lum bright="40000"/>
          </a:blip>
          <a:srcRect/>
          <a:stretch>
            <a:fillRect/>
          </a:stretch>
        </p:blipFill>
        <p:spPr bwMode="auto">
          <a:xfrm>
            <a:off x="1214414" y="2143116"/>
            <a:ext cx="4929222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1214414" y="2643182"/>
            <a:ext cx="4929222" cy="857255"/>
            <a:chOff x="2793" y="3120"/>
            <a:chExt cx="2871" cy="388"/>
          </a:xfrm>
        </p:grpSpPr>
        <p:pic>
          <p:nvPicPr>
            <p:cNvPr id="14" name="Picture 25" descr="rect4-red"/>
            <p:cNvPicPr>
              <a:picLocks noChangeAspect="1" noChangeArrowheads="1"/>
            </p:cNvPicPr>
            <p:nvPr/>
          </p:nvPicPr>
          <p:blipFill>
            <a:blip r:embed="rId7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2793" y="3120"/>
              <a:ext cx="287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32"/>
            <p:cNvSpPr txBox="1">
              <a:spLocks noChangeArrowheads="1"/>
            </p:cNvSpPr>
            <p:nvPr/>
          </p:nvSpPr>
          <p:spPr bwMode="auto">
            <a:xfrm>
              <a:off x="2973" y="3168"/>
              <a:ext cx="26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400">
                  <a:solidFill>
                    <a:srgbClr val="4E1E2B"/>
                  </a:solidFill>
                  <a:ea typeface="Gulim" pitchFamily="34" charset="-127"/>
                </a:rPr>
                <a:t> </a:t>
              </a:r>
              <a:endParaRPr lang="en-US" altLang="ko-KR" sz="1200" b="1">
                <a:solidFill>
                  <a:srgbClr val="4E1E2B"/>
                </a:solidFill>
                <a:latin typeface="Gulim" pitchFamily="34" charset="-127"/>
                <a:ea typeface="Gulim" pitchFamily="34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-142908" y="2214554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/>
              <a:t>国际</a:t>
            </a:r>
            <a:endParaRPr lang="en-US" altLang="zh-CN" sz="2000" b="1" dirty="0" smtClean="0"/>
          </a:p>
          <a:p>
            <a:pPr algn="ctr"/>
            <a:r>
              <a:rPr lang="zh-CN" altLang="en-US" sz="2000" b="1" dirty="0" smtClean="0"/>
              <a:t>矿山</a:t>
            </a:r>
            <a:endParaRPr lang="en-US" altLang="zh-CN" sz="2000" b="1" dirty="0" smtClean="0"/>
          </a:p>
          <a:p>
            <a:pPr algn="ctr"/>
            <a:r>
              <a:rPr lang="zh-CN" altLang="en-US" sz="2000" b="1" dirty="0" smtClean="0"/>
              <a:t>减产</a:t>
            </a:r>
            <a:endParaRPr lang="zh-CN" alt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28728" y="1785926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 smtClean="0"/>
              <a:t>巴西第四大矿山</a:t>
            </a:r>
            <a:r>
              <a:rPr lang="en-US" sz="1400" dirty="0" smtClean="0"/>
              <a:t>MMX</a:t>
            </a:r>
            <a:r>
              <a:rPr lang="zh-CN" altLang="en-US" sz="1400" dirty="0" smtClean="0"/>
              <a:t>三季度开始停产，</a:t>
            </a:r>
            <a:r>
              <a:rPr lang="en-US" sz="1400" dirty="0" smtClean="0"/>
              <a:t>10</a:t>
            </a:r>
            <a:r>
              <a:rPr lang="zh-CN" altLang="en-US" sz="1400" dirty="0" smtClean="0"/>
              <a:t>月初宣布倒闭</a:t>
            </a:r>
            <a:endParaRPr lang="zh-CN" altLang="en-US" sz="1400" dirty="0"/>
          </a:p>
        </p:txBody>
      </p:sp>
      <p:sp>
        <p:nvSpPr>
          <p:cNvPr id="18" name="矩形 17"/>
          <p:cNvSpPr/>
          <p:nvPr/>
        </p:nvSpPr>
        <p:spPr>
          <a:xfrm>
            <a:off x="1357290" y="2285992"/>
            <a:ext cx="47149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11</a:t>
            </a:r>
            <a:r>
              <a:rPr lang="zh-CN" altLang="en-US" sz="1400" dirty="0" smtClean="0"/>
              <a:t>月</a:t>
            </a:r>
            <a:r>
              <a:rPr lang="en-US" sz="1400" dirty="0" smtClean="0"/>
              <a:t>19</a:t>
            </a:r>
            <a:r>
              <a:rPr lang="zh-CN" altLang="en-US" sz="1400" dirty="0" smtClean="0"/>
              <a:t>日，</a:t>
            </a:r>
            <a:r>
              <a:rPr lang="en-US" sz="1400" dirty="0" smtClean="0"/>
              <a:t>Cliffs</a:t>
            </a:r>
            <a:r>
              <a:rPr lang="zh-CN" altLang="en-US" sz="1400" dirty="0" smtClean="0"/>
              <a:t>宣布将关闭加拿大矿山，年产能</a:t>
            </a:r>
            <a:r>
              <a:rPr lang="en-US" sz="1400" dirty="0" smtClean="0"/>
              <a:t>1000</a:t>
            </a:r>
            <a:r>
              <a:rPr lang="zh-CN" altLang="en-US" sz="1400" dirty="0" smtClean="0"/>
              <a:t>万吨</a:t>
            </a:r>
            <a:endParaRPr lang="zh-CN" altLang="en-US" sz="1400" dirty="0"/>
          </a:p>
        </p:txBody>
      </p:sp>
      <p:sp>
        <p:nvSpPr>
          <p:cNvPr id="19" name="矩形 18"/>
          <p:cNvSpPr/>
          <p:nvPr/>
        </p:nvSpPr>
        <p:spPr>
          <a:xfrm>
            <a:off x="1428728" y="2786058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1400" dirty="0" smtClean="0"/>
              <a:t>11</a:t>
            </a:r>
            <a:r>
              <a:rPr lang="zh-CN" altLang="en-US" sz="1400" dirty="0" smtClean="0"/>
              <a:t>月</a:t>
            </a:r>
            <a:r>
              <a:rPr lang="en-US" altLang="en-US" sz="1400" dirty="0" smtClean="0"/>
              <a:t>24</a:t>
            </a:r>
            <a:r>
              <a:rPr lang="zh-CN" altLang="en-US" sz="1400" dirty="0" smtClean="0"/>
              <a:t>日，巴西</a:t>
            </a:r>
            <a:r>
              <a:rPr lang="en-US" altLang="en-US" sz="1400" dirty="0" err="1" smtClean="0"/>
              <a:t>Gerdau</a:t>
            </a:r>
            <a:r>
              <a:rPr lang="zh-CN" altLang="en-US" sz="1400" dirty="0" smtClean="0"/>
              <a:t>矿山宣布将在</a:t>
            </a:r>
            <a:r>
              <a:rPr lang="en-US" altLang="en-US" sz="1400" dirty="0" smtClean="0"/>
              <a:t>2015</a:t>
            </a:r>
            <a:r>
              <a:rPr lang="zh-CN" altLang="en-US" sz="1400" dirty="0" smtClean="0"/>
              <a:t>年终止铁矿石的出口，该矿山原计划</a:t>
            </a:r>
            <a:r>
              <a:rPr lang="en-US" altLang="en-US" sz="1400" dirty="0" smtClean="0"/>
              <a:t>2016</a:t>
            </a:r>
            <a:r>
              <a:rPr lang="zh-CN" altLang="en-US" sz="1400" dirty="0" smtClean="0"/>
              <a:t>年产能达到</a:t>
            </a:r>
            <a:r>
              <a:rPr lang="en-US" altLang="en-US" sz="1400" dirty="0" smtClean="0"/>
              <a:t>1800</a:t>
            </a:r>
            <a:r>
              <a:rPr lang="zh-CN" altLang="en-US" sz="1400" dirty="0" smtClean="0"/>
              <a:t>万吨</a:t>
            </a:r>
            <a:endParaRPr lang="zh-CN" altLang="en-US" sz="1400" dirty="0"/>
          </a:p>
        </p:txBody>
      </p:sp>
      <p:pic>
        <p:nvPicPr>
          <p:cNvPr id="20" name="Picture 24" descr="rect4-blue"/>
          <p:cNvPicPr>
            <a:picLocks noChangeAspect="1" noChangeArrowheads="1"/>
          </p:cNvPicPr>
          <p:nvPr/>
        </p:nvPicPr>
        <p:blipFill>
          <a:blip r:embed="rId5" cstate="print">
            <a:lum bright="42000"/>
          </a:blip>
          <a:srcRect/>
          <a:stretch>
            <a:fillRect/>
          </a:stretch>
        </p:blipFill>
        <p:spPr bwMode="auto">
          <a:xfrm>
            <a:off x="1214414" y="3429000"/>
            <a:ext cx="4929222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357290" y="3571876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12</a:t>
            </a:r>
            <a:r>
              <a:rPr lang="zh-CN" altLang="en-US" sz="1400" dirty="0" smtClean="0"/>
              <a:t>月</a:t>
            </a:r>
            <a:r>
              <a:rPr lang="en-US" altLang="zh-CN" sz="1400" dirty="0" smtClean="0"/>
              <a:t>8</a:t>
            </a:r>
            <a:r>
              <a:rPr lang="zh-CN" altLang="en-US" sz="1400" dirty="0" smtClean="0"/>
              <a:t>日，瑞典</a:t>
            </a:r>
            <a:r>
              <a:rPr lang="en-US" altLang="zh-CN" sz="1400" dirty="0" smtClean="0"/>
              <a:t>Northland Resources</a:t>
            </a:r>
            <a:r>
              <a:rPr lang="zh-CN" altLang="en-US" sz="1400" dirty="0" smtClean="0"/>
              <a:t>矿业宣布申请破产保护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1357298"/>
            <a:ext cx="3143240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AutoShape 42"/>
          <p:cNvSpPr>
            <a:spLocks noChangeArrowheads="1"/>
          </p:cNvSpPr>
          <p:nvPr/>
        </p:nvSpPr>
        <p:spPr bwMode="auto">
          <a:xfrm rot="16200000">
            <a:off x="373845" y="3126593"/>
            <a:ext cx="609600" cy="135729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899 h 21600"/>
              <a:gd name="T14" fmla="*/ 15243 w 21600"/>
              <a:gd name="T15" fmla="*/ 177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652" y="0"/>
                </a:moveTo>
                <a:lnTo>
                  <a:pt x="11652" y="3899"/>
                </a:lnTo>
                <a:lnTo>
                  <a:pt x="3375" y="3899"/>
                </a:lnTo>
                <a:lnTo>
                  <a:pt x="3375" y="17701"/>
                </a:lnTo>
                <a:lnTo>
                  <a:pt x="11652" y="17701"/>
                </a:lnTo>
                <a:lnTo>
                  <a:pt x="11652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899"/>
                </a:moveTo>
                <a:lnTo>
                  <a:pt x="1350" y="17701"/>
                </a:lnTo>
                <a:lnTo>
                  <a:pt x="2700" y="17701"/>
                </a:lnTo>
                <a:lnTo>
                  <a:pt x="2700" y="3899"/>
                </a:lnTo>
                <a:close/>
              </a:path>
              <a:path w="21600" h="21600">
                <a:moveTo>
                  <a:pt x="0" y="3899"/>
                </a:moveTo>
                <a:lnTo>
                  <a:pt x="0" y="17701"/>
                </a:lnTo>
                <a:lnTo>
                  <a:pt x="675" y="17701"/>
                </a:lnTo>
                <a:lnTo>
                  <a:pt x="675" y="3899"/>
                </a:lnTo>
                <a:close/>
              </a:path>
            </a:pathLst>
          </a:custGeom>
          <a:gradFill rotWithShape="0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pic>
        <p:nvPicPr>
          <p:cNvPr id="23" name="Picture 37" descr="파란박스"/>
          <p:cNvPicPr>
            <a:picLocks noChangeAspect="1" noChangeArrowheads="1"/>
          </p:cNvPicPr>
          <p:nvPr/>
        </p:nvPicPr>
        <p:blipFill>
          <a:blip r:embed="rId9" cstate="print">
            <a:lum bright="6000"/>
          </a:blip>
          <a:srcRect l="2252" t="2666" r="3352" b="67360"/>
          <a:stretch>
            <a:fillRect/>
          </a:stretch>
        </p:blipFill>
        <p:spPr bwMode="auto">
          <a:xfrm>
            <a:off x="0" y="4357694"/>
            <a:ext cx="550069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43"/>
          <p:cNvSpPr>
            <a:spLocks noChangeArrowheads="1"/>
          </p:cNvSpPr>
          <p:nvPr/>
        </p:nvSpPr>
        <p:spPr bwMode="auto">
          <a:xfrm>
            <a:off x="1928794" y="4429132"/>
            <a:ext cx="1752600" cy="344488"/>
          </a:xfrm>
          <a:prstGeom prst="roundRect">
            <a:avLst>
              <a:gd name="adj" fmla="val 16667"/>
            </a:avLst>
          </a:prstGeom>
          <a:solidFill>
            <a:srgbClr val="003366"/>
          </a:solidFill>
          <a:ln w="19050">
            <a:solidFill>
              <a:srgbClr val="33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3108" y="442913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ea typeface="宋体" pitchFamily="2" charset="-122"/>
              </a:rPr>
              <a:t>三大矿山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4282" y="4857761"/>
            <a:ext cx="5072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zh-CN" altLang="en-US" sz="1400" b="1" dirty="0" smtClean="0"/>
              <a:t>力拓：</a:t>
            </a:r>
            <a:r>
              <a:rPr lang="zh-CN" altLang="en-US" sz="1400" dirty="0" smtClean="0"/>
              <a:t>推迟</a:t>
            </a:r>
            <a:r>
              <a:rPr lang="en-US" sz="1400" dirty="0" err="1" smtClean="0"/>
              <a:t>Silvergrass</a:t>
            </a:r>
            <a:r>
              <a:rPr lang="zh-CN" altLang="en-US" sz="1400" dirty="0" smtClean="0"/>
              <a:t>矿山计划</a:t>
            </a:r>
            <a:endParaRPr lang="en-US" altLang="zh-CN" sz="1400" dirty="0" smtClean="0"/>
          </a:p>
          <a:p>
            <a:pPr>
              <a:buFont typeface="Wingdings" pitchFamily="2" charset="2"/>
              <a:buChar char="u"/>
            </a:pPr>
            <a:r>
              <a:rPr lang="zh-CN" altLang="en-US" sz="1400" b="1" dirty="0" smtClean="0"/>
              <a:t>必和必拓：</a:t>
            </a:r>
            <a:r>
              <a:rPr lang="zh-CN" altLang="en-US" sz="1400" dirty="0" smtClean="0"/>
              <a:t>削减</a:t>
            </a:r>
            <a:r>
              <a:rPr lang="en-US" sz="1400" dirty="0" smtClean="0"/>
              <a:t>2015</a:t>
            </a:r>
            <a:r>
              <a:rPr lang="zh-CN" altLang="en-US" sz="1400" dirty="0" smtClean="0"/>
              <a:t>财年固定资产投资；推迟所罗门碎屑矿加工厂项目以及减少其它矿区的运营支出</a:t>
            </a:r>
            <a:endParaRPr lang="en-US" altLang="zh-CN" sz="1400" dirty="0" smtClean="0"/>
          </a:p>
          <a:p>
            <a:pPr>
              <a:buFont typeface="Wingdings" pitchFamily="2" charset="2"/>
              <a:buChar char="u"/>
            </a:pPr>
            <a:r>
              <a:rPr lang="zh-CN" altLang="en-US" sz="1400" b="1" dirty="0" smtClean="0"/>
              <a:t>淡水河谷：</a:t>
            </a:r>
            <a:r>
              <a:rPr lang="zh-CN" altLang="en-US" sz="1400" dirty="0" smtClean="0"/>
              <a:t>提高成本节省目标，把</a:t>
            </a:r>
            <a:r>
              <a:rPr lang="en-US" sz="1400" dirty="0" smtClean="0"/>
              <a:t>2015</a:t>
            </a:r>
            <a:r>
              <a:rPr lang="zh-CN" altLang="en-US" sz="1400" dirty="0" smtClean="0"/>
              <a:t>财年资本支出预估调降</a:t>
            </a:r>
            <a:r>
              <a:rPr lang="en-US" sz="1400" dirty="0" smtClean="0"/>
              <a:t>4%</a:t>
            </a:r>
            <a:r>
              <a:rPr lang="zh-CN" altLang="en-US" sz="1400" dirty="0" smtClean="0"/>
              <a:t>至</a:t>
            </a:r>
            <a:r>
              <a:rPr lang="en-US" sz="1400" dirty="0" smtClean="0"/>
              <a:t>142</a:t>
            </a:r>
            <a:r>
              <a:rPr lang="zh-CN" altLang="en-US" sz="1400" dirty="0" smtClean="0"/>
              <a:t>亿美元，</a:t>
            </a:r>
            <a:r>
              <a:rPr lang="en-US" sz="1400" dirty="0" smtClean="0"/>
              <a:t>2016</a:t>
            </a:r>
            <a:r>
              <a:rPr lang="zh-CN" altLang="en-US" sz="1400" dirty="0" smtClean="0"/>
              <a:t>财年资本支出将降至</a:t>
            </a:r>
            <a:r>
              <a:rPr lang="en-US" sz="1400" dirty="0" smtClean="0"/>
              <a:t>130</a:t>
            </a:r>
            <a:r>
              <a:rPr lang="zh-CN" altLang="en-US" sz="1400" dirty="0" smtClean="0"/>
              <a:t>亿美元</a:t>
            </a:r>
          </a:p>
          <a:p>
            <a:pPr>
              <a:buFont typeface="Wingdings" pitchFamily="2" charset="2"/>
              <a:buChar char="u"/>
            </a:pPr>
            <a:endParaRPr lang="zh-CN" alt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pt背景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90500"/>
            <a:ext cx="97536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14422"/>
            <a:ext cx="71437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38"/>
          <p:cNvSpPr>
            <a:spLocks noChangeArrowheads="1"/>
          </p:cNvSpPr>
          <p:nvPr/>
        </p:nvSpPr>
        <p:spPr bwMode="auto">
          <a:xfrm>
            <a:off x="-714412" y="685800"/>
            <a:ext cx="10215634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28650" lvl="1" indent="-266700">
              <a:spcBef>
                <a:spcPct val="20000"/>
              </a:spcBef>
              <a:spcAft>
                <a:spcPct val="20000"/>
              </a:spcAft>
              <a:buClr>
                <a:srgbClr val="346A6C"/>
              </a:buClr>
            </a:pP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      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国外高成本矿山减产难以撼动供给宽松全局</a:t>
            </a:r>
            <a:endParaRPr lang="en-US" altLang="zh-CN" sz="2400" dirty="0" smtClean="0">
              <a:latin typeface="华文行楷" pitchFamily="2" charset="-122"/>
              <a:ea typeface="华文行楷" pitchFamily="2" charset="-122"/>
            </a:endParaRPr>
          </a:p>
          <a:p>
            <a:endParaRPr lang="zh-CN" altLang="en-US" sz="2400" b="1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46958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500826" y="4429132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chemeClr val="bg1"/>
                </a:solidFill>
                <a:ea typeface="宋体" pitchFamily="2" charset="-122"/>
              </a:rPr>
              <a:t>BHP</a:t>
            </a:r>
            <a:endParaRPr lang="zh-CN" altLang="en-US" sz="1200" b="1" dirty="0" smtClean="0">
              <a:solidFill>
                <a:schemeClr val="bg1"/>
              </a:solidFill>
              <a:ea typeface="宋体" pitchFamily="2" charset="-122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00438"/>
            <a:ext cx="392909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5857892"/>
            <a:ext cx="3995759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5143512"/>
            <a:ext cx="40195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pt背景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-190500"/>
            <a:ext cx="97536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38"/>
          <p:cNvSpPr>
            <a:spLocks noChangeArrowheads="1"/>
          </p:cNvSpPr>
          <p:nvPr/>
        </p:nvSpPr>
        <p:spPr bwMode="auto">
          <a:xfrm>
            <a:off x="-571536" y="642918"/>
            <a:ext cx="7000924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28650" lvl="1" indent="-266700">
              <a:spcBef>
                <a:spcPct val="20000"/>
              </a:spcBef>
              <a:spcAft>
                <a:spcPct val="20000"/>
              </a:spcAft>
              <a:buClr>
                <a:srgbClr val="346A6C"/>
              </a:buClr>
            </a:pP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国内大矿继续扩产、税费改革降成本</a:t>
            </a:r>
            <a:endParaRPr lang="en-US" altLang="zh-CN" sz="2400" dirty="0" smtClean="0">
              <a:latin typeface="华文行楷" pitchFamily="2" charset="-122"/>
              <a:ea typeface="华文行楷" pitchFamily="2" charset="-122"/>
            </a:endParaRPr>
          </a:p>
          <a:p>
            <a:endParaRPr lang="zh-CN" altLang="en-US" sz="2400" b="1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21523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286124"/>
            <a:ext cx="6000792" cy="310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pt背景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-190500"/>
            <a:ext cx="97536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38"/>
          <p:cNvSpPr>
            <a:spLocks noChangeArrowheads="1"/>
          </p:cNvSpPr>
          <p:nvPr/>
        </p:nvSpPr>
        <p:spPr bwMode="auto">
          <a:xfrm>
            <a:off x="-571536" y="642918"/>
            <a:ext cx="7000924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28650" lvl="1" indent="-266700">
              <a:spcBef>
                <a:spcPct val="20000"/>
              </a:spcBef>
              <a:spcAft>
                <a:spcPct val="20000"/>
              </a:spcAft>
              <a:buClr>
                <a:srgbClr val="346A6C"/>
              </a:buClr>
            </a:pP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国内铁矿石供给过剩难以改变</a:t>
            </a:r>
            <a:endParaRPr lang="en-US" altLang="zh-CN" sz="2400" dirty="0" smtClean="0">
              <a:latin typeface="华文行楷" pitchFamily="2" charset="-122"/>
              <a:ea typeface="华文行楷" pitchFamily="2" charset="-122"/>
            </a:endParaRPr>
          </a:p>
          <a:p>
            <a:endParaRPr lang="zh-CN" altLang="en-US" sz="2400" b="1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7" name="笑脸 6">
            <a:hlinkClick r:id="rId4" action="ppaction://hlinksldjump"/>
          </p:cNvPr>
          <p:cNvSpPr/>
          <p:nvPr/>
        </p:nvSpPr>
        <p:spPr>
          <a:xfrm>
            <a:off x="8643966" y="6429396"/>
            <a:ext cx="271490" cy="2857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285860"/>
            <a:ext cx="42148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86190"/>
            <a:ext cx="42862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3786190"/>
            <a:ext cx="4357718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1357299"/>
            <a:ext cx="428624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pt背景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190500"/>
            <a:ext cx="97536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472" y="4143380"/>
            <a:ext cx="8429684" cy="225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1600" b="1" dirty="0" smtClean="0">
                <a:latin typeface="仿宋_GB2312" pitchFamily="49" charset="-122"/>
                <a:ea typeface="仿宋_GB2312" pitchFamily="49" charset="-122"/>
              </a:rPr>
              <a:t>行政产能淘汰：</a:t>
            </a:r>
            <a:endParaRPr lang="en-US" altLang="zh-CN" sz="1600" b="1" dirty="0" smtClean="0">
              <a:latin typeface="仿宋_GB2312" pitchFamily="49" charset="-122"/>
              <a:ea typeface="仿宋_GB2312" pitchFamily="49" charset="-122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2014</a:t>
            </a:r>
            <a:r>
              <a:rPr lang="zh-CN" altLang="en-US" sz="1600" dirty="0" smtClean="0">
                <a:latin typeface="仿宋_GB2312" pitchFamily="49" charset="-122"/>
                <a:ea typeface="仿宋_GB2312" pitchFamily="49" charset="-122"/>
              </a:rPr>
              <a:t>年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8</a:t>
            </a:r>
            <a:r>
              <a:rPr lang="zh-CN" altLang="en-US" sz="1600" dirty="0" smtClean="0">
                <a:latin typeface="仿宋_GB2312" pitchFamily="49" charset="-122"/>
                <a:ea typeface="仿宋_GB2312" pitchFamily="49" charset="-122"/>
              </a:rPr>
              <a:t>月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《</a:t>
            </a:r>
            <a:r>
              <a:rPr lang="zh-CN" altLang="en-US" sz="1600" dirty="0" smtClean="0">
                <a:latin typeface="仿宋_GB2312" pitchFamily="49" charset="-122"/>
                <a:ea typeface="仿宋_GB2312" pitchFamily="49" charset="-122"/>
              </a:rPr>
              <a:t>部分产能严重过剩行业产能置换实施办法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》</a:t>
            </a:r>
            <a:r>
              <a:rPr lang="zh-CN" altLang="en-US" sz="1600" dirty="0" smtClean="0">
                <a:latin typeface="仿宋_GB2312" pitchFamily="49" charset="-122"/>
                <a:ea typeface="仿宋_GB2312" pitchFamily="49" charset="-122"/>
              </a:rPr>
              <a:t>；</a:t>
            </a:r>
            <a:endParaRPr lang="en-US" altLang="zh-CN" sz="1600" dirty="0" smtClean="0">
              <a:latin typeface="仿宋_GB2312" pitchFamily="49" charset="-122"/>
              <a:ea typeface="仿宋_GB2312" pitchFamily="49" charset="-122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 2015</a:t>
            </a:r>
            <a:r>
              <a:rPr lang="zh-CN" altLang="en-US" sz="1600" dirty="0" smtClean="0">
                <a:latin typeface="仿宋_GB2312" pitchFamily="49" charset="-122"/>
                <a:ea typeface="仿宋_GB2312" pitchFamily="49" charset="-122"/>
              </a:rPr>
              <a:t>年新环保法实施</a:t>
            </a:r>
            <a:endParaRPr lang="en-US" altLang="zh-CN" sz="1600" dirty="0" smtClean="0">
              <a:latin typeface="仿宋_GB2312" pitchFamily="49" charset="-122"/>
              <a:ea typeface="仿宋_GB2312" pitchFamily="49" charset="-122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u"/>
            </a:pPr>
            <a:r>
              <a:rPr lang="zh-CN" altLang="en-US" sz="1600" b="1" dirty="0" smtClean="0">
                <a:latin typeface="仿宋_GB2312" pitchFamily="49" charset="-122"/>
                <a:ea typeface="仿宋_GB2312" pitchFamily="49" charset="-122"/>
              </a:rPr>
              <a:t>市场化产能退出：</a:t>
            </a:r>
            <a:endParaRPr lang="en-US" altLang="zh-CN" sz="1600" b="1" dirty="0" smtClean="0">
              <a:latin typeface="仿宋_GB2312" pitchFamily="49" charset="-122"/>
              <a:ea typeface="仿宋_GB2312" pitchFamily="49" charset="-122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dirty="0" smtClean="0">
                <a:latin typeface="仿宋_GB2312" pitchFamily="49" charset="-122"/>
                <a:ea typeface="仿宋_GB2312" pitchFamily="49" charset="-122"/>
              </a:rPr>
              <a:t>民营中小型钢厂生产成本上升，新环保法将导致其成本较国营钢厂增加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100-200</a:t>
            </a:r>
            <a:r>
              <a:rPr lang="zh-CN" altLang="en-US" sz="1600" dirty="0" smtClean="0">
                <a:latin typeface="仿宋_GB2312" pitchFamily="49" charset="-122"/>
                <a:ea typeface="仿宋_GB2312" pitchFamily="49" charset="-122"/>
              </a:rPr>
              <a:t>元</a:t>
            </a:r>
            <a:r>
              <a:rPr lang="en-US" altLang="zh-CN" sz="1600" dirty="0" smtClean="0">
                <a:latin typeface="仿宋_GB2312" pitchFamily="49" charset="-122"/>
                <a:ea typeface="仿宋_GB2312" pitchFamily="49" charset="-122"/>
              </a:rPr>
              <a:t>/</a:t>
            </a:r>
            <a:r>
              <a:rPr lang="zh-CN" altLang="en-US" sz="1600" dirty="0" smtClean="0">
                <a:latin typeface="仿宋_GB2312" pitchFamily="49" charset="-122"/>
                <a:ea typeface="仿宋_GB2312" pitchFamily="49" charset="-122"/>
              </a:rPr>
              <a:t>吨；</a:t>
            </a:r>
            <a:endParaRPr lang="en-US" altLang="zh-CN" sz="1600" dirty="0" smtClean="0">
              <a:latin typeface="仿宋_GB2312" pitchFamily="49" charset="-122"/>
              <a:ea typeface="仿宋_GB2312" pitchFamily="49" charset="-122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dirty="0" smtClean="0">
                <a:latin typeface="仿宋_GB2312" pitchFamily="49" charset="-122"/>
                <a:ea typeface="仿宋_GB2312" pitchFamily="49" charset="-122"/>
              </a:rPr>
              <a:t>信贷资金紧张</a:t>
            </a:r>
            <a:endParaRPr lang="zh-CN" altLang="en-US" sz="1600" dirty="0"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42844" y="642918"/>
            <a:ext cx="6643734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国内生铁产量内生力衰退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8" name="笑脸 7">
            <a:hlinkClick r:id="rId4" action="ppaction://hlinksldjump"/>
          </p:cNvPr>
          <p:cNvSpPr/>
          <p:nvPr/>
        </p:nvSpPr>
        <p:spPr>
          <a:xfrm>
            <a:off x="8972552" y="6429396"/>
            <a:ext cx="342896" cy="34289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2235" y="1428736"/>
            <a:ext cx="440176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357299"/>
            <a:ext cx="442915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pt背景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-190500"/>
            <a:ext cx="97536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857628"/>
            <a:ext cx="75009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42844" y="642918"/>
            <a:ext cx="5857916" cy="463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商业银行惜贷情绪难缓解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10" name="笑脸 9">
            <a:hlinkClick r:id="rId5" action="ppaction://hlinksldjump"/>
          </p:cNvPr>
          <p:cNvSpPr/>
          <p:nvPr/>
        </p:nvSpPr>
        <p:spPr>
          <a:xfrm>
            <a:off x="9001156" y="6429396"/>
            <a:ext cx="285752" cy="271482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1285860"/>
            <a:ext cx="73581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607</Words>
  <Application>Microsoft Office PowerPoint</Application>
  <PresentationFormat>全屏显示(4:3)</PresentationFormat>
  <Paragraphs>67</Paragraphs>
  <Slides>16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采奕</cp:lastModifiedBy>
  <cp:revision>296</cp:revision>
  <dcterms:modified xsi:type="dcterms:W3CDTF">2014-12-12T08:21:10Z</dcterms:modified>
</cp:coreProperties>
</file>